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24"/>
  </p:notesMasterIdLst>
  <p:sldIdLst>
    <p:sldId id="256" r:id="rId5"/>
    <p:sldId id="257" r:id="rId6"/>
    <p:sldId id="259" r:id="rId7"/>
    <p:sldId id="267" r:id="rId8"/>
    <p:sldId id="258" r:id="rId9"/>
    <p:sldId id="268" r:id="rId10"/>
    <p:sldId id="263" r:id="rId11"/>
    <p:sldId id="264" r:id="rId12"/>
    <p:sldId id="265" r:id="rId13"/>
    <p:sldId id="269" r:id="rId14"/>
    <p:sldId id="270" r:id="rId15"/>
    <p:sldId id="271" r:id="rId16"/>
    <p:sldId id="273" r:id="rId17"/>
    <p:sldId id="274" r:id="rId18"/>
    <p:sldId id="275" r:id="rId19"/>
    <p:sldId id="276" r:id="rId20"/>
    <p:sldId id="277" r:id="rId21"/>
    <p:sldId id="278" r:id="rId22"/>
    <p:sldId id="266" r:id="rId23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E84F93EC-CA45-1B9E-F2E6-CC98E0AE543B}" name="Kim Oosterbroek | Udens College" initials="KO" userId="S::KimOosterbroek@udenscollege.nl::78cc8e5f-ecd8-4aa2-a291-f26402fe28b8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64757"/>
    <a:srgbClr val="D7323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721F0E9-C6A5-8CED-E865-5B2C8B6D303D}" v="170" dt="2026-03-09T15:13:30.97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20" d="100"/>
          <a:sy n="120" d="100"/>
        </p:scale>
        <p:origin x="198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heme" Target="theme/theme1.xml"/><Relationship Id="rId30" Type="http://schemas.microsoft.com/office/2018/10/relationships/authors" Target="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02F47C2-5363-4904-A201-9B0F818DEA00}" type="datetimeFigureOut">
              <a:rPr lang="nl-NL" smtClean="0"/>
              <a:t>12-3-2026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E982D0A-B7CB-4043-B788-81BAFE76996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393194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982D0A-B7CB-4043-B788-81BAFE769968}" type="slidenum">
              <a:rPr lang="nl-NL" smtClean="0"/>
              <a:t>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881516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FC0DB47-BA0F-9F3C-88E2-5505320EDEB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>
            <a:extLst>
              <a:ext uri="{FF2B5EF4-FFF2-40B4-BE49-F238E27FC236}">
                <a16:creationId xmlns:a16="http://schemas.microsoft.com/office/drawing/2014/main" id="{33F9EA3E-BE1A-A346-5F92-91690C03483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>
            <a:extLst>
              <a:ext uri="{FF2B5EF4-FFF2-40B4-BE49-F238E27FC236}">
                <a16:creationId xmlns:a16="http://schemas.microsoft.com/office/drawing/2014/main" id="{ED33BAF8-14B4-5CA8-446C-292A22F8ADC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9B70CF3E-0EC0-38DA-6C55-D054F270612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982D0A-B7CB-4043-B788-81BAFE769968}" type="slidenum">
              <a:rPr lang="nl-NL" smtClean="0"/>
              <a:t>12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719827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CD13D65-4FB2-A826-53AF-681901EBE47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B1EA2AD2-1098-61A2-3586-359C5A1D14C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82FE3A7-6599-6F15-AF91-F50C31F8CD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59E294-3130-4D39-8256-25CFD08229E3}" type="datetimeFigureOut">
              <a:rPr lang="nl-NL" smtClean="0"/>
              <a:t>12-3-2026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FEB1592-1A6E-BDDA-301E-F44D19107A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91B094C7-4C7C-E029-C71B-FFFEDDBAFE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4EDDF1-4B82-42E9-B0C3-96D57195F69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102972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6291496-014E-EE8D-6AD1-83B3902FB2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124C8A60-3444-F997-A1E9-905BB5A973A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AF78CB77-C909-1A80-8CB8-F9C6E8D033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59E294-3130-4D39-8256-25CFD08229E3}" type="datetimeFigureOut">
              <a:rPr lang="nl-NL" smtClean="0"/>
              <a:t>12-3-2026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A8298181-CB51-21C9-4FFE-C88F3386F8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ECD5276D-12ED-20F3-FD37-5DB367E963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4EDDF1-4B82-42E9-B0C3-96D57195F69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382342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>
            <a:extLst>
              <a:ext uri="{FF2B5EF4-FFF2-40B4-BE49-F238E27FC236}">
                <a16:creationId xmlns:a16="http://schemas.microsoft.com/office/drawing/2014/main" id="{672C1D6F-84FE-EDE2-3938-57C4EEE0820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488FD440-1914-F6D1-3534-F6ABE22BB97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A7493F1F-A649-B87C-3FB9-5D2DA9CE73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59E294-3130-4D39-8256-25CFD08229E3}" type="datetimeFigureOut">
              <a:rPr lang="nl-NL" smtClean="0"/>
              <a:t>12-3-2026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EBB819C2-0693-7722-52AC-3B7BB37F02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AD805F46-D142-3931-7FCC-7071E67BA2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4EDDF1-4B82-42E9-B0C3-96D57195F69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81919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8BF24E2-9361-16BF-D1CC-B71E99C8EE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FADE59D4-EAA0-F452-2D1F-DF2AD7F0B98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5EE06F3F-CC4D-0403-7A22-D41D0A62BF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59E294-3130-4D39-8256-25CFD08229E3}" type="datetimeFigureOut">
              <a:rPr lang="nl-NL" smtClean="0"/>
              <a:t>12-3-2026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19CDF0D9-EEAE-61C0-73DB-5DB85D6CEF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CFE50648-6EF0-C6EA-A78E-9D8556721E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4EDDF1-4B82-42E9-B0C3-96D57195F69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886700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F15086B-6320-E32E-DE15-B1CC36C52E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E9085954-4446-68C5-9331-40990A13221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D2293A64-4019-94F7-015D-70BA2FBD0B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59E294-3130-4D39-8256-25CFD08229E3}" type="datetimeFigureOut">
              <a:rPr lang="nl-NL" smtClean="0"/>
              <a:t>12-3-2026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45C6D5B1-3B48-E402-B899-F13FE18804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A7C578BC-6530-B490-AB98-D43A8840B3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4EDDF1-4B82-42E9-B0C3-96D57195F69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776286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2ADB291-9088-A1E9-5D60-1A459665EF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A9F9B69F-7957-D992-C60F-BF9E3982E78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92DC61BF-7697-8746-7245-61F3C9C30F3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0F3EA8A5-5D6A-0778-3EB7-3F6B14D6EE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59E294-3130-4D39-8256-25CFD08229E3}" type="datetimeFigureOut">
              <a:rPr lang="nl-NL" smtClean="0"/>
              <a:t>12-3-2026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A4727388-3836-73FF-976C-30D14B7378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4EA416F5-120A-D3B3-1899-7E4832DCA9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4EDDF1-4B82-42E9-B0C3-96D57195F69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056516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1CC3859-6CBD-A893-CA28-024281903E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1B9F8510-DBB2-505D-FE2B-173ADCBD7D5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640E4A2F-863F-1FEC-112C-14879EAF471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8357665D-0734-E00B-6A3E-60DAD5F2A05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4FC6CA42-2384-FC9D-B963-CD25B6A659D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>
            <a:extLst>
              <a:ext uri="{FF2B5EF4-FFF2-40B4-BE49-F238E27FC236}">
                <a16:creationId xmlns:a16="http://schemas.microsoft.com/office/drawing/2014/main" id="{8CC714F2-82F0-3E8B-FB17-7846E162F7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59E294-3130-4D39-8256-25CFD08229E3}" type="datetimeFigureOut">
              <a:rPr lang="nl-NL" smtClean="0"/>
              <a:t>12-3-2026</a:t>
            </a:fld>
            <a:endParaRPr lang="nl-NL"/>
          </a:p>
        </p:txBody>
      </p:sp>
      <p:sp>
        <p:nvSpPr>
          <p:cNvPr id="8" name="Tijdelijke aanduiding voor voettekst 7">
            <a:extLst>
              <a:ext uri="{FF2B5EF4-FFF2-40B4-BE49-F238E27FC236}">
                <a16:creationId xmlns:a16="http://schemas.microsoft.com/office/drawing/2014/main" id="{4A40F22F-41AA-F543-7483-4DA567568D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id="{A13E0DC1-3C49-E086-D74F-4037EE9A35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4EDDF1-4B82-42E9-B0C3-96D57195F69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530636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21B17F0-62FE-9F5D-0DE0-34335A3E21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60EEA1BD-765C-A337-9C78-CAC7041C71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59E294-3130-4D39-8256-25CFD08229E3}" type="datetimeFigureOut">
              <a:rPr lang="nl-NL" smtClean="0"/>
              <a:t>12-3-2026</a:t>
            </a:fld>
            <a:endParaRPr lang="nl-NL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95CA4575-F20D-5E93-344E-E30FCD6236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F9EA51AC-8636-7ACD-32A3-7838AF731E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4EDDF1-4B82-42E9-B0C3-96D57195F69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11534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6FD29CEF-5947-CE51-2707-FF2E047CE3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59E294-3130-4D39-8256-25CFD08229E3}" type="datetimeFigureOut">
              <a:rPr lang="nl-NL" smtClean="0"/>
              <a:t>12-3-2026</a:t>
            </a:fld>
            <a:endParaRPr lang="nl-NL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D19C5E9F-A3C6-3A4A-60B0-88C60C8332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B9103C01-2788-AAE7-5D01-DE86BB9299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4EDDF1-4B82-42E9-B0C3-96D57195F69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351718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F886954-BFD3-B94C-9FE8-F654628562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BB345E14-E023-A63C-2A27-97A86ADE64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D4A3262E-E172-5DD9-2120-D56E7CAEA9F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9F1786C0-CDEE-E6E6-7DFC-964A43FB66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59E294-3130-4D39-8256-25CFD08229E3}" type="datetimeFigureOut">
              <a:rPr lang="nl-NL" smtClean="0"/>
              <a:t>12-3-2026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CCC4847A-7367-06AD-6DBE-7F6C0BF0DC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1D4FC024-3609-68AD-9693-AFE871368B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4EDDF1-4B82-42E9-B0C3-96D57195F69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445773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C98C7D7-54A4-6389-E24E-BC5FBCB7D5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86BAAD68-3211-72DC-4A5A-BF3CA053D44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/>
              <a:t>Klik op het pictogram als u een afbeelding wilt toevoegen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D74E7682-590E-8CB2-94ED-303F2C8C390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3CE68492-881D-2A4D-BE08-3A4BA99B77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59E294-3130-4D39-8256-25CFD08229E3}" type="datetimeFigureOut">
              <a:rPr lang="nl-NL" smtClean="0"/>
              <a:t>12-3-2026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062FC72E-EF50-167D-51F4-266491042C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6233318B-ED14-122C-7297-7D6D84B305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4EDDF1-4B82-42E9-B0C3-96D57195F69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663284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678C7897-4960-061B-5B6E-586D35A488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AE2781ED-93EE-1D83-9A2A-B1C1B79A767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F9C0697C-66E1-00A4-BB2A-C1086110BBA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A59E294-3130-4D39-8256-25CFD08229E3}" type="datetimeFigureOut">
              <a:rPr lang="nl-NL" smtClean="0"/>
              <a:t>12-3-2026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EE16CB02-B2A0-6BE6-E97E-BB98AEB79E0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89590DF9-DC01-3D26-61B3-1C6DB7C99A6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04EDDF1-4B82-42E9-B0C3-96D57195F69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804965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Relationship Id="rId6" Type="http://schemas.openxmlformats.org/officeDocument/2006/relationships/hyperlink" Target="mailto:M.Veraa@udenscollege.nl" TargetMode="External"/><Relationship Id="rId5" Type="http://schemas.openxmlformats.org/officeDocument/2006/relationships/hyperlink" Target="mailto:Y.vanWijk@udenscollege.nl" TargetMode="External"/><Relationship Id="rId4" Type="http://schemas.openxmlformats.org/officeDocument/2006/relationships/hyperlink" Target="mailto:L.vanOchten@udenscollege.nl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Afbeelding 5" descr="Afbeelding met kleding, jeans, schoeisel, glimlach&#10;&#10;Door AI gegenereerde inhoud is mogelijk onjuist.">
            <a:extLst>
              <a:ext uri="{FF2B5EF4-FFF2-40B4-BE49-F238E27FC236}">
                <a16:creationId xmlns:a16="http://schemas.microsoft.com/office/drawing/2014/main" id="{AF6BDCFD-C645-8F8C-456F-675BA9BC5A1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978"/>
          <a:stretch>
            <a:fillRect/>
          </a:stretch>
        </p:blipFill>
        <p:spPr>
          <a:xfrm>
            <a:off x="5721788" y="185596"/>
            <a:ext cx="6470210" cy="5889279"/>
          </a:xfrm>
          <a:prstGeom prst="rect">
            <a:avLst/>
          </a:prstGeom>
        </p:spPr>
      </p:pic>
      <p:sp>
        <p:nvSpPr>
          <p:cNvPr id="28" name="Vrije vorm: vorm 27">
            <a:extLst>
              <a:ext uri="{FF2B5EF4-FFF2-40B4-BE49-F238E27FC236}">
                <a16:creationId xmlns:a16="http://schemas.microsoft.com/office/drawing/2014/main" id="{D47E5C45-4A03-D924-2DAD-4551851ABF9E}"/>
              </a:ext>
            </a:extLst>
          </p:cNvPr>
          <p:cNvSpPr/>
          <p:nvPr/>
        </p:nvSpPr>
        <p:spPr>
          <a:xfrm flipH="1">
            <a:off x="9171159" y="4979406"/>
            <a:ext cx="3020839" cy="1892173"/>
          </a:xfrm>
          <a:custGeom>
            <a:avLst/>
            <a:gdLst>
              <a:gd name="connsiteX0" fmla="*/ 0 w 10302843"/>
              <a:gd name="connsiteY0" fmla="*/ 1430448 h 1439501"/>
              <a:gd name="connsiteX1" fmla="*/ 9053 w 10302843"/>
              <a:gd name="connsiteY1" fmla="*/ 0 h 1439501"/>
              <a:gd name="connsiteX2" fmla="*/ 10203255 w 10302843"/>
              <a:gd name="connsiteY2" fmla="*/ 325925 h 1439501"/>
              <a:gd name="connsiteX3" fmla="*/ 10302843 w 10302843"/>
              <a:gd name="connsiteY3" fmla="*/ 1439501 h 1439501"/>
              <a:gd name="connsiteX4" fmla="*/ 0 w 10302843"/>
              <a:gd name="connsiteY4" fmla="*/ 1430448 h 14395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302843" h="1439501">
                <a:moveTo>
                  <a:pt x="0" y="1430448"/>
                </a:moveTo>
                <a:cubicBezTo>
                  <a:pt x="3018" y="953632"/>
                  <a:pt x="6035" y="476816"/>
                  <a:pt x="9053" y="0"/>
                </a:cubicBezTo>
                <a:lnTo>
                  <a:pt x="10203255" y="325925"/>
                </a:lnTo>
                <a:lnTo>
                  <a:pt x="10302843" y="1439501"/>
                </a:lnTo>
                <a:lnTo>
                  <a:pt x="0" y="1430448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7" name="Vrije vorm: vorm 26">
            <a:extLst>
              <a:ext uri="{FF2B5EF4-FFF2-40B4-BE49-F238E27FC236}">
                <a16:creationId xmlns:a16="http://schemas.microsoft.com/office/drawing/2014/main" id="{7E3E480B-127F-77E5-9451-0566FDEFAB7E}"/>
              </a:ext>
            </a:extLst>
          </p:cNvPr>
          <p:cNvSpPr/>
          <p:nvPr/>
        </p:nvSpPr>
        <p:spPr>
          <a:xfrm>
            <a:off x="-9053" y="5432079"/>
            <a:ext cx="10302843" cy="1439501"/>
          </a:xfrm>
          <a:custGeom>
            <a:avLst/>
            <a:gdLst>
              <a:gd name="connsiteX0" fmla="*/ 0 w 10302843"/>
              <a:gd name="connsiteY0" fmla="*/ 1430448 h 1439501"/>
              <a:gd name="connsiteX1" fmla="*/ 9053 w 10302843"/>
              <a:gd name="connsiteY1" fmla="*/ 0 h 1439501"/>
              <a:gd name="connsiteX2" fmla="*/ 10203255 w 10302843"/>
              <a:gd name="connsiteY2" fmla="*/ 325925 h 1439501"/>
              <a:gd name="connsiteX3" fmla="*/ 10302843 w 10302843"/>
              <a:gd name="connsiteY3" fmla="*/ 1439501 h 1439501"/>
              <a:gd name="connsiteX4" fmla="*/ 0 w 10302843"/>
              <a:gd name="connsiteY4" fmla="*/ 1430448 h 14395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302843" h="1439501">
                <a:moveTo>
                  <a:pt x="0" y="1430448"/>
                </a:moveTo>
                <a:cubicBezTo>
                  <a:pt x="3018" y="953632"/>
                  <a:pt x="6035" y="476816"/>
                  <a:pt x="9053" y="0"/>
                </a:cubicBezTo>
                <a:lnTo>
                  <a:pt x="10203255" y="325925"/>
                </a:lnTo>
                <a:lnTo>
                  <a:pt x="10302843" y="1439501"/>
                </a:lnTo>
                <a:lnTo>
                  <a:pt x="0" y="1430448"/>
                </a:lnTo>
                <a:close/>
              </a:path>
            </a:pathLst>
          </a:custGeom>
          <a:solidFill>
            <a:srgbClr val="36475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9" name="Tekstvak 28">
            <a:extLst>
              <a:ext uri="{FF2B5EF4-FFF2-40B4-BE49-F238E27FC236}">
                <a16:creationId xmlns:a16="http://schemas.microsoft.com/office/drawing/2014/main" id="{A680EA14-7E66-D1C3-EA1A-B00D398C6023}"/>
              </a:ext>
            </a:extLst>
          </p:cNvPr>
          <p:cNvSpPr txBox="1"/>
          <p:nvPr/>
        </p:nvSpPr>
        <p:spPr>
          <a:xfrm>
            <a:off x="3168712" y="6074875"/>
            <a:ext cx="32230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b="1">
                <a:solidFill>
                  <a:schemeClr val="bg1"/>
                </a:solidFill>
                <a:latin typeface="Arial Narrow" panose="020B0606020202030204" pitchFamily="34" charset="0"/>
              </a:rPr>
              <a:t>DÉ PLEK OM TE ZIJN</a:t>
            </a:r>
          </a:p>
        </p:txBody>
      </p:sp>
      <p:pic>
        <p:nvPicPr>
          <p:cNvPr id="31" name="Afbeelding 30" descr="Afbeelding met tekst, Lettertype, Graphics, schermopname&#10;&#10;Door AI gegenereerde inhoud is mogelijk onjuist.">
            <a:extLst>
              <a:ext uri="{FF2B5EF4-FFF2-40B4-BE49-F238E27FC236}">
                <a16:creationId xmlns:a16="http://schemas.microsoft.com/office/drawing/2014/main" id="{319C1BC7-BB1C-C784-D7C3-96A812540FC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28655" y="5796744"/>
            <a:ext cx="1268008" cy="716557"/>
          </a:xfrm>
          <a:prstGeom prst="rect">
            <a:avLst/>
          </a:prstGeom>
        </p:spPr>
      </p:pic>
      <p:sp>
        <p:nvSpPr>
          <p:cNvPr id="32" name="Tekstvak 31">
            <a:extLst>
              <a:ext uri="{FF2B5EF4-FFF2-40B4-BE49-F238E27FC236}">
                <a16:creationId xmlns:a16="http://schemas.microsoft.com/office/drawing/2014/main" id="{614DCB72-9058-82C0-4B58-A028666A9FB2}"/>
              </a:ext>
            </a:extLst>
          </p:cNvPr>
          <p:cNvSpPr txBox="1"/>
          <p:nvPr/>
        </p:nvSpPr>
        <p:spPr>
          <a:xfrm>
            <a:off x="850392" y="1654676"/>
            <a:ext cx="524560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600" b="1">
                <a:solidFill>
                  <a:srgbClr val="364757"/>
                </a:solidFill>
                <a:latin typeface="Arial Narrow" panose="020B0606020202030204" pitchFamily="34" charset="0"/>
              </a:rPr>
              <a:t>Informatieavond</a:t>
            </a:r>
          </a:p>
          <a:p>
            <a:r>
              <a:rPr lang="nl-NL" sz="3600" b="1">
                <a:solidFill>
                  <a:srgbClr val="364757"/>
                </a:solidFill>
                <a:latin typeface="Arial Narrow" panose="020B0606020202030204" pitchFamily="34" charset="0"/>
              </a:rPr>
              <a:t>Woensdag 11 maart 2026</a:t>
            </a:r>
          </a:p>
          <a:p>
            <a:r>
              <a:rPr lang="nl-NL" sz="3600" b="1">
                <a:solidFill>
                  <a:srgbClr val="364757"/>
                </a:solidFill>
                <a:latin typeface="Arial Narrow" panose="020B0606020202030204" pitchFamily="34" charset="0"/>
              </a:rPr>
              <a:t>Overstap H2/3, W8/9</a:t>
            </a:r>
            <a:r>
              <a:rPr lang="nl-NL" sz="3600" b="1">
                <a:solidFill>
                  <a:srgbClr val="364757"/>
                </a:solidFill>
                <a:latin typeface="Arial Narrow" panose="020B0606020202030204" pitchFamily="34" charset="0"/>
                <a:sym typeface="Wingdings" panose="05000000000000000000" pitchFamily="2" charset="2"/>
              </a:rPr>
              <a:t>T3/4</a:t>
            </a:r>
            <a:endParaRPr lang="nl-NL" sz="3600" b="1">
              <a:solidFill>
                <a:srgbClr val="364757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197723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7BE0B0C-4FE0-7155-82A4-9D037705734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Afbeelding 25" descr="Afbeelding met kleding, jeans, schoeisel, persoon&#10;&#10;Door AI gegenereerde inhoud is mogelijk onjuist.">
            <a:extLst>
              <a:ext uri="{FF2B5EF4-FFF2-40B4-BE49-F238E27FC236}">
                <a16:creationId xmlns:a16="http://schemas.microsoft.com/office/drawing/2014/main" id="{C6FB2B33-E567-F272-6D4E-35F483EDD4A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012"/>
          <a:stretch>
            <a:fillRect/>
          </a:stretch>
        </p:blipFill>
        <p:spPr>
          <a:xfrm>
            <a:off x="8101810" y="1766792"/>
            <a:ext cx="4090186" cy="4261125"/>
          </a:xfrm>
          <a:prstGeom prst="rect">
            <a:avLst/>
          </a:prstGeom>
        </p:spPr>
      </p:pic>
      <p:sp>
        <p:nvSpPr>
          <p:cNvPr id="2" name="Vrije vorm: vorm 1">
            <a:extLst>
              <a:ext uri="{FF2B5EF4-FFF2-40B4-BE49-F238E27FC236}">
                <a16:creationId xmlns:a16="http://schemas.microsoft.com/office/drawing/2014/main" id="{18DC2BC3-FD55-6FDA-64F1-E4141AB2095D}"/>
              </a:ext>
            </a:extLst>
          </p:cNvPr>
          <p:cNvSpPr/>
          <p:nvPr/>
        </p:nvSpPr>
        <p:spPr>
          <a:xfrm flipH="1">
            <a:off x="9913543" y="5567881"/>
            <a:ext cx="2278453" cy="1303698"/>
          </a:xfrm>
          <a:custGeom>
            <a:avLst/>
            <a:gdLst>
              <a:gd name="connsiteX0" fmla="*/ 0 w 10302843"/>
              <a:gd name="connsiteY0" fmla="*/ 1430448 h 1439501"/>
              <a:gd name="connsiteX1" fmla="*/ 9053 w 10302843"/>
              <a:gd name="connsiteY1" fmla="*/ 0 h 1439501"/>
              <a:gd name="connsiteX2" fmla="*/ 10203255 w 10302843"/>
              <a:gd name="connsiteY2" fmla="*/ 325925 h 1439501"/>
              <a:gd name="connsiteX3" fmla="*/ 10302843 w 10302843"/>
              <a:gd name="connsiteY3" fmla="*/ 1439501 h 1439501"/>
              <a:gd name="connsiteX4" fmla="*/ 0 w 10302843"/>
              <a:gd name="connsiteY4" fmla="*/ 1430448 h 14395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302843" h="1439501">
                <a:moveTo>
                  <a:pt x="0" y="1430448"/>
                </a:moveTo>
                <a:cubicBezTo>
                  <a:pt x="3018" y="953632"/>
                  <a:pt x="6035" y="476816"/>
                  <a:pt x="9053" y="0"/>
                </a:cubicBezTo>
                <a:lnTo>
                  <a:pt x="10203255" y="325925"/>
                </a:lnTo>
                <a:lnTo>
                  <a:pt x="10302843" y="1439501"/>
                </a:lnTo>
                <a:lnTo>
                  <a:pt x="0" y="1430448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" name="Vrije vorm: vorm 2">
            <a:extLst>
              <a:ext uri="{FF2B5EF4-FFF2-40B4-BE49-F238E27FC236}">
                <a16:creationId xmlns:a16="http://schemas.microsoft.com/office/drawing/2014/main" id="{DF70BE5C-6BF0-9957-4652-3CC479746C71}"/>
              </a:ext>
            </a:extLst>
          </p:cNvPr>
          <p:cNvSpPr/>
          <p:nvPr/>
        </p:nvSpPr>
        <p:spPr>
          <a:xfrm>
            <a:off x="-9053" y="5691436"/>
            <a:ext cx="10302843" cy="1180144"/>
          </a:xfrm>
          <a:custGeom>
            <a:avLst/>
            <a:gdLst>
              <a:gd name="connsiteX0" fmla="*/ 0 w 10302843"/>
              <a:gd name="connsiteY0" fmla="*/ 1430448 h 1439501"/>
              <a:gd name="connsiteX1" fmla="*/ 9053 w 10302843"/>
              <a:gd name="connsiteY1" fmla="*/ 0 h 1439501"/>
              <a:gd name="connsiteX2" fmla="*/ 10203255 w 10302843"/>
              <a:gd name="connsiteY2" fmla="*/ 325925 h 1439501"/>
              <a:gd name="connsiteX3" fmla="*/ 10302843 w 10302843"/>
              <a:gd name="connsiteY3" fmla="*/ 1439501 h 1439501"/>
              <a:gd name="connsiteX4" fmla="*/ 0 w 10302843"/>
              <a:gd name="connsiteY4" fmla="*/ 1430448 h 14395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302843" h="1439501">
                <a:moveTo>
                  <a:pt x="0" y="1430448"/>
                </a:moveTo>
                <a:cubicBezTo>
                  <a:pt x="3018" y="953632"/>
                  <a:pt x="6035" y="476816"/>
                  <a:pt x="9053" y="0"/>
                </a:cubicBezTo>
                <a:lnTo>
                  <a:pt x="10203255" y="325925"/>
                </a:lnTo>
                <a:lnTo>
                  <a:pt x="10302843" y="1439501"/>
                </a:lnTo>
                <a:lnTo>
                  <a:pt x="0" y="1430448"/>
                </a:lnTo>
                <a:close/>
              </a:path>
            </a:pathLst>
          </a:custGeom>
          <a:solidFill>
            <a:srgbClr val="36475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4" name="Tekstvak 3">
            <a:extLst>
              <a:ext uri="{FF2B5EF4-FFF2-40B4-BE49-F238E27FC236}">
                <a16:creationId xmlns:a16="http://schemas.microsoft.com/office/drawing/2014/main" id="{832C4BDA-8C1E-EC2B-1DDB-22CF51BCE326}"/>
              </a:ext>
            </a:extLst>
          </p:cNvPr>
          <p:cNvSpPr txBox="1"/>
          <p:nvPr/>
        </p:nvSpPr>
        <p:spPr>
          <a:xfrm>
            <a:off x="3513500" y="6221105"/>
            <a:ext cx="322303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400" b="1">
                <a:solidFill>
                  <a:schemeClr val="bg1"/>
                </a:solidFill>
                <a:latin typeface="Arial Narrow" panose="020B0606020202030204" pitchFamily="34" charset="0"/>
              </a:rPr>
              <a:t>DÉ PLEK OM TE ZIJN</a:t>
            </a:r>
          </a:p>
        </p:txBody>
      </p:sp>
      <p:pic>
        <p:nvPicPr>
          <p:cNvPr id="5" name="Afbeelding 4" descr="Afbeelding met tekst, Lettertype, Graphics, schermopname&#10;&#10;Door AI gegenereerde inhoud is mogelijk onjuist.">
            <a:extLst>
              <a:ext uri="{FF2B5EF4-FFF2-40B4-BE49-F238E27FC236}">
                <a16:creationId xmlns:a16="http://schemas.microsoft.com/office/drawing/2014/main" id="{43406EFE-34BE-8FBB-0424-C45D87415B8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0250" y="6089695"/>
            <a:ext cx="905344" cy="511614"/>
          </a:xfrm>
          <a:prstGeom prst="rect">
            <a:avLst/>
          </a:prstGeom>
        </p:spPr>
      </p:pic>
      <p:sp>
        <p:nvSpPr>
          <p:cNvPr id="7" name="Vrije vorm: vorm 6">
            <a:extLst>
              <a:ext uri="{FF2B5EF4-FFF2-40B4-BE49-F238E27FC236}">
                <a16:creationId xmlns:a16="http://schemas.microsoft.com/office/drawing/2014/main" id="{38E29544-D660-CBA3-EDE9-C085A864EC99}"/>
              </a:ext>
            </a:extLst>
          </p:cNvPr>
          <p:cNvSpPr/>
          <p:nvPr/>
        </p:nvSpPr>
        <p:spPr>
          <a:xfrm flipV="1">
            <a:off x="-22908" y="325766"/>
            <a:ext cx="6341412" cy="896449"/>
          </a:xfrm>
          <a:custGeom>
            <a:avLst/>
            <a:gdLst>
              <a:gd name="connsiteX0" fmla="*/ 0 w 10302843"/>
              <a:gd name="connsiteY0" fmla="*/ 1430448 h 1439501"/>
              <a:gd name="connsiteX1" fmla="*/ 9053 w 10302843"/>
              <a:gd name="connsiteY1" fmla="*/ 0 h 1439501"/>
              <a:gd name="connsiteX2" fmla="*/ 10203255 w 10302843"/>
              <a:gd name="connsiteY2" fmla="*/ 325925 h 1439501"/>
              <a:gd name="connsiteX3" fmla="*/ 10302843 w 10302843"/>
              <a:gd name="connsiteY3" fmla="*/ 1439501 h 1439501"/>
              <a:gd name="connsiteX4" fmla="*/ 0 w 10302843"/>
              <a:gd name="connsiteY4" fmla="*/ 1430448 h 1439501"/>
              <a:gd name="connsiteX0" fmla="*/ 0 w 10288292"/>
              <a:gd name="connsiteY0" fmla="*/ 1430448 h 1430495"/>
              <a:gd name="connsiteX1" fmla="*/ 9053 w 10288292"/>
              <a:gd name="connsiteY1" fmla="*/ 0 h 1430495"/>
              <a:gd name="connsiteX2" fmla="*/ 10203255 w 10288292"/>
              <a:gd name="connsiteY2" fmla="*/ 325925 h 1430495"/>
              <a:gd name="connsiteX3" fmla="*/ 10288292 w 10288292"/>
              <a:gd name="connsiteY3" fmla="*/ 1295939 h 1430495"/>
              <a:gd name="connsiteX4" fmla="*/ 0 w 10288292"/>
              <a:gd name="connsiteY4" fmla="*/ 1430448 h 1430495"/>
              <a:gd name="connsiteX0" fmla="*/ 9779 w 10298071"/>
              <a:gd name="connsiteY0" fmla="*/ 1311259 h 1311306"/>
              <a:gd name="connsiteX1" fmla="*/ 393 w 10298071"/>
              <a:gd name="connsiteY1" fmla="*/ 0 h 1311306"/>
              <a:gd name="connsiteX2" fmla="*/ 10213034 w 10298071"/>
              <a:gd name="connsiteY2" fmla="*/ 206736 h 1311306"/>
              <a:gd name="connsiteX3" fmla="*/ 10298071 w 10298071"/>
              <a:gd name="connsiteY3" fmla="*/ 1176750 h 1311306"/>
              <a:gd name="connsiteX4" fmla="*/ 9779 w 10298071"/>
              <a:gd name="connsiteY4" fmla="*/ 1311259 h 13113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298071" h="1311306">
                <a:moveTo>
                  <a:pt x="9779" y="1311259"/>
                </a:moveTo>
                <a:cubicBezTo>
                  <a:pt x="12797" y="834443"/>
                  <a:pt x="-2625" y="476816"/>
                  <a:pt x="393" y="0"/>
                </a:cubicBezTo>
                <a:lnTo>
                  <a:pt x="10213034" y="206736"/>
                </a:lnTo>
                <a:lnTo>
                  <a:pt x="10298071" y="1176750"/>
                </a:lnTo>
                <a:cubicBezTo>
                  <a:pt x="6863790" y="1173732"/>
                  <a:pt x="3444060" y="1314277"/>
                  <a:pt x="9779" y="1311259"/>
                </a:cubicBezTo>
                <a:close/>
              </a:path>
            </a:pathLst>
          </a:custGeom>
          <a:solidFill>
            <a:srgbClr val="D7323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rgbClr val="D73236"/>
              </a:solidFill>
            </a:endParaRPr>
          </a:p>
        </p:txBody>
      </p:sp>
      <p:sp>
        <p:nvSpPr>
          <p:cNvPr id="9" name="Tekstvak 8">
            <a:extLst>
              <a:ext uri="{FF2B5EF4-FFF2-40B4-BE49-F238E27FC236}">
                <a16:creationId xmlns:a16="http://schemas.microsoft.com/office/drawing/2014/main" id="{A95A3854-E7A3-B583-8431-537A31A4ED17}"/>
              </a:ext>
            </a:extLst>
          </p:cNvPr>
          <p:cNvSpPr txBox="1"/>
          <p:nvPr/>
        </p:nvSpPr>
        <p:spPr>
          <a:xfrm>
            <a:off x="513785" y="470483"/>
            <a:ext cx="59994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PAKKETKEUZE EN PROFIELEN </a:t>
            </a:r>
            <a:endParaRPr lang="nl-NL" sz="2800" b="1">
              <a:solidFill>
                <a:schemeClr val="bg1"/>
              </a:solidFill>
            </a:endParaRPr>
          </a:p>
        </p:txBody>
      </p:sp>
      <p:sp>
        <p:nvSpPr>
          <p:cNvPr id="11" name="Tekstvak 10">
            <a:extLst>
              <a:ext uri="{FF2B5EF4-FFF2-40B4-BE49-F238E27FC236}">
                <a16:creationId xmlns:a16="http://schemas.microsoft.com/office/drawing/2014/main" id="{BCEE6B11-9115-4761-5F91-B73CE81E4296}"/>
              </a:ext>
            </a:extLst>
          </p:cNvPr>
          <p:cNvSpPr txBox="1"/>
          <p:nvPr/>
        </p:nvSpPr>
        <p:spPr>
          <a:xfrm>
            <a:off x="660902" y="1557196"/>
            <a:ext cx="8245354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>
                <a:latin typeface="Arial" panose="020B0604020202020204" pitchFamily="34" charset="0"/>
                <a:cs typeface="Arial" panose="020B0604020202020204" pitchFamily="34" charset="0"/>
              </a:rPr>
              <a:t>Een pakket kies je met je hoofd en met je hart.</a:t>
            </a:r>
            <a:br>
              <a:rPr lang="nl-NL" sz="200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nl-NL" sz="20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nl-NL" sz="2000">
                <a:latin typeface="Arial" panose="020B0604020202020204" pitchFamily="34" charset="0"/>
                <a:cs typeface="Arial" panose="020B0604020202020204" pitchFamily="34" charset="0"/>
              </a:rPr>
              <a:t>Ga uit van je capaciteiten </a:t>
            </a:r>
            <a:r>
              <a:rPr lang="nl-NL" sz="200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</a:t>
            </a:r>
            <a:r>
              <a:rPr lang="nl-NL" sz="2000">
                <a:latin typeface="Arial" panose="020B0604020202020204" pitchFamily="34" charset="0"/>
                <a:cs typeface="Arial" panose="020B0604020202020204" pitchFamily="34" charset="0"/>
              </a:rPr>
              <a:t> een diploma halen is eerste prioriteit.</a:t>
            </a:r>
            <a:br>
              <a:rPr lang="nl-NL" sz="200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nl-NL" sz="20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nl-NL" sz="2000">
                <a:latin typeface="Arial" panose="020B0604020202020204" pitchFamily="34" charset="0"/>
                <a:cs typeface="Arial" panose="020B0604020202020204" pitchFamily="34" charset="0"/>
              </a:rPr>
              <a:t>Ga uit van je interesse </a:t>
            </a:r>
            <a:r>
              <a:rPr lang="nl-NL" sz="200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 </a:t>
            </a:r>
            <a:r>
              <a:rPr lang="nl-NL" sz="2000">
                <a:latin typeface="Arial" panose="020B0604020202020204" pitchFamily="34" charset="0"/>
                <a:cs typeface="Arial" panose="020B0604020202020204" pitchFamily="34" charset="0"/>
              </a:rPr>
              <a:t>goede resultaten haal je eerder als je gemotiveerd bent.</a:t>
            </a:r>
            <a:br>
              <a:rPr lang="nl-NL" sz="200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nl-NL" sz="20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nl-NL" sz="2000">
                <a:latin typeface="Arial" panose="020B0604020202020204" pitchFamily="34" charset="0"/>
                <a:cs typeface="Arial" panose="020B0604020202020204" pitchFamily="34" charset="0"/>
              </a:rPr>
              <a:t>Let op: geen enkele mbo-opleiding stelt eisen aan het gekozen examenpakket. Breed kiezen om in meerdere profielen te vallen is niet nodig. </a:t>
            </a:r>
            <a:br>
              <a:rPr lang="nl-NL" sz="200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nl-NL" sz="20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nl-NL" sz="2000">
                <a:latin typeface="Arial" panose="020B0604020202020204" pitchFamily="34" charset="0"/>
                <a:cs typeface="Arial" panose="020B0604020202020204" pitchFamily="34" charset="0"/>
              </a:rPr>
              <a:t>Voor havo-instroom dient wel goed nagedacht te worden over de profielen (zit bij de pakketkeuze).</a:t>
            </a:r>
          </a:p>
        </p:txBody>
      </p:sp>
    </p:spTree>
    <p:extLst>
      <p:ext uri="{BB962C8B-B14F-4D97-AF65-F5344CB8AC3E}">
        <p14:creationId xmlns:p14="http://schemas.microsoft.com/office/powerpoint/2010/main" val="158314582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279DE5F-9FB3-7219-83B4-E297408D01A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Afbeelding 19" descr="Afbeelding met schoeisel, kleding, persoon&#10;&#10;Door AI gegenereerde inhoud is mogelijk onjuist.">
            <a:extLst>
              <a:ext uri="{FF2B5EF4-FFF2-40B4-BE49-F238E27FC236}">
                <a16:creationId xmlns:a16="http://schemas.microsoft.com/office/drawing/2014/main" id="{1400C05C-B178-47AC-03B5-71FDDCC18A8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91571" y="28575"/>
            <a:ext cx="3400425" cy="3400425"/>
          </a:xfrm>
          <a:prstGeom prst="rect">
            <a:avLst/>
          </a:prstGeom>
        </p:spPr>
      </p:pic>
      <p:sp>
        <p:nvSpPr>
          <p:cNvPr id="2" name="Vrije vorm: vorm 1">
            <a:extLst>
              <a:ext uri="{FF2B5EF4-FFF2-40B4-BE49-F238E27FC236}">
                <a16:creationId xmlns:a16="http://schemas.microsoft.com/office/drawing/2014/main" id="{21682D86-3A93-35BF-A7C9-9ECE1491AEFF}"/>
              </a:ext>
            </a:extLst>
          </p:cNvPr>
          <p:cNvSpPr/>
          <p:nvPr/>
        </p:nvSpPr>
        <p:spPr>
          <a:xfrm flipH="1">
            <a:off x="9913543" y="5567881"/>
            <a:ext cx="2278453" cy="1303698"/>
          </a:xfrm>
          <a:custGeom>
            <a:avLst/>
            <a:gdLst>
              <a:gd name="connsiteX0" fmla="*/ 0 w 10302843"/>
              <a:gd name="connsiteY0" fmla="*/ 1430448 h 1439501"/>
              <a:gd name="connsiteX1" fmla="*/ 9053 w 10302843"/>
              <a:gd name="connsiteY1" fmla="*/ 0 h 1439501"/>
              <a:gd name="connsiteX2" fmla="*/ 10203255 w 10302843"/>
              <a:gd name="connsiteY2" fmla="*/ 325925 h 1439501"/>
              <a:gd name="connsiteX3" fmla="*/ 10302843 w 10302843"/>
              <a:gd name="connsiteY3" fmla="*/ 1439501 h 1439501"/>
              <a:gd name="connsiteX4" fmla="*/ 0 w 10302843"/>
              <a:gd name="connsiteY4" fmla="*/ 1430448 h 14395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302843" h="1439501">
                <a:moveTo>
                  <a:pt x="0" y="1430448"/>
                </a:moveTo>
                <a:cubicBezTo>
                  <a:pt x="3018" y="953632"/>
                  <a:pt x="6035" y="476816"/>
                  <a:pt x="9053" y="0"/>
                </a:cubicBezTo>
                <a:lnTo>
                  <a:pt x="10203255" y="325925"/>
                </a:lnTo>
                <a:lnTo>
                  <a:pt x="10302843" y="1439501"/>
                </a:lnTo>
                <a:lnTo>
                  <a:pt x="0" y="1430448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" name="Vrije vorm: vorm 2">
            <a:extLst>
              <a:ext uri="{FF2B5EF4-FFF2-40B4-BE49-F238E27FC236}">
                <a16:creationId xmlns:a16="http://schemas.microsoft.com/office/drawing/2014/main" id="{0858052E-6352-5ACF-1920-142C729A1C43}"/>
              </a:ext>
            </a:extLst>
          </p:cNvPr>
          <p:cNvSpPr/>
          <p:nvPr/>
        </p:nvSpPr>
        <p:spPr>
          <a:xfrm>
            <a:off x="-9053" y="5691436"/>
            <a:ext cx="10302843" cy="1180144"/>
          </a:xfrm>
          <a:custGeom>
            <a:avLst/>
            <a:gdLst>
              <a:gd name="connsiteX0" fmla="*/ 0 w 10302843"/>
              <a:gd name="connsiteY0" fmla="*/ 1430448 h 1439501"/>
              <a:gd name="connsiteX1" fmla="*/ 9053 w 10302843"/>
              <a:gd name="connsiteY1" fmla="*/ 0 h 1439501"/>
              <a:gd name="connsiteX2" fmla="*/ 10203255 w 10302843"/>
              <a:gd name="connsiteY2" fmla="*/ 325925 h 1439501"/>
              <a:gd name="connsiteX3" fmla="*/ 10302843 w 10302843"/>
              <a:gd name="connsiteY3" fmla="*/ 1439501 h 1439501"/>
              <a:gd name="connsiteX4" fmla="*/ 0 w 10302843"/>
              <a:gd name="connsiteY4" fmla="*/ 1430448 h 14395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302843" h="1439501">
                <a:moveTo>
                  <a:pt x="0" y="1430448"/>
                </a:moveTo>
                <a:cubicBezTo>
                  <a:pt x="3018" y="953632"/>
                  <a:pt x="6035" y="476816"/>
                  <a:pt x="9053" y="0"/>
                </a:cubicBezTo>
                <a:lnTo>
                  <a:pt x="10203255" y="325925"/>
                </a:lnTo>
                <a:lnTo>
                  <a:pt x="10302843" y="1439501"/>
                </a:lnTo>
                <a:lnTo>
                  <a:pt x="0" y="1430448"/>
                </a:lnTo>
                <a:close/>
              </a:path>
            </a:pathLst>
          </a:custGeom>
          <a:solidFill>
            <a:srgbClr val="36475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4" name="Tekstvak 3">
            <a:extLst>
              <a:ext uri="{FF2B5EF4-FFF2-40B4-BE49-F238E27FC236}">
                <a16:creationId xmlns:a16="http://schemas.microsoft.com/office/drawing/2014/main" id="{FA5B7B97-5202-A36C-4C3D-1E97B251C54A}"/>
              </a:ext>
            </a:extLst>
          </p:cNvPr>
          <p:cNvSpPr txBox="1"/>
          <p:nvPr/>
        </p:nvSpPr>
        <p:spPr>
          <a:xfrm>
            <a:off x="3513500" y="6221105"/>
            <a:ext cx="322303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400" b="1">
                <a:solidFill>
                  <a:schemeClr val="bg1"/>
                </a:solidFill>
                <a:latin typeface="Arial Narrow" panose="020B0606020202030204" pitchFamily="34" charset="0"/>
              </a:rPr>
              <a:t>DÉ PLEK OM TE ZIJN</a:t>
            </a:r>
          </a:p>
        </p:txBody>
      </p:sp>
      <p:pic>
        <p:nvPicPr>
          <p:cNvPr id="5" name="Afbeelding 4" descr="Afbeelding met tekst, Lettertype, Graphics, schermopname&#10;&#10;Door AI gegenereerde inhoud is mogelijk onjuist.">
            <a:extLst>
              <a:ext uri="{FF2B5EF4-FFF2-40B4-BE49-F238E27FC236}">
                <a16:creationId xmlns:a16="http://schemas.microsoft.com/office/drawing/2014/main" id="{EFA19B2D-2F94-C2AF-4B05-D847DBBE157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0250" y="6089695"/>
            <a:ext cx="905344" cy="511614"/>
          </a:xfrm>
          <a:prstGeom prst="rect">
            <a:avLst/>
          </a:prstGeom>
        </p:spPr>
      </p:pic>
      <p:sp>
        <p:nvSpPr>
          <p:cNvPr id="7" name="Vrije vorm: vorm 6">
            <a:extLst>
              <a:ext uri="{FF2B5EF4-FFF2-40B4-BE49-F238E27FC236}">
                <a16:creationId xmlns:a16="http://schemas.microsoft.com/office/drawing/2014/main" id="{6DC52507-E779-209C-D143-92D310DE08D3}"/>
              </a:ext>
            </a:extLst>
          </p:cNvPr>
          <p:cNvSpPr/>
          <p:nvPr/>
        </p:nvSpPr>
        <p:spPr>
          <a:xfrm flipV="1">
            <a:off x="-22908" y="325767"/>
            <a:ext cx="7429547" cy="896449"/>
          </a:xfrm>
          <a:custGeom>
            <a:avLst/>
            <a:gdLst>
              <a:gd name="connsiteX0" fmla="*/ 0 w 10302843"/>
              <a:gd name="connsiteY0" fmla="*/ 1430448 h 1439501"/>
              <a:gd name="connsiteX1" fmla="*/ 9053 w 10302843"/>
              <a:gd name="connsiteY1" fmla="*/ 0 h 1439501"/>
              <a:gd name="connsiteX2" fmla="*/ 10203255 w 10302843"/>
              <a:gd name="connsiteY2" fmla="*/ 325925 h 1439501"/>
              <a:gd name="connsiteX3" fmla="*/ 10302843 w 10302843"/>
              <a:gd name="connsiteY3" fmla="*/ 1439501 h 1439501"/>
              <a:gd name="connsiteX4" fmla="*/ 0 w 10302843"/>
              <a:gd name="connsiteY4" fmla="*/ 1430448 h 1439501"/>
              <a:gd name="connsiteX0" fmla="*/ 0 w 10288292"/>
              <a:gd name="connsiteY0" fmla="*/ 1430448 h 1430495"/>
              <a:gd name="connsiteX1" fmla="*/ 9053 w 10288292"/>
              <a:gd name="connsiteY1" fmla="*/ 0 h 1430495"/>
              <a:gd name="connsiteX2" fmla="*/ 10203255 w 10288292"/>
              <a:gd name="connsiteY2" fmla="*/ 325925 h 1430495"/>
              <a:gd name="connsiteX3" fmla="*/ 10288292 w 10288292"/>
              <a:gd name="connsiteY3" fmla="*/ 1295939 h 1430495"/>
              <a:gd name="connsiteX4" fmla="*/ 0 w 10288292"/>
              <a:gd name="connsiteY4" fmla="*/ 1430448 h 1430495"/>
              <a:gd name="connsiteX0" fmla="*/ 9779 w 10298071"/>
              <a:gd name="connsiteY0" fmla="*/ 1311259 h 1311306"/>
              <a:gd name="connsiteX1" fmla="*/ 393 w 10298071"/>
              <a:gd name="connsiteY1" fmla="*/ 0 h 1311306"/>
              <a:gd name="connsiteX2" fmla="*/ 10213034 w 10298071"/>
              <a:gd name="connsiteY2" fmla="*/ 206736 h 1311306"/>
              <a:gd name="connsiteX3" fmla="*/ 10298071 w 10298071"/>
              <a:gd name="connsiteY3" fmla="*/ 1176750 h 1311306"/>
              <a:gd name="connsiteX4" fmla="*/ 9779 w 10298071"/>
              <a:gd name="connsiteY4" fmla="*/ 1311259 h 13113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298071" h="1311306">
                <a:moveTo>
                  <a:pt x="9779" y="1311259"/>
                </a:moveTo>
                <a:cubicBezTo>
                  <a:pt x="12797" y="834443"/>
                  <a:pt x="-2625" y="476816"/>
                  <a:pt x="393" y="0"/>
                </a:cubicBezTo>
                <a:lnTo>
                  <a:pt x="10213034" y="206736"/>
                </a:lnTo>
                <a:lnTo>
                  <a:pt x="10298071" y="1176750"/>
                </a:lnTo>
                <a:cubicBezTo>
                  <a:pt x="6863790" y="1173732"/>
                  <a:pt x="3444060" y="1314277"/>
                  <a:pt x="9779" y="1311259"/>
                </a:cubicBezTo>
                <a:close/>
              </a:path>
            </a:pathLst>
          </a:custGeom>
          <a:solidFill>
            <a:srgbClr val="D7323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rgbClr val="D73236"/>
              </a:solidFill>
            </a:endParaRPr>
          </a:p>
        </p:txBody>
      </p:sp>
      <p:sp>
        <p:nvSpPr>
          <p:cNvPr id="9" name="Tekstvak 8">
            <a:extLst>
              <a:ext uri="{FF2B5EF4-FFF2-40B4-BE49-F238E27FC236}">
                <a16:creationId xmlns:a16="http://schemas.microsoft.com/office/drawing/2014/main" id="{C08E8249-80FE-202A-77D9-DEBF160607A4}"/>
              </a:ext>
            </a:extLst>
          </p:cNvPr>
          <p:cNvSpPr txBox="1"/>
          <p:nvPr/>
        </p:nvSpPr>
        <p:spPr>
          <a:xfrm>
            <a:off x="513785" y="470483"/>
            <a:ext cx="71305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800" b="1">
                <a:solidFill>
                  <a:schemeClr val="bg1"/>
                </a:solidFill>
                <a:latin typeface="Arial Narrow" panose="020B0606020202030204" pitchFamily="34" charset="0"/>
              </a:rPr>
              <a:t>HET PTA (SCHOOLEXAMENS) </a:t>
            </a:r>
          </a:p>
        </p:txBody>
      </p:sp>
      <p:sp>
        <p:nvSpPr>
          <p:cNvPr id="11" name="Tekstvak 10">
            <a:extLst>
              <a:ext uri="{FF2B5EF4-FFF2-40B4-BE49-F238E27FC236}">
                <a16:creationId xmlns:a16="http://schemas.microsoft.com/office/drawing/2014/main" id="{543DDC5C-5937-B9CD-A48B-98CC483BC327}"/>
              </a:ext>
            </a:extLst>
          </p:cNvPr>
          <p:cNvSpPr txBox="1"/>
          <p:nvPr/>
        </p:nvSpPr>
        <p:spPr>
          <a:xfrm>
            <a:off x="660904" y="1557196"/>
            <a:ext cx="8130668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>
                <a:solidFill>
                  <a:srgbClr val="36475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Overstappers H3 </a:t>
            </a:r>
            <a:r>
              <a:rPr lang="nl-NL" sz="2000">
                <a:solidFill>
                  <a:srgbClr val="364757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</a:t>
            </a:r>
            <a:r>
              <a:rPr lang="nl-NL" sz="2000">
                <a:solidFill>
                  <a:srgbClr val="36475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T4 hoeven niets in te halen.</a:t>
            </a:r>
          </a:p>
          <a:p>
            <a:endParaRPr lang="nl-NL" sz="2000">
              <a:solidFill>
                <a:srgbClr val="36475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nl-NL" sz="2000">
                <a:solidFill>
                  <a:srgbClr val="36475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Als wiskunde niet wordt gekozen dient de leerling een rekentoets te maken. Dit programma is hetzelfde als een T4-leerling zonder wiskunde. </a:t>
            </a:r>
          </a:p>
        </p:txBody>
      </p:sp>
    </p:spTree>
    <p:extLst>
      <p:ext uri="{BB962C8B-B14F-4D97-AF65-F5344CB8AC3E}">
        <p14:creationId xmlns:p14="http://schemas.microsoft.com/office/powerpoint/2010/main" val="245343863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A39F891-96CA-6B92-C579-2CA83A9B184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Afbeelding 7" descr="Afbeelding met kleding, glimlach, persoon, Menselijk gezicht&#10;&#10;Door AI gegenereerde inhoud is mogelijk onjuist.">
            <a:extLst>
              <a:ext uri="{FF2B5EF4-FFF2-40B4-BE49-F238E27FC236}">
                <a16:creationId xmlns:a16="http://schemas.microsoft.com/office/drawing/2014/main" id="{55A99659-EE2B-CEB8-13DE-2191E8B5F86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52546" y="2788468"/>
            <a:ext cx="3239450" cy="3239450"/>
          </a:xfrm>
          <a:prstGeom prst="rect">
            <a:avLst/>
          </a:prstGeom>
        </p:spPr>
      </p:pic>
      <p:sp>
        <p:nvSpPr>
          <p:cNvPr id="2" name="Vrije vorm: vorm 1">
            <a:extLst>
              <a:ext uri="{FF2B5EF4-FFF2-40B4-BE49-F238E27FC236}">
                <a16:creationId xmlns:a16="http://schemas.microsoft.com/office/drawing/2014/main" id="{83FE6A8E-3C21-2D2D-DF97-0D58FB4720CC}"/>
              </a:ext>
            </a:extLst>
          </p:cNvPr>
          <p:cNvSpPr/>
          <p:nvPr/>
        </p:nvSpPr>
        <p:spPr>
          <a:xfrm flipH="1">
            <a:off x="9913543" y="5567881"/>
            <a:ext cx="2278453" cy="1303698"/>
          </a:xfrm>
          <a:custGeom>
            <a:avLst/>
            <a:gdLst>
              <a:gd name="connsiteX0" fmla="*/ 0 w 10302843"/>
              <a:gd name="connsiteY0" fmla="*/ 1430448 h 1439501"/>
              <a:gd name="connsiteX1" fmla="*/ 9053 w 10302843"/>
              <a:gd name="connsiteY1" fmla="*/ 0 h 1439501"/>
              <a:gd name="connsiteX2" fmla="*/ 10203255 w 10302843"/>
              <a:gd name="connsiteY2" fmla="*/ 325925 h 1439501"/>
              <a:gd name="connsiteX3" fmla="*/ 10302843 w 10302843"/>
              <a:gd name="connsiteY3" fmla="*/ 1439501 h 1439501"/>
              <a:gd name="connsiteX4" fmla="*/ 0 w 10302843"/>
              <a:gd name="connsiteY4" fmla="*/ 1430448 h 14395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302843" h="1439501">
                <a:moveTo>
                  <a:pt x="0" y="1430448"/>
                </a:moveTo>
                <a:cubicBezTo>
                  <a:pt x="3018" y="953632"/>
                  <a:pt x="6035" y="476816"/>
                  <a:pt x="9053" y="0"/>
                </a:cubicBezTo>
                <a:lnTo>
                  <a:pt x="10203255" y="325925"/>
                </a:lnTo>
                <a:lnTo>
                  <a:pt x="10302843" y="1439501"/>
                </a:lnTo>
                <a:lnTo>
                  <a:pt x="0" y="1430448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" name="Vrije vorm: vorm 2">
            <a:extLst>
              <a:ext uri="{FF2B5EF4-FFF2-40B4-BE49-F238E27FC236}">
                <a16:creationId xmlns:a16="http://schemas.microsoft.com/office/drawing/2014/main" id="{8FED8337-AFD6-FB5F-2DF8-067780FD942C}"/>
              </a:ext>
            </a:extLst>
          </p:cNvPr>
          <p:cNvSpPr/>
          <p:nvPr/>
        </p:nvSpPr>
        <p:spPr>
          <a:xfrm>
            <a:off x="-9053" y="5691436"/>
            <a:ext cx="10302843" cy="1180144"/>
          </a:xfrm>
          <a:custGeom>
            <a:avLst/>
            <a:gdLst>
              <a:gd name="connsiteX0" fmla="*/ 0 w 10302843"/>
              <a:gd name="connsiteY0" fmla="*/ 1430448 h 1439501"/>
              <a:gd name="connsiteX1" fmla="*/ 9053 w 10302843"/>
              <a:gd name="connsiteY1" fmla="*/ 0 h 1439501"/>
              <a:gd name="connsiteX2" fmla="*/ 10203255 w 10302843"/>
              <a:gd name="connsiteY2" fmla="*/ 325925 h 1439501"/>
              <a:gd name="connsiteX3" fmla="*/ 10302843 w 10302843"/>
              <a:gd name="connsiteY3" fmla="*/ 1439501 h 1439501"/>
              <a:gd name="connsiteX4" fmla="*/ 0 w 10302843"/>
              <a:gd name="connsiteY4" fmla="*/ 1430448 h 14395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302843" h="1439501">
                <a:moveTo>
                  <a:pt x="0" y="1430448"/>
                </a:moveTo>
                <a:cubicBezTo>
                  <a:pt x="3018" y="953632"/>
                  <a:pt x="6035" y="476816"/>
                  <a:pt x="9053" y="0"/>
                </a:cubicBezTo>
                <a:lnTo>
                  <a:pt x="10203255" y="325925"/>
                </a:lnTo>
                <a:lnTo>
                  <a:pt x="10302843" y="1439501"/>
                </a:lnTo>
                <a:lnTo>
                  <a:pt x="0" y="1430448"/>
                </a:lnTo>
                <a:close/>
              </a:path>
            </a:pathLst>
          </a:custGeom>
          <a:solidFill>
            <a:srgbClr val="36475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4" name="Tekstvak 3">
            <a:extLst>
              <a:ext uri="{FF2B5EF4-FFF2-40B4-BE49-F238E27FC236}">
                <a16:creationId xmlns:a16="http://schemas.microsoft.com/office/drawing/2014/main" id="{4C6E8A57-E75C-BA10-5CD5-9764D2BA2465}"/>
              </a:ext>
            </a:extLst>
          </p:cNvPr>
          <p:cNvSpPr txBox="1"/>
          <p:nvPr/>
        </p:nvSpPr>
        <p:spPr>
          <a:xfrm>
            <a:off x="3513500" y="6221105"/>
            <a:ext cx="322303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400" b="1">
                <a:solidFill>
                  <a:schemeClr val="bg1"/>
                </a:solidFill>
                <a:latin typeface="Arial Narrow" panose="020B0606020202030204" pitchFamily="34" charset="0"/>
              </a:rPr>
              <a:t>DÉ PLEK OM TE ZIJN</a:t>
            </a:r>
          </a:p>
        </p:txBody>
      </p:sp>
      <p:pic>
        <p:nvPicPr>
          <p:cNvPr id="5" name="Afbeelding 4" descr="Afbeelding met tekst, Lettertype, Graphics, schermopname&#10;&#10;Door AI gegenereerde inhoud is mogelijk onjuist.">
            <a:extLst>
              <a:ext uri="{FF2B5EF4-FFF2-40B4-BE49-F238E27FC236}">
                <a16:creationId xmlns:a16="http://schemas.microsoft.com/office/drawing/2014/main" id="{659526F6-BABF-10F9-9CD4-59ED6572829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0250" y="6089695"/>
            <a:ext cx="905344" cy="511614"/>
          </a:xfrm>
          <a:prstGeom prst="rect">
            <a:avLst/>
          </a:prstGeom>
        </p:spPr>
      </p:pic>
      <p:sp>
        <p:nvSpPr>
          <p:cNvPr id="7" name="Vrije vorm: vorm 6">
            <a:extLst>
              <a:ext uri="{FF2B5EF4-FFF2-40B4-BE49-F238E27FC236}">
                <a16:creationId xmlns:a16="http://schemas.microsoft.com/office/drawing/2014/main" id="{A9B151D1-EA3F-54C2-D118-3A2F530D8BA9}"/>
              </a:ext>
            </a:extLst>
          </p:cNvPr>
          <p:cNvSpPr/>
          <p:nvPr/>
        </p:nvSpPr>
        <p:spPr>
          <a:xfrm flipV="1">
            <a:off x="-22908" y="325767"/>
            <a:ext cx="5710475" cy="896449"/>
          </a:xfrm>
          <a:custGeom>
            <a:avLst/>
            <a:gdLst>
              <a:gd name="connsiteX0" fmla="*/ 0 w 10302843"/>
              <a:gd name="connsiteY0" fmla="*/ 1430448 h 1439501"/>
              <a:gd name="connsiteX1" fmla="*/ 9053 w 10302843"/>
              <a:gd name="connsiteY1" fmla="*/ 0 h 1439501"/>
              <a:gd name="connsiteX2" fmla="*/ 10203255 w 10302843"/>
              <a:gd name="connsiteY2" fmla="*/ 325925 h 1439501"/>
              <a:gd name="connsiteX3" fmla="*/ 10302843 w 10302843"/>
              <a:gd name="connsiteY3" fmla="*/ 1439501 h 1439501"/>
              <a:gd name="connsiteX4" fmla="*/ 0 w 10302843"/>
              <a:gd name="connsiteY4" fmla="*/ 1430448 h 1439501"/>
              <a:gd name="connsiteX0" fmla="*/ 0 w 10288292"/>
              <a:gd name="connsiteY0" fmla="*/ 1430448 h 1430495"/>
              <a:gd name="connsiteX1" fmla="*/ 9053 w 10288292"/>
              <a:gd name="connsiteY1" fmla="*/ 0 h 1430495"/>
              <a:gd name="connsiteX2" fmla="*/ 10203255 w 10288292"/>
              <a:gd name="connsiteY2" fmla="*/ 325925 h 1430495"/>
              <a:gd name="connsiteX3" fmla="*/ 10288292 w 10288292"/>
              <a:gd name="connsiteY3" fmla="*/ 1295939 h 1430495"/>
              <a:gd name="connsiteX4" fmla="*/ 0 w 10288292"/>
              <a:gd name="connsiteY4" fmla="*/ 1430448 h 1430495"/>
              <a:gd name="connsiteX0" fmla="*/ 9779 w 10298071"/>
              <a:gd name="connsiteY0" fmla="*/ 1311259 h 1311306"/>
              <a:gd name="connsiteX1" fmla="*/ 393 w 10298071"/>
              <a:gd name="connsiteY1" fmla="*/ 0 h 1311306"/>
              <a:gd name="connsiteX2" fmla="*/ 10213034 w 10298071"/>
              <a:gd name="connsiteY2" fmla="*/ 206736 h 1311306"/>
              <a:gd name="connsiteX3" fmla="*/ 10298071 w 10298071"/>
              <a:gd name="connsiteY3" fmla="*/ 1176750 h 1311306"/>
              <a:gd name="connsiteX4" fmla="*/ 9779 w 10298071"/>
              <a:gd name="connsiteY4" fmla="*/ 1311259 h 13113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298071" h="1311306">
                <a:moveTo>
                  <a:pt x="9779" y="1311259"/>
                </a:moveTo>
                <a:cubicBezTo>
                  <a:pt x="12797" y="834443"/>
                  <a:pt x="-2625" y="476816"/>
                  <a:pt x="393" y="0"/>
                </a:cubicBezTo>
                <a:lnTo>
                  <a:pt x="10213034" y="206736"/>
                </a:lnTo>
                <a:lnTo>
                  <a:pt x="10298071" y="1176750"/>
                </a:lnTo>
                <a:cubicBezTo>
                  <a:pt x="6863790" y="1173732"/>
                  <a:pt x="3444060" y="1314277"/>
                  <a:pt x="9779" y="1311259"/>
                </a:cubicBezTo>
                <a:close/>
              </a:path>
            </a:pathLst>
          </a:custGeom>
          <a:solidFill>
            <a:srgbClr val="D7323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rgbClr val="D73236"/>
              </a:solidFill>
            </a:endParaRPr>
          </a:p>
        </p:txBody>
      </p:sp>
      <p:sp>
        <p:nvSpPr>
          <p:cNvPr id="9" name="Tekstvak 8">
            <a:extLst>
              <a:ext uri="{FF2B5EF4-FFF2-40B4-BE49-F238E27FC236}">
                <a16:creationId xmlns:a16="http://schemas.microsoft.com/office/drawing/2014/main" id="{727F585B-A57D-A673-8593-B5E4D2675453}"/>
              </a:ext>
            </a:extLst>
          </p:cNvPr>
          <p:cNvSpPr txBox="1"/>
          <p:nvPr/>
        </p:nvSpPr>
        <p:spPr>
          <a:xfrm>
            <a:off x="513785" y="470483"/>
            <a:ext cx="59994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800" b="1">
                <a:solidFill>
                  <a:schemeClr val="bg1"/>
                </a:solidFill>
                <a:latin typeface="Arial Narrow" panose="020B0606020202030204" pitchFamily="34" charset="0"/>
              </a:rPr>
              <a:t>LOB </a:t>
            </a:r>
          </a:p>
        </p:txBody>
      </p:sp>
      <p:sp>
        <p:nvSpPr>
          <p:cNvPr id="6" name="Tijdelijke aanduiding voor tekst 3">
            <a:extLst>
              <a:ext uri="{FF2B5EF4-FFF2-40B4-BE49-F238E27FC236}">
                <a16:creationId xmlns:a16="http://schemas.microsoft.com/office/drawing/2014/main" id="{F37390DF-7034-DF7E-4869-1DFFED09837D}"/>
              </a:ext>
            </a:extLst>
          </p:cNvPr>
          <p:cNvSpPr txBox="1">
            <a:spLocks/>
          </p:cNvSpPr>
          <p:nvPr/>
        </p:nvSpPr>
        <p:spPr>
          <a:xfrm>
            <a:off x="1032788" y="1739238"/>
            <a:ext cx="8257516" cy="382864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nl-NL" sz="2000" b="1">
                <a:latin typeface="Arial" panose="020B0604020202020204" pitchFamily="34" charset="0"/>
                <a:cs typeface="Arial" panose="020B0604020202020204" pitchFamily="34" charset="0"/>
              </a:rPr>
              <a:t>LOB</a:t>
            </a:r>
            <a:r>
              <a:rPr lang="nl-NL" sz="2000">
                <a:latin typeface="Arial" panose="020B0604020202020204" pitchFamily="34" charset="0"/>
                <a:cs typeface="Arial" panose="020B0604020202020204" pitchFamily="34" charset="0"/>
              </a:rPr>
              <a:t> staat voor </a:t>
            </a:r>
            <a:r>
              <a:rPr lang="nl-NL" sz="2000" b="1">
                <a:latin typeface="Arial" panose="020B0604020202020204" pitchFamily="34" charset="0"/>
                <a:cs typeface="Arial" panose="020B0604020202020204" pitchFamily="34" charset="0"/>
              </a:rPr>
              <a:t>L</a:t>
            </a:r>
            <a:r>
              <a:rPr lang="nl-NL" sz="2000">
                <a:latin typeface="Arial" panose="020B0604020202020204" pitchFamily="34" charset="0"/>
                <a:cs typeface="Arial" panose="020B0604020202020204" pitchFamily="34" charset="0"/>
              </a:rPr>
              <a:t>oopbaan </a:t>
            </a:r>
            <a:r>
              <a:rPr lang="nl-NL" sz="2000" b="1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nl-NL" sz="2000">
                <a:latin typeface="Arial" panose="020B0604020202020204" pitchFamily="34" charset="0"/>
                <a:cs typeface="Arial" panose="020B0604020202020204" pitchFamily="34" charset="0"/>
              </a:rPr>
              <a:t>riëntatie </a:t>
            </a:r>
            <a:r>
              <a:rPr lang="nl-NL" sz="2000" b="1"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lang="nl-NL" sz="2000">
                <a:latin typeface="Arial" panose="020B0604020202020204" pitchFamily="34" charset="0"/>
                <a:cs typeface="Arial" panose="020B0604020202020204" pitchFamily="34" charset="0"/>
              </a:rPr>
              <a:t>egeleiding.</a:t>
            </a:r>
          </a:p>
          <a:p>
            <a:pPr algn="l"/>
            <a:endParaRPr lang="nl-NL" sz="20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r>
              <a:rPr lang="nl-NL" sz="2000">
                <a:latin typeface="Arial" panose="020B0604020202020204" pitchFamily="34" charset="0"/>
                <a:cs typeface="Arial" panose="020B0604020202020204" pitchFamily="34" charset="0"/>
              </a:rPr>
              <a:t>Doel LOB: leerlingen helpen bij het maken van een keuze voor een vervolgopleiding; een continue proces.</a:t>
            </a:r>
          </a:p>
          <a:p>
            <a:pPr algn="l"/>
            <a:endParaRPr lang="nl-NL" sz="20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r>
              <a:rPr lang="nl-NL" sz="2000">
                <a:latin typeface="Arial" panose="020B0604020202020204" pitchFamily="34" charset="0"/>
                <a:cs typeface="Arial" panose="020B0604020202020204" pitchFamily="34" charset="0"/>
              </a:rPr>
              <a:t>Tijdens de coaching is er veel aandacht voor LOB: activiteiten en begeleiding middels LOB-gesprekken, coaching, stage, meeloopdag op het MBO, info oud-leerlingen, profielwerkstuk enz. </a:t>
            </a:r>
          </a:p>
          <a:p>
            <a:pPr algn="l"/>
            <a:endParaRPr lang="nl-NL" sz="20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r>
              <a:rPr lang="nl-NL" sz="2000">
                <a:latin typeface="Arial" panose="020B0604020202020204" pitchFamily="34" charset="0"/>
                <a:cs typeface="Arial" panose="020B0604020202020204" pitchFamily="34" charset="0"/>
              </a:rPr>
              <a:t>Wat betekent dit voor de havo-instromers?</a:t>
            </a:r>
          </a:p>
          <a:p>
            <a:pPr algn="l"/>
            <a:endParaRPr lang="nl-NL" sz="2000">
              <a:solidFill>
                <a:srgbClr val="233B5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endParaRPr lang="nl-NL" sz="20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107469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D94E906-A835-80D2-7829-BC4FD115B3B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Afbeelding 11" descr="Afbeelding met kleding, meubels, persoon, schoeisel&#10;&#10;Door AI gegenereerde inhoud is mogelijk onjuist.">
            <a:extLst>
              <a:ext uri="{FF2B5EF4-FFF2-40B4-BE49-F238E27FC236}">
                <a16:creationId xmlns:a16="http://schemas.microsoft.com/office/drawing/2014/main" id="{D7FEFF5B-DB62-218D-83D4-BFBE688ABEA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39"/>
          <a:stretch>
            <a:fillRect/>
          </a:stretch>
        </p:blipFill>
        <p:spPr>
          <a:xfrm>
            <a:off x="0" y="329118"/>
            <a:ext cx="4007606" cy="4274306"/>
          </a:xfrm>
          <a:prstGeom prst="rect">
            <a:avLst/>
          </a:prstGeom>
        </p:spPr>
      </p:pic>
      <p:sp>
        <p:nvSpPr>
          <p:cNvPr id="2" name="Vrije vorm: vorm 1">
            <a:extLst>
              <a:ext uri="{FF2B5EF4-FFF2-40B4-BE49-F238E27FC236}">
                <a16:creationId xmlns:a16="http://schemas.microsoft.com/office/drawing/2014/main" id="{EF59BE0F-9E47-3083-1568-3AFEEEA05750}"/>
              </a:ext>
            </a:extLst>
          </p:cNvPr>
          <p:cNvSpPr/>
          <p:nvPr/>
        </p:nvSpPr>
        <p:spPr>
          <a:xfrm flipH="1">
            <a:off x="9913543" y="5567881"/>
            <a:ext cx="2278453" cy="1303698"/>
          </a:xfrm>
          <a:custGeom>
            <a:avLst/>
            <a:gdLst>
              <a:gd name="connsiteX0" fmla="*/ 0 w 10302843"/>
              <a:gd name="connsiteY0" fmla="*/ 1430448 h 1439501"/>
              <a:gd name="connsiteX1" fmla="*/ 9053 w 10302843"/>
              <a:gd name="connsiteY1" fmla="*/ 0 h 1439501"/>
              <a:gd name="connsiteX2" fmla="*/ 10203255 w 10302843"/>
              <a:gd name="connsiteY2" fmla="*/ 325925 h 1439501"/>
              <a:gd name="connsiteX3" fmla="*/ 10302843 w 10302843"/>
              <a:gd name="connsiteY3" fmla="*/ 1439501 h 1439501"/>
              <a:gd name="connsiteX4" fmla="*/ 0 w 10302843"/>
              <a:gd name="connsiteY4" fmla="*/ 1430448 h 14395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302843" h="1439501">
                <a:moveTo>
                  <a:pt x="0" y="1430448"/>
                </a:moveTo>
                <a:cubicBezTo>
                  <a:pt x="3018" y="953632"/>
                  <a:pt x="6035" y="476816"/>
                  <a:pt x="9053" y="0"/>
                </a:cubicBezTo>
                <a:lnTo>
                  <a:pt x="10203255" y="325925"/>
                </a:lnTo>
                <a:lnTo>
                  <a:pt x="10302843" y="1439501"/>
                </a:lnTo>
                <a:lnTo>
                  <a:pt x="0" y="1430448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" name="Vrije vorm: vorm 2">
            <a:extLst>
              <a:ext uri="{FF2B5EF4-FFF2-40B4-BE49-F238E27FC236}">
                <a16:creationId xmlns:a16="http://schemas.microsoft.com/office/drawing/2014/main" id="{EC64F956-978B-8B4B-2BB5-FDFFEA280B48}"/>
              </a:ext>
            </a:extLst>
          </p:cNvPr>
          <p:cNvSpPr/>
          <p:nvPr/>
        </p:nvSpPr>
        <p:spPr>
          <a:xfrm>
            <a:off x="-9053" y="5691436"/>
            <a:ext cx="10302843" cy="1180144"/>
          </a:xfrm>
          <a:custGeom>
            <a:avLst/>
            <a:gdLst>
              <a:gd name="connsiteX0" fmla="*/ 0 w 10302843"/>
              <a:gd name="connsiteY0" fmla="*/ 1430448 h 1439501"/>
              <a:gd name="connsiteX1" fmla="*/ 9053 w 10302843"/>
              <a:gd name="connsiteY1" fmla="*/ 0 h 1439501"/>
              <a:gd name="connsiteX2" fmla="*/ 10203255 w 10302843"/>
              <a:gd name="connsiteY2" fmla="*/ 325925 h 1439501"/>
              <a:gd name="connsiteX3" fmla="*/ 10302843 w 10302843"/>
              <a:gd name="connsiteY3" fmla="*/ 1439501 h 1439501"/>
              <a:gd name="connsiteX4" fmla="*/ 0 w 10302843"/>
              <a:gd name="connsiteY4" fmla="*/ 1430448 h 14395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302843" h="1439501">
                <a:moveTo>
                  <a:pt x="0" y="1430448"/>
                </a:moveTo>
                <a:cubicBezTo>
                  <a:pt x="3018" y="953632"/>
                  <a:pt x="6035" y="476816"/>
                  <a:pt x="9053" y="0"/>
                </a:cubicBezTo>
                <a:lnTo>
                  <a:pt x="10203255" y="325925"/>
                </a:lnTo>
                <a:lnTo>
                  <a:pt x="10302843" y="1439501"/>
                </a:lnTo>
                <a:lnTo>
                  <a:pt x="0" y="1430448"/>
                </a:lnTo>
                <a:close/>
              </a:path>
            </a:pathLst>
          </a:custGeom>
          <a:solidFill>
            <a:srgbClr val="36475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4" name="Tekstvak 3">
            <a:extLst>
              <a:ext uri="{FF2B5EF4-FFF2-40B4-BE49-F238E27FC236}">
                <a16:creationId xmlns:a16="http://schemas.microsoft.com/office/drawing/2014/main" id="{F4C06FD3-CF79-AA46-12E6-1C597586B29E}"/>
              </a:ext>
            </a:extLst>
          </p:cNvPr>
          <p:cNvSpPr txBox="1"/>
          <p:nvPr/>
        </p:nvSpPr>
        <p:spPr>
          <a:xfrm>
            <a:off x="3513500" y="6221105"/>
            <a:ext cx="322303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400" b="1">
                <a:solidFill>
                  <a:schemeClr val="bg1"/>
                </a:solidFill>
                <a:latin typeface="Arial Narrow" panose="020B0606020202030204" pitchFamily="34" charset="0"/>
              </a:rPr>
              <a:t>DÉ PLEK OM TE ZIJN</a:t>
            </a:r>
          </a:p>
        </p:txBody>
      </p:sp>
      <p:pic>
        <p:nvPicPr>
          <p:cNvPr id="5" name="Afbeelding 4" descr="Afbeelding met tekst, Lettertype, Graphics, schermopname&#10;&#10;Door AI gegenereerde inhoud is mogelijk onjuist.">
            <a:extLst>
              <a:ext uri="{FF2B5EF4-FFF2-40B4-BE49-F238E27FC236}">
                <a16:creationId xmlns:a16="http://schemas.microsoft.com/office/drawing/2014/main" id="{D2C625F0-5E4E-0392-8B87-A7CC6B6DACC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0250" y="6089695"/>
            <a:ext cx="905344" cy="511614"/>
          </a:xfrm>
          <a:prstGeom prst="rect">
            <a:avLst/>
          </a:prstGeom>
        </p:spPr>
      </p:pic>
      <p:sp>
        <p:nvSpPr>
          <p:cNvPr id="7" name="Vrije vorm: vorm 6">
            <a:extLst>
              <a:ext uri="{FF2B5EF4-FFF2-40B4-BE49-F238E27FC236}">
                <a16:creationId xmlns:a16="http://schemas.microsoft.com/office/drawing/2014/main" id="{77352015-A01F-796C-D11B-D6A168598807}"/>
              </a:ext>
            </a:extLst>
          </p:cNvPr>
          <p:cNvSpPr/>
          <p:nvPr/>
        </p:nvSpPr>
        <p:spPr>
          <a:xfrm flipV="1">
            <a:off x="-22908" y="325767"/>
            <a:ext cx="5573315" cy="896449"/>
          </a:xfrm>
          <a:custGeom>
            <a:avLst/>
            <a:gdLst>
              <a:gd name="connsiteX0" fmla="*/ 0 w 10302843"/>
              <a:gd name="connsiteY0" fmla="*/ 1430448 h 1439501"/>
              <a:gd name="connsiteX1" fmla="*/ 9053 w 10302843"/>
              <a:gd name="connsiteY1" fmla="*/ 0 h 1439501"/>
              <a:gd name="connsiteX2" fmla="*/ 10203255 w 10302843"/>
              <a:gd name="connsiteY2" fmla="*/ 325925 h 1439501"/>
              <a:gd name="connsiteX3" fmla="*/ 10302843 w 10302843"/>
              <a:gd name="connsiteY3" fmla="*/ 1439501 h 1439501"/>
              <a:gd name="connsiteX4" fmla="*/ 0 w 10302843"/>
              <a:gd name="connsiteY4" fmla="*/ 1430448 h 1439501"/>
              <a:gd name="connsiteX0" fmla="*/ 0 w 10288292"/>
              <a:gd name="connsiteY0" fmla="*/ 1430448 h 1430495"/>
              <a:gd name="connsiteX1" fmla="*/ 9053 w 10288292"/>
              <a:gd name="connsiteY1" fmla="*/ 0 h 1430495"/>
              <a:gd name="connsiteX2" fmla="*/ 10203255 w 10288292"/>
              <a:gd name="connsiteY2" fmla="*/ 325925 h 1430495"/>
              <a:gd name="connsiteX3" fmla="*/ 10288292 w 10288292"/>
              <a:gd name="connsiteY3" fmla="*/ 1295939 h 1430495"/>
              <a:gd name="connsiteX4" fmla="*/ 0 w 10288292"/>
              <a:gd name="connsiteY4" fmla="*/ 1430448 h 1430495"/>
              <a:gd name="connsiteX0" fmla="*/ 9779 w 10298071"/>
              <a:gd name="connsiteY0" fmla="*/ 1311259 h 1311306"/>
              <a:gd name="connsiteX1" fmla="*/ 393 w 10298071"/>
              <a:gd name="connsiteY1" fmla="*/ 0 h 1311306"/>
              <a:gd name="connsiteX2" fmla="*/ 10213034 w 10298071"/>
              <a:gd name="connsiteY2" fmla="*/ 206736 h 1311306"/>
              <a:gd name="connsiteX3" fmla="*/ 10298071 w 10298071"/>
              <a:gd name="connsiteY3" fmla="*/ 1176750 h 1311306"/>
              <a:gd name="connsiteX4" fmla="*/ 9779 w 10298071"/>
              <a:gd name="connsiteY4" fmla="*/ 1311259 h 13113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298071" h="1311306">
                <a:moveTo>
                  <a:pt x="9779" y="1311259"/>
                </a:moveTo>
                <a:cubicBezTo>
                  <a:pt x="12797" y="834443"/>
                  <a:pt x="-2625" y="476816"/>
                  <a:pt x="393" y="0"/>
                </a:cubicBezTo>
                <a:lnTo>
                  <a:pt x="10213034" y="206736"/>
                </a:lnTo>
                <a:lnTo>
                  <a:pt x="10298071" y="1176750"/>
                </a:lnTo>
                <a:cubicBezTo>
                  <a:pt x="6863790" y="1173732"/>
                  <a:pt x="3444060" y="1314277"/>
                  <a:pt x="9779" y="1311259"/>
                </a:cubicBezTo>
                <a:close/>
              </a:path>
            </a:pathLst>
          </a:custGeom>
          <a:solidFill>
            <a:srgbClr val="D7323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rgbClr val="D73236"/>
              </a:solidFill>
            </a:endParaRPr>
          </a:p>
        </p:txBody>
      </p:sp>
      <p:sp>
        <p:nvSpPr>
          <p:cNvPr id="9" name="Tekstvak 8">
            <a:extLst>
              <a:ext uri="{FF2B5EF4-FFF2-40B4-BE49-F238E27FC236}">
                <a16:creationId xmlns:a16="http://schemas.microsoft.com/office/drawing/2014/main" id="{B0E2203E-240B-E541-5A47-B2BDEBA7B7B0}"/>
              </a:ext>
            </a:extLst>
          </p:cNvPr>
          <p:cNvSpPr txBox="1"/>
          <p:nvPr/>
        </p:nvSpPr>
        <p:spPr>
          <a:xfrm>
            <a:off x="513785" y="470483"/>
            <a:ext cx="59994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800" b="1">
                <a:solidFill>
                  <a:schemeClr val="bg1"/>
                </a:solidFill>
                <a:latin typeface="Arial Narrow" panose="020B0606020202030204" pitchFamily="34" charset="0"/>
              </a:rPr>
              <a:t>GEGARANDEERDE OVERSTAP? </a:t>
            </a:r>
          </a:p>
        </p:txBody>
      </p:sp>
      <p:sp>
        <p:nvSpPr>
          <p:cNvPr id="10" name="Tekstvak 9">
            <a:extLst>
              <a:ext uri="{FF2B5EF4-FFF2-40B4-BE49-F238E27FC236}">
                <a16:creationId xmlns:a16="http://schemas.microsoft.com/office/drawing/2014/main" id="{4EFC2A23-21AD-8024-24A1-77F8CBDB95B9}"/>
              </a:ext>
            </a:extLst>
          </p:cNvPr>
          <p:cNvSpPr txBox="1"/>
          <p:nvPr/>
        </p:nvSpPr>
        <p:spPr>
          <a:xfrm>
            <a:off x="4279392" y="1649354"/>
            <a:ext cx="6108192" cy="3785652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nl-NL" sz="2000">
                <a:latin typeface="Arial" panose="020B0604020202020204" pitchFamily="34" charset="0"/>
                <a:cs typeface="Arial" panose="020B0604020202020204" pitchFamily="34" charset="0"/>
              </a:rPr>
              <a:t>Nee!</a:t>
            </a:r>
            <a:br>
              <a:rPr lang="nl-NL" sz="200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nl-NL" sz="20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nl-NL" sz="2000">
                <a:latin typeface="Arial" panose="020B0604020202020204" pitchFamily="34" charset="0"/>
                <a:cs typeface="Arial" panose="020B0604020202020204" pitchFamily="34" charset="0"/>
              </a:rPr>
              <a:t>Inspanning is vereist! (1 of 2 voor inzet)</a:t>
            </a:r>
            <a:br>
              <a:rPr lang="nl-NL" sz="200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nl-NL" sz="20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nl-NL" sz="2000">
                <a:latin typeface="Arial" panose="020B0604020202020204" pitchFamily="34" charset="0"/>
                <a:cs typeface="Arial" panose="020B0604020202020204" pitchFamily="34" charset="0"/>
              </a:rPr>
              <a:t>Voldoende voor vmbo-toetsen in TRAP 4</a:t>
            </a:r>
            <a:br>
              <a:rPr lang="nl-NL" sz="200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nl-NL" sz="20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2000">
                <a:latin typeface="Arial"/>
                <a:cs typeface="Arial"/>
              </a:rPr>
              <a:t>Er moet voldoende basis zijn om over te stappen naar een volgend leerjaar op vmbo-t</a:t>
            </a:r>
            <a:br>
              <a:rPr lang="nl-NL" sz="2000">
                <a:latin typeface="Arial"/>
                <a:cs typeface="Arial"/>
              </a:rPr>
            </a:br>
            <a:endParaRPr lang="nl-NL" sz="2000">
              <a:latin typeface="Arial"/>
              <a:cs typeface="Arial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2000">
                <a:latin typeface="Arial"/>
                <a:cs typeface="Arial"/>
              </a:rPr>
              <a:t>Het advies van het docententeam is leidend.</a:t>
            </a:r>
          </a:p>
          <a:p>
            <a:endParaRPr lang="nl-NL" sz="20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nl-NL" sz="2000">
              <a:solidFill>
                <a:srgbClr val="233B5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068443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8A71A65-F486-14BA-7371-7547A701D49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Afbeelding 13" descr="Afbeelding met schoeisel, kleding, jeans, persoon&#10;&#10;Door AI gegenereerde inhoud is mogelijk onjuist.">
            <a:extLst>
              <a:ext uri="{FF2B5EF4-FFF2-40B4-BE49-F238E27FC236}">
                <a16:creationId xmlns:a16="http://schemas.microsoft.com/office/drawing/2014/main" id="{799C9F04-48F8-4C2A-9FE2-217B91DD910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065"/>
          <a:stretch>
            <a:fillRect/>
          </a:stretch>
        </p:blipFill>
        <p:spPr>
          <a:xfrm>
            <a:off x="7578906" y="1635312"/>
            <a:ext cx="5029553" cy="4372422"/>
          </a:xfrm>
          <a:prstGeom prst="rect">
            <a:avLst/>
          </a:prstGeom>
        </p:spPr>
      </p:pic>
      <p:sp>
        <p:nvSpPr>
          <p:cNvPr id="2" name="Vrije vorm: vorm 1">
            <a:extLst>
              <a:ext uri="{FF2B5EF4-FFF2-40B4-BE49-F238E27FC236}">
                <a16:creationId xmlns:a16="http://schemas.microsoft.com/office/drawing/2014/main" id="{F342B5FD-F026-167B-38EE-D9B6A3C363C6}"/>
              </a:ext>
            </a:extLst>
          </p:cNvPr>
          <p:cNvSpPr/>
          <p:nvPr/>
        </p:nvSpPr>
        <p:spPr>
          <a:xfrm flipH="1">
            <a:off x="9913543" y="5567881"/>
            <a:ext cx="2278453" cy="1303698"/>
          </a:xfrm>
          <a:custGeom>
            <a:avLst/>
            <a:gdLst>
              <a:gd name="connsiteX0" fmla="*/ 0 w 10302843"/>
              <a:gd name="connsiteY0" fmla="*/ 1430448 h 1439501"/>
              <a:gd name="connsiteX1" fmla="*/ 9053 w 10302843"/>
              <a:gd name="connsiteY1" fmla="*/ 0 h 1439501"/>
              <a:gd name="connsiteX2" fmla="*/ 10203255 w 10302843"/>
              <a:gd name="connsiteY2" fmla="*/ 325925 h 1439501"/>
              <a:gd name="connsiteX3" fmla="*/ 10302843 w 10302843"/>
              <a:gd name="connsiteY3" fmla="*/ 1439501 h 1439501"/>
              <a:gd name="connsiteX4" fmla="*/ 0 w 10302843"/>
              <a:gd name="connsiteY4" fmla="*/ 1430448 h 14395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302843" h="1439501">
                <a:moveTo>
                  <a:pt x="0" y="1430448"/>
                </a:moveTo>
                <a:cubicBezTo>
                  <a:pt x="3018" y="953632"/>
                  <a:pt x="6035" y="476816"/>
                  <a:pt x="9053" y="0"/>
                </a:cubicBezTo>
                <a:lnTo>
                  <a:pt x="10203255" y="325925"/>
                </a:lnTo>
                <a:lnTo>
                  <a:pt x="10302843" y="1439501"/>
                </a:lnTo>
                <a:lnTo>
                  <a:pt x="0" y="1430448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" name="Vrije vorm: vorm 2">
            <a:extLst>
              <a:ext uri="{FF2B5EF4-FFF2-40B4-BE49-F238E27FC236}">
                <a16:creationId xmlns:a16="http://schemas.microsoft.com/office/drawing/2014/main" id="{ACCC4412-60A5-C056-C7E7-2998A611FDC1}"/>
              </a:ext>
            </a:extLst>
          </p:cNvPr>
          <p:cNvSpPr/>
          <p:nvPr/>
        </p:nvSpPr>
        <p:spPr>
          <a:xfrm>
            <a:off x="-9053" y="5691436"/>
            <a:ext cx="10302843" cy="1180144"/>
          </a:xfrm>
          <a:custGeom>
            <a:avLst/>
            <a:gdLst>
              <a:gd name="connsiteX0" fmla="*/ 0 w 10302843"/>
              <a:gd name="connsiteY0" fmla="*/ 1430448 h 1439501"/>
              <a:gd name="connsiteX1" fmla="*/ 9053 w 10302843"/>
              <a:gd name="connsiteY1" fmla="*/ 0 h 1439501"/>
              <a:gd name="connsiteX2" fmla="*/ 10203255 w 10302843"/>
              <a:gd name="connsiteY2" fmla="*/ 325925 h 1439501"/>
              <a:gd name="connsiteX3" fmla="*/ 10302843 w 10302843"/>
              <a:gd name="connsiteY3" fmla="*/ 1439501 h 1439501"/>
              <a:gd name="connsiteX4" fmla="*/ 0 w 10302843"/>
              <a:gd name="connsiteY4" fmla="*/ 1430448 h 14395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302843" h="1439501">
                <a:moveTo>
                  <a:pt x="0" y="1430448"/>
                </a:moveTo>
                <a:cubicBezTo>
                  <a:pt x="3018" y="953632"/>
                  <a:pt x="6035" y="476816"/>
                  <a:pt x="9053" y="0"/>
                </a:cubicBezTo>
                <a:lnTo>
                  <a:pt x="10203255" y="325925"/>
                </a:lnTo>
                <a:lnTo>
                  <a:pt x="10302843" y="1439501"/>
                </a:lnTo>
                <a:lnTo>
                  <a:pt x="0" y="1430448"/>
                </a:lnTo>
                <a:close/>
              </a:path>
            </a:pathLst>
          </a:custGeom>
          <a:solidFill>
            <a:srgbClr val="36475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4" name="Tekstvak 3">
            <a:extLst>
              <a:ext uri="{FF2B5EF4-FFF2-40B4-BE49-F238E27FC236}">
                <a16:creationId xmlns:a16="http://schemas.microsoft.com/office/drawing/2014/main" id="{EA454B9D-23EB-0DF5-FE69-6FEAD42042A0}"/>
              </a:ext>
            </a:extLst>
          </p:cNvPr>
          <p:cNvSpPr txBox="1"/>
          <p:nvPr/>
        </p:nvSpPr>
        <p:spPr>
          <a:xfrm>
            <a:off x="3513500" y="6221105"/>
            <a:ext cx="322303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400" b="1">
                <a:solidFill>
                  <a:schemeClr val="bg1"/>
                </a:solidFill>
                <a:latin typeface="Arial Narrow" panose="020B0606020202030204" pitchFamily="34" charset="0"/>
              </a:rPr>
              <a:t>DÉ PLEK OM TE ZIJN</a:t>
            </a:r>
          </a:p>
        </p:txBody>
      </p:sp>
      <p:pic>
        <p:nvPicPr>
          <p:cNvPr id="5" name="Afbeelding 4" descr="Afbeelding met tekst, Lettertype, Graphics, schermopname&#10;&#10;Door AI gegenereerde inhoud is mogelijk onjuist.">
            <a:extLst>
              <a:ext uri="{FF2B5EF4-FFF2-40B4-BE49-F238E27FC236}">
                <a16:creationId xmlns:a16="http://schemas.microsoft.com/office/drawing/2014/main" id="{7B3DBCD3-AE51-2954-192E-6E795128636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0250" y="6089695"/>
            <a:ext cx="905344" cy="511614"/>
          </a:xfrm>
          <a:prstGeom prst="rect">
            <a:avLst/>
          </a:prstGeom>
        </p:spPr>
      </p:pic>
      <p:sp>
        <p:nvSpPr>
          <p:cNvPr id="6" name="Vrije vorm: vorm 5">
            <a:extLst>
              <a:ext uri="{FF2B5EF4-FFF2-40B4-BE49-F238E27FC236}">
                <a16:creationId xmlns:a16="http://schemas.microsoft.com/office/drawing/2014/main" id="{D502D38C-21D7-556B-11B1-26A6D17870AA}"/>
              </a:ext>
            </a:extLst>
          </p:cNvPr>
          <p:cNvSpPr/>
          <p:nvPr/>
        </p:nvSpPr>
        <p:spPr>
          <a:xfrm flipV="1">
            <a:off x="-22907" y="325768"/>
            <a:ext cx="5056636" cy="896449"/>
          </a:xfrm>
          <a:custGeom>
            <a:avLst/>
            <a:gdLst>
              <a:gd name="connsiteX0" fmla="*/ 0 w 10302843"/>
              <a:gd name="connsiteY0" fmla="*/ 1430448 h 1439501"/>
              <a:gd name="connsiteX1" fmla="*/ 9053 w 10302843"/>
              <a:gd name="connsiteY1" fmla="*/ 0 h 1439501"/>
              <a:gd name="connsiteX2" fmla="*/ 10203255 w 10302843"/>
              <a:gd name="connsiteY2" fmla="*/ 325925 h 1439501"/>
              <a:gd name="connsiteX3" fmla="*/ 10302843 w 10302843"/>
              <a:gd name="connsiteY3" fmla="*/ 1439501 h 1439501"/>
              <a:gd name="connsiteX4" fmla="*/ 0 w 10302843"/>
              <a:gd name="connsiteY4" fmla="*/ 1430448 h 1439501"/>
              <a:gd name="connsiteX0" fmla="*/ 0 w 10288292"/>
              <a:gd name="connsiteY0" fmla="*/ 1430448 h 1430495"/>
              <a:gd name="connsiteX1" fmla="*/ 9053 w 10288292"/>
              <a:gd name="connsiteY1" fmla="*/ 0 h 1430495"/>
              <a:gd name="connsiteX2" fmla="*/ 10203255 w 10288292"/>
              <a:gd name="connsiteY2" fmla="*/ 325925 h 1430495"/>
              <a:gd name="connsiteX3" fmla="*/ 10288292 w 10288292"/>
              <a:gd name="connsiteY3" fmla="*/ 1295939 h 1430495"/>
              <a:gd name="connsiteX4" fmla="*/ 0 w 10288292"/>
              <a:gd name="connsiteY4" fmla="*/ 1430448 h 1430495"/>
              <a:gd name="connsiteX0" fmla="*/ 9779 w 10298071"/>
              <a:gd name="connsiteY0" fmla="*/ 1311259 h 1311306"/>
              <a:gd name="connsiteX1" fmla="*/ 393 w 10298071"/>
              <a:gd name="connsiteY1" fmla="*/ 0 h 1311306"/>
              <a:gd name="connsiteX2" fmla="*/ 10213034 w 10298071"/>
              <a:gd name="connsiteY2" fmla="*/ 206736 h 1311306"/>
              <a:gd name="connsiteX3" fmla="*/ 10298071 w 10298071"/>
              <a:gd name="connsiteY3" fmla="*/ 1176750 h 1311306"/>
              <a:gd name="connsiteX4" fmla="*/ 9779 w 10298071"/>
              <a:gd name="connsiteY4" fmla="*/ 1311259 h 13113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298071" h="1311306">
                <a:moveTo>
                  <a:pt x="9779" y="1311259"/>
                </a:moveTo>
                <a:cubicBezTo>
                  <a:pt x="12797" y="834443"/>
                  <a:pt x="-2625" y="476816"/>
                  <a:pt x="393" y="0"/>
                </a:cubicBezTo>
                <a:lnTo>
                  <a:pt x="10213034" y="206736"/>
                </a:lnTo>
                <a:lnTo>
                  <a:pt x="10298071" y="1176750"/>
                </a:lnTo>
                <a:cubicBezTo>
                  <a:pt x="6863790" y="1173732"/>
                  <a:pt x="3444060" y="1314277"/>
                  <a:pt x="9779" y="1311259"/>
                </a:cubicBezTo>
                <a:close/>
              </a:path>
            </a:pathLst>
          </a:custGeom>
          <a:solidFill>
            <a:srgbClr val="D7323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rgbClr val="D73236"/>
              </a:solidFill>
            </a:endParaRPr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F3A3278F-DBF9-2847-6A07-1311B5BC67EB}"/>
              </a:ext>
            </a:extLst>
          </p:cNvPr>
          <p:cNvSpPr txBox="1"/>
          <p:nvPr/>
        </p:nvSpPr>
        <p:spPr>
          <a:xfrm>
            <a:off x="513785" y="470483"/>
            <a:ext cx="59994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800" b="1">
                <a:solidFill>
                  <a:schemeClr val="bg1"/>
                </a:solidFill>
                <a:latin typeface="Arial Narrow" panose="020B0606020202030204" pitchFamily="34" charset="0"/>
              </a:rPr>
              <a:t>AANDACHTSPUNTEN </a:t>
            </a:r>
          </a:p>
        </p:txBody>
      </p:sp>
      <p:sp>
        <p:nvSpPr>
          <p:cNvPr id="8" name="Tekstvak 7">
            <a:extLst>
              <a:ext uri="{FF2B5EF4-FFF2-40B4-BE49-F238E27FC236}">
                <a16:creationId xmlns:a16="http://schemas.microsoft.com/office/drawing/2014/main" id="{BBFE1F65-6902-BA69-0566-E53C0174B9C0}"/>
              </a:ext>
            </a:extLst>
          </p:cNvPr>
          <p:cNvSpPr txBox="1"/>
          <p:nvPr/>
        </p:nvSpPr>
        <p:spPr>
          <a:xfrm>
            <a:off x="660904" y="1557196"/>
            <a:ext cx="6636190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>
                <a:solidFill>
                  <a:srgbClr val="364757"/>
                </a:solidFill>
                <a:latin typeface="Arial "/>
              </a:rPr>
              <a:t>Korte lijntjes tussen ouder(s) en coach zorgen voor een goede start.</a:t>
            </a:r>
            <a:br>
              <a:rPr lang="nl-NL" sz="2000">
                <a:solidFill>
                  <a:srgbClr val="364757"/>
                </a:solidFill>
                <a:latin typeface="Arial "/>
              </a:rPr>
            </a:br>
            <a:endParaRPr lang="nl-NL" sz="2000">
              <a:solidFill>
                <a:srgbClr val="364757"/>
              </a:solidFill>
              <a:latin typeface="Arial "/>
            </a:endParaRPr>
          </a:p>
          <a:p>
            <a:r>
              <a:rPr lang="nl-NL" sz="2000">
                <a:solidFill>
                  <a:srgbClr val="364757"/>
                </a:solidFill>
                <a:latin typeface="Arial "/>
              </a:rPr>
              <a:t>Snel oppikken van studieritme is belangrijk.</a:t>
            </a:r>
            <a:br>
              <a:rPr lang="nl-NL" sz="2000">
                <a:solidFill>
                  <a:srgbClr val="364757"/>
                </a:solidFill>
                <a:latin typeface="Arial "/>
              </a:rPr>
            </a:br>
            <a:r>
              <a:rPr lang="nl-NL" sz="2000">
                <a:solidFill>
                  <a:srgbClr val="364757"/>
                </a:solidFill>
                <a:latin typeface="Arial "/>
              </a:rPr>
              <a:t>De acceptatie van een nieuwe start is belangrijk voor succes.</a:t>
            </a:r>
            <a:br>
              <a:rPr lang="nl-NL" sz="2000">
                <a:solidFill>
                  <a:srgbClr val="364757"/>
                </a:solidFill>
                <a:latin typeface="Arial "/>
              </a:rPr>
            </a:br>
            <a:endParaRPr lang="nl-NL" sz="2000">
              <a:solidFill>
                <a:srgbClr val="364757"/>
              </a:solidFill>
              <a:latin typeface="Arial "/>
            </a:endParaRPr>
          </a:p>
          <a:p>
            <a:r>
              <a:rPr lang="nl-NL" sz="2000">
                <a:solidFill>
                  <a:srgbClr val="364757"/>
                </a:solidFill>
                <a:latin typeface="Arial "/>
              </a:rPr>
              <a:t>Motivatie en succeservaring gaan hand in hand.</a:t>
            </a:r>
            <a:br>
              <a:rPr lang="nl-NL" sz="2000">
                <a:solidFill>
                  <a:srgbClr val="364757"/>
                </a:solidFill>
                <a:latin typeface="Arial "/>
              </a:rPr>
            </a:br>
            <a:endParaRPr lang="nl-NL" sz="2000">
              <a:solidFill>
                <a:srgbClr val="364757"/>
              </a:solidFill>
              <a:latin typeface="Arial "/>
            </a:endParaRPr>
          </a:p>
          <a:p>
            <a:r>
              <a:rPr lang="nl-NL" sz="2000">
                <a:solidFill>
                  <a:srgbClr val="364757"/>
                </a:solidFill>
                <a:latin typeface="Arial "/>
              </a:rPr>
              <a:t>De eind- en begeleidingsadviezen vanuit havo worden altijd overgenomen. (We zijn één school)</a:t>
            </a:r>
          </a:p>
        </p:txBody>
      </p:sp>
    </p:spTree>
    <p:extLst>
      <p:ext uri="{BB962C8B-B14F-4D97-AF65-F5344CB8AC3E}">
        <p14:creationId xmlns:p14="http://schemas.microsoft.com/office/powerpoint/2010/main" val="287502144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DA249C1-D59A-788F-823E-F69D2BE4FB7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Afbeelding 17" descr="Afbeelding met schoeisel, kleding, persoon, rood&#10;&#10;Door AI gegenereerde inhoud is mogelijk onjuist.">
            <a:extLst>
              <a:ext uri="{FF2B5EF4-FFF2-40B4-BE49-F238E27FC236}">
                <a16:creationId xmlns:a16="http://schemas.microsoft.com/office/drawing/2014/main" id="{F0CE47C5-59D1-D943-E47A-A826177DDB0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1381"/>
          <a:stretch>
            <a:fillRect/>
          </a:stretch>
        </p:blipFill>
        <p:spPr>
          <a:xfrm>
            <a:off x="9934575" y="-53376"/>
            <a:ext cx="2257425" cy="5845450"/>
          </a:xfrm>
          <a:prstGeom prst="rect">
            <a:avLst/>
          </a:prstGeom>
        </p:spPr>
      </p:pic>
      <p:sp>
        <p:nvSpPr>
          <p:cNvPr id="2" name="Vrije vorm: vorm 1">
            <a:extLst>
              <a:ext uri="{FF2B5EF4-FFF2-40B4-BE49-F238E27FC236}">
                <a16:creationId xmlns:a16="http://schemas.microsoft.com/office/drawing/2014/main" id="{DBFCAD1A-8202-72DD-6FA6-B1D3E2DF9772}"/>
              </a:ext>
            </a:extLst>
          </p:cNvPr>
          <p:cNvSpPr/>
          <p:nvPr/>
        </p:nvSpPr>
        <p:spPr>
          <a:xfrm flipH="1">
            <a:off x="9913543" y="5567881"/>
            <a:ext cx="2278453" cy="1303698"/>
          </a:xfrm>
          <a:custGeom>
            <a:avLst/>
            <a:gdLst>
              <a:gd name="connsiteX0" fmla="*/ 0 w 10302843"/>
              <a:gd name="connsiteY0" fmla="*/ 1430448 h 1439501"/>
              <a:gd name="connsiteX1" fmla="*/ 9053 w 10302843"/>
              <a:gd name="connsiteY1" fmla="*/ 0 h 1439501"/>
              <a:gd name="connsiteX2" fmla="*/ 10203255 w 10302843"/>
              <a:gd name="connsiteY2" fmla="*/ 325925 h 1439501"/>
              <a:gd name="connsiteX3" fmla="*/ 10302843 w 10302843"/>
              <a:gd name="connsiteY3" fmla="*/ 1439501 h 1439501"/>
              <a:gd name="connsiteX4" fmla="*/ 0 w 10302843"/>
              <a:gd name="connsiteY4" fmla="*/ 1430448 h 14395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302843" h="1439501">
                <a:moveTo>
                  <a:pt x="0" y="1430448"/>
                </a:moveTo>
                <a:cubicBezTo>
                  <a:pt x="3018" y="953632"/>
                  <a:pt x="6035" y="476816"/>
                  <a:pt x="9053" y="0"/>
                </a:cubicBezTo>
                <a:lnTo>
                  <a:pt x="10203255" y="325925"/>
                </a:lnTo>
                <a:lnTo>
                  <a:pt x="10302843" y="1439501"/>
                </a:lnTo>
                <a:lnTo>
                  <a:pt x="0" y="1430448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" name="Vrije vorm: vorm 2">
            <a:extLst>
              <a:ext uri="{FF2B5EF4-FFF2-40B4-BE49-F238E27FC236}">
                <a16:creationId xmlns:a16="http://schemas.microsoft.com/office/drawing/2014/main" id="{231E8630-F7E6-C923-A9E7-F072B82418DB}"/>
              </a:ext>
            </a:extLst>
          </p:cNvPr>
          <p:cNvSpPr/>
          <p:nvPr/>
        </p:nvSpPr>
        <p:spPr>
          <a:xfrm>
            <a:off x="-9053" y="5691436"/>
            <a:ext cx="10302843" cy="1180144"/>
          </a:xfrm>
          <a:custGeom>
            <a:avLst/>
            <a:gdLst>
              <a:gd name="connsiteX0" fmla="*/ 0 w 10302843"/>
              <a:gd name="connsiteY0" fmla="*/ 1430448 h 1439501"/>
              <a:gd name="connsiteX1" fmla="*/ 9053 w 10302843"/>
              <a:gd name="connsiteY1" fmla="*/ 0 h 1439501"/>
              <a:gd name="connsiteX2" fmla="*/ 10203255 w 10302843"/>
              <a:gd name="connsiteY2" fmla="*/ 325925 h 1439501"/>
              <a:gd name="connsiteX3" fmla="*/ 10302843 w 10302843"/>
              <a:gd name="connsiteY3" fmla="*/ 1439501 h 1439501"/>
              <a:gd name="connsiteX4" fmla="*/ 0 w 10302843"/>
              <a:gd name="connsiteY4" fmla="*/ 1430448 h 14395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302843" h="1439501">
                <a:moveTo>
                  <a:pt x="0" y="1430448"/>
                </a:moveTo>
                <a:cubicBezTo>
                  <a:pt x="3018" y="953632"/>
                  <a:pt x="6035" y="476816"/>
                  <a:pt x="9053" y="0"/>
                </a:cubicBezTo>
                <a:lnTo>
                  <a:pt x="10203255" y="325925"/>
                </a:lnTo>
                <a:lnTo>
                  <a:pt x="10302843" y="1439501"/>
                </a:lnTo>
                <a:lnTo>
                  <a:pt x="0" y="1430448"/>
                </a:lnTo>
                <a:close/>
              </a:path>
            </a:pathLst>
          </a:custGeom>
          <a:solidFill>
            <a:srgbClr val="36475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5" name="Afbeelding 4" descr="Afbeelding met tekst, Lettertype, Graphics, schermopname&#10;&#10;Door AI gegenereerde inhoud is mogelijk onjuist.">
            <a:extLst>
              <a:ext uri="{FF2B5EF4-FFF2-40B4-BE49-F238E27FC236}">
                <a16:creationId xmlns:a16="http://schemas.microsoft.com/office/drawing/2014/main" id="{A15DFEB5-0600-2E8C-8763-83D4CF39B2F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0250" y="6089695"/>
            <a:ext cx="905344" cy="511614"/>
          </a:xfrm>
          <a:prstGeom prst="rect">
            <a:avLst/>
          </a:prstGeom>
        </p:spPr>
      </p:pic>
      <p:sp>
        <p:nvSpPr>
          <p:cNvPr id="6" name="Vrije vorm: vorm 5">
            <a:extLst>
              <a:ext uri="{FF2B5EF4-FFF2-40B4-BE49-F238E27FC236}">
                <a16:creationId xmlns:a16="http://schemas.microsoft.com/office/drawing/2014/main" id="{75721896-E97C-5076-7945-ADC97EC5F3D8}"/>
              </a:ext>
            </a:extLst>
          </p:cNvPr>
          <p:cNvSpPr/>
          <p:nvPr/>
        </p:nvSpPr>
        <p:spPr>
          <a:xfrm flipV="1">
            <a:off x="-22907" y="325767"/>
            <a:ext cx="5999428" cy="896449"/>
          </a:xfrm>
          <a:custGeom>
            <a:avLst/>
            <a:gdLst>
              <a:gd name="connsiteX0" fmla="*/ 0 w 10302843"/>
              <a:gd name="connsiteY0" fmla="*/ 1430448 h 1439501"/>
              <a:gd name="connsiteX1" fmla="*/ 9053 w 10302843"/>
              <a:gd name="connsiteY1" fmla="*/ 0 h 1439501"/>
              <a:gd name="connsiteX2" fmla="*/ 10203255 w 10302843"/>
              <a:gd name="connsiteY2" fmla="*/ 325925 h 1439501"/>
              <a:gd name="connsiteX3" fmla="*/ 10302843 w 10302843"/>
              <a:gd name="connsiteY3" fmla="*/ 1439501 h 1439501"/>
              <a:gd name="connsiteX4" fmla="*/ 0 w 10302843"/>
              <a:gd name="connsiteY4" fmla="*/ 1430448 h 1439501"/>
              <a:gd name="connsiteX0" fmla="*/ 0 w 10288292"/>
              <a:gd name="connsiteY0" fmla="*/ 1430448 h 1430495"/>
              <a:gd name="connsiteX1" fmla="*/ 9053 w 10288292"/>
              <a:gd name="connsiteY1" fmla="*/ 0 h 1430495"/>
              <a:gd name="connsiteX2" fmla="*/ 10203255 w 10288292"/>
              <a:gd name="connsiteY2" fmla="*/ 325925 h 1430495"/>
              <a:gd name="connsiteX3" fmla="*/ 10288292 w 10288292"/>
              <a:gd name="connsiteY3" fmla="*/ 1295939 h 1430495"/>
              <a:gd name="connsiteX4" fmla="*/ 0 w 10288292"/>
              <a:gd name="connsiteY4" fmla="*/ 1430448 h 1430495"/>
              <a:gd name="connsiteX0" fmla="*/ 9779 w 10298071"/>
              <a:gd name="connsiteY0" fmla="*/ 1311259 h 1311306"/>
              <a:gd name="connsiteX1" fmla="*/ 393 w 10298071"/>
              <a:gd name="connsiteY1" fmla="*/ 0 h 1311306"/>
              <a:gd name="connsiteX2" fmla="*/ 10213034 w 10298071"/>
              <a:gd name="connsiteY2" fmla="*/ 206736 h 1311306"/>
              <a:gd name="connsiteX3" fmla="*/ 10298071 w 10298071"/>
              <a:gd name="connsiteY3" fmla="*/ 1176750 h 1311306"/>
              <a:gd name="connsiteX4" fmla="*/ 9779 w 10298071"/>
              <a:gd name="connsiteY4" fmla="*/ 1311259 h 13113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298071" h="1311306">
                <a:moveTo>
                  <a:pt x="9779" y="1311259"/>
                </a:moveTo>
                <a:cubicBezTo>
                  <a:pt x="12797" y="834443"/>
                  <a:pt x="-2625" y="476816"/>
                  <a:pt x="393" y="0"/>
                </a:cubicBezTo>
                <a:lnTo>
                  <a:pt x="10213034" y="206736"/>
                </a:lnTo>
                <a:lnTo>
                  <a:pt x="10298071" y="1176750"/>
                </a:lnTo>
                <a:cubicBezTo>
                  <a:pt x="6863790" y="1173732"/>
                  <a:pt x="3444060" y="1314277"/>
                  <a:pt x="9779" y="1311259"/>
                </a:cubicBezTo>
                <a:close/>
              </a:path>
            </a:pathLst>
          </a:custGeom>
          <a:solidFill>
            <a:srgbClr val="D7323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rgbClr val="D73236"/>
              </a:solidFill>
            </a:endParaRPr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88653AF2-67C6-156F-8BDB-158F315EB2F6}"/>
              </a:ext>
            </a:extLst>
          </p:cNvPr>
          <p:cNvSpPr txBox="1"/>
          <p:nvPr/>
        </p:nvSpPr>
        <p:spPr>
          <a:xfrm>
            <a:off x="513785" y="470483"/>
            <a:ext cx="59994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800" b="1">
                <a:solidFill>
                  <a:schemeClr val="bg1"/>
                </a:solidFill>
                <a:latin typeface="Arial Narrow" panose="020B0606020202030204" pitchFamily="34" charset="0"/>
              </a:rPr>
              <a:t>ONDERWIJSMODEL OP HET VMBO </a:t>
            </a:r>
          </a:p>
        </p:txBody>
      </p:sp>
      <p:sp>
        <p:nvSpPr>
          <p:cNvPr id="8" name="Tekstvak 7">
            <a:extLst>
              <a:ext uri="{FF2B5EF4-FFF2-40B4-BE49-F238E27FC236}">
                <a16:creationId xmlns:a16="http://schemas.microsoft.com/office/drawing/2014/main" id="{F7BAA4E2-E071-6533-1D5A-02CAD4D03ABB}"/>
              </a:ext>
            </a:extLst>
          </p:cNvPr>
          <p:cNvSpPr txBox="1"/>
          <p:nvPr/>
        </p:nvSpPr>
        <p:spPr>
          <a:xfrm>
            <a:off x="841248" y="2219185"/>
            <a:ext cx="6108192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buFont typeface="Arial" charset="0"/>
              <a:buChar char="•"/>
            </a:pPr>
            <a:r>
              <a:rPr lang="nl-NL" sz="2000">
                <a:latin typeface="Arial" panose="020B0604020202020204" pitchFamily="34" charset="0"/>
                <a:cs typeface="Arial" panose="020B0604020202020204" pitchFamily="34" charset="0"/>
              </a:rPr>
              <a:t>Maatwerk en persoonlijk leren</a:t>
            </a:r>
            <a:br>
              <a:rPr lang="nl-NL" sz="200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nl-NL" sz="20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Arial" charset="0"/>
              <a:buChar char="•"/>
            </a:pPr>
            <a:r>
              <a:rPr lang="nl-NL" sz="2000">
                <a:latin typeface="Arial" panose="020B0604020202020204" pitchFamily="34" charset="0"/>
                <a:cs typeface="Arial" panose="020B0604020202020204" pitchFamily="34" charset="0"/>
              </a:rPr>
              <a:t>Kijken naar individuele ontwikkeling </a:t>
            </a:r>
            <a:br>
              <a:rPr lang="nl-NL" sz="200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nl-NL" sz="20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Arial" charset="0"/>
              <a:buChar char="•"/>
            </a:pPr>
            <a:r>
              <a:rPr lang="nl-NL" sz="2000">
                <a:latin typeface="Arial" panose="020B0604020202020204" pitchFamily="34" charset="0"/>
                <a:cs typeface="Arial" panose="020B0604020202020204" pitchFamily="34" charset="0"/>
              </a:rPr>
              <a:t>Coaching dichtbij en op maat</a:t>
            </a:r>
          </a:p>
          <a:p>
            <a:endParaRPr lang="nl-NL" sz="20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nl-NL" sz="2000">
              <a:solidFill>
                <a:srgbClr val="233B5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085880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A1A5B69-C016-5DBC-FED6-B17C81260D2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rije vorm: vorm 1">
            <a:extLst>
              <a:ext uri="{FF2B5EF4-FFF2-40B4-BE49-F238E27FC236}">
                <a16:creationId xmlns:a16="http://schemas.microsoft.com/office/drawing/2014/main" id="{94489834-418A-1E3D-6650-038907CE10AF}"/>
              </a:ext>
            </a:extLst>
          </p:cNvPr>
          <p:cNvSpPr/>
          <p:nvPr/>
        </p:nvSpPr>
        <p:spPr>
          <a:xfrm flipH="1">
            <a:off x="9913543" y="5567881"/>
            <a:ext cx="2278453" cy="1303698"/>
          </a:xfrm>
          <a:custGeom>
            <a:avLst/>
            <a:gdLst>
              <a:gd name="connsiteX0" fmla="*/ 0 w 10302843"/>
              <a:gd name="connsiteY0" fmla="*/ 1430448 h 1439501"/>
              <a:gd name="connsiteX1" fmla="*/ 9053 w 10302843"/>
              <a:gd name="connsiteY1" fmla="*/ 0 h 1439501"/>
              <a:gd name="connsiteX2" fmla="*/ 10203255 w 10302843"/>
              <a:gd name="connsiteY2" fmla="*/ 325925 h 1439501"/>
              <a:gd name="connsiteX3" fmla="*/ 10302843 w 10302843"/>
              <a:gd name="connsiteY3" fmla="*/ 1439501 h 1439501"/>
              <a:gd name="connsiteX4" fmla="*/ 0 w 10302843"/>
              <a:gd name="connsiteY4" fmla="*/ 1430448 h 14395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302843" h="1439501">
                <a:moveTo>
                  <a:pt x="0" y="1430448"/>
                </a:moveTo>
                <a:cubicBezTo>
                  <a:pt x="3018" y="953632"/>
                  <a:pt x="6035" y="476816"/>
                  <a:pt x="9053" y="0"/>
                </a:cubicBezTo>
                <a:lnTo>
                  <a:pt x="10203255" y="325925"/>
                </a:lnTo>
                <a:lnTo>
                  <a:pt x="10302843" y="1439501"/>
                </a:lnTo>
                <a:lnTo>
                  <a:pt x="0" y="1430448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5" name="Afbeelding 4" descr="Afbeelding met tekst, Lettertype, Graphics, schermopname&#10;&#10;Door AI gegenereerde inhoud is mogelijk onjuist.">
            <a:extLst>
              <a:ext uri="{FF2B5EF4-FFF2-40B4-BE49-F238E27FC236}">
                <a16:creationId xmlns:a16="http://schemas.microsoft.com/office/drawing/2014/main" id="{05B87369-A7C0-5092-8F6E-DF9B7FFECAE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0250" y="6089695"/>
            <a:ext cx="905344" cy="511614"/>
          </a:xfrm>
          <a:prstGeom prst="rect">
            <a:avLst/>
          </a:prstGeom>
        </p:spPr>
      </p:pic>
      <p:sp>
        <p:nvSpPr>
          <p:cNvPr id="8" name="Stroomdiagram: Alternatief proces 7">
            <a:extLst>
              <a:ext uri="{FF2B5EF4-FFF2-40B4-BE49-F238E27FC236}">
                <a16:creationId xmlns:a16="http://schemas.microsoft.com/office/drawing/2014/main" id="{2A401B7D-C171-5579-FD35-63565DB780DE}"/>
              </a:ext>
            </a:extLst>
          </p:cNvPr>
          <p:cNvSpPr/>
          <p:nvPr/>
        </p:nvSpPr>
        <p:spPr>
          <a:xfrm>
            <a:off x="9260640" y="1181821"/>
            <a:ext cx="2823743" cy="878890"/>
          </a:xfrm>
          <a:prstGeom prst="flowChartAlternateProcess">
            <a:avLst/>
          </a:prstGeom>
          <a:noFill/>
          <a:ln w="571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1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Coaching</a:t>
            </a:r>
          </a:p>
          <a:p>
            <a:pPr marL="171450" indent="-171450" algn="ctr">
              <a:buFont typeface="Arial" panose="020B0604020202020204" pitchFamily="34" charset="0"/>
              <a:buChar char="•"/>
            </a:pPr>
            <a:r>
              <a:rPr lang="nl-NL"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Individuele en groepscoaching</a:t>
            </a:r>
          </a:p>
          <a:p>
            <a:pPr marL="171450" indent="-171450" algn="ctr">
              <a:buFont typeface="Arial" panose="020B0604020202020204" pitchFamily="34" charset="0"/>
              <a:buChar char="•"/>
            </a:pPr>
            <a:r>
              <a:rPr lang="nl-NL"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Aandacht voor leven, leren en werken</a:t>
            </a:r>
            <a:endParaRPr lang="nl-NL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Stroomdiagram: Alternatief proces 9">
            <a:extLst>
              <a:ext uri="{FF2B5EF4-FFF2-40B4-BE49-F238E27FC236}">
                <a16:creationId xmlns:a16="http://schemas.microsoft.com/office/drawing/2014/main" id="{9CF6B734-B513-F211-36A5-CAE13E8C0BB0}"/>
              </a:ext>
            </a:extLst>
          </p:cNvPr>
          <p:cNvSpPr/>
          <p:nvPr/>
        </p:nvSpPr>
        <p:spPr>
          <a:xfrm>
            <a:off x="9586476" y="2471237"/>
            <a:ext cx="2172069" cy="878890"/>
          </a:xfrm>
          <a:prstGeom prst="flowChartAlternateProcess">
            <a:avLst/>
          </a:prstGeom>
          <a:noFill/>
          <a:ln w="571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1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Bioritme</a:t>
            </a:r>
          </a:p>
          <a:p>
            <a:pPr algn="ctr"/>
            <a:r>
              <a:rPr lang="nl-NL"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vaste lessen starten later, aangepast aan het puberbrein</a:t>
            </a:r>
            <a:endParaRPr lang="nl-NL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Afbeelding 10">
            <a:extLst>
              <a:ext uri="{FF2B5EF4-FFF2-40B4-BE49-F238E27FC236}">
                <a16:creationId xmlns:a16="http://schemas.microsoft.com/office/drawing/2014/main" id="{9384EFF2-635E-4995-D5B8-72BB4459143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1857" y="99512"/>
            <a:ext cx="7797800" cy="4743450"/>
          </a:xfrm>
          <a:prstGeom prst="rect">
            <a:avLst/>
          </a:prstGeom>
        </p:spPr>
      </p:pic>
      <p:sp>
        <p:nvSpPr>
          <p:cNvPr id="13" name="Stroomdiagram: Alternatief proces 12">
            <a:extLst>
              <a:ext uri="{FF2B5EF4-FFF2-40B4-BE49-F238E27FC236}">
                <a16:creationId xmlns:a16="http://schemas.microsoft.com/office/drawing/2014/main" id="{A63F4266-453A-54AB-99AC-873F26A306AA}"/>
              </a:ext>
            </a:extLst>
          </p:cNvPr>
          <p:cNvSpPr/>
          <p:nvPr/>
        </p:nvSpPr>
        <p:spPr>
          <a:xfrm>
            <a:off x="1736584" y="5138028"/>
            <a:ext cx="2547892" cy="1083076"/>
          </a:xfrm>
          <a:prstGeom prst="flowChartAlternateProcess">
            <a:avLst/>
          </a:prstGeom>
          <a:noFill/>
          <a:ln w="57150">
            <a:solidFill>
              <a:srgbClr val="996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1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Kernuur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nl-NL"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Lessen van 45 minuten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nl-NL"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25 vaste vaklessen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nl-NL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Stroomdiagram: Alternatief proces 13">
            <a:extLst>
              <a:ext uri="{FF2B5EF4-FFF2-40B4-BE49-F238E27FC236}">
                <a16:creationId xmlns:a16="http://schemas.microsoft.com/office/drawing/2014/main" id="{8BD7647E-157D-17EB-E45B-3E018DDA79E6}"/>
              </a:ext>
            </a:extLst>
          </p:cNvPr>
          <p:cNvSpPr/>
          <p:nvPr/>
        </p:nvSpPr>
        <p:spPr>
          <a:xfrm>
            <a:off x="4580718" y="5138028"/>
            <a:ext cx="2547892" cy="1083076"/>
          </a:xfrm>
          <a:prstGeom prst="flowChartAlternateProcess">
            <a:avLst/>
          </a:prstGeom>
          <a:noFill/>
          <a:ln w="5715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1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P-uur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nl-NL" sz="1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Persoonlijke uren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nl-NL" sz="1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Verdieping, verbreding, herhaling van het kerncurriculum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nl-NL" sz="1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leerjaargebonden</a:t>
            </a:r>
            <a:endParaRPr lang="nl-NL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Stroomdiagram: Alternatief proces 14">
            <a:extLst>
              <a:ext uri="{FF2B5EF4-FFF2-40B4-BE49-F238E27FC236}">
                <a16:creationId xmlns:a16="http://schemas.microsoft.com/office/drawing/2014/main" id="{A635384D-F4E2-A6DC-94D5-185F58EF2366}"/>
              </a:ext>
            </a:extLst>
          </p:cNvPr>
          <p:cNvSpPr/>
          <p:nvPr/>
        </p:nvSpPr>
        <p:spPr>
          <a:xfrm>
            <a:off x="7442608" y="5138028"/>
            <a:ext cx="2620715" cy="1083076"/>
          </a:xfrm>
          <a:prstGeom prst="flowChartAlternateProcess">
            <a:avLst/>
          </a:prstGeom>
          <a:noFill/>
          <a:ln w="57150">
            <a:solidFill>
              <a:srgbClr val="00ADE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1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O-uur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nl-NL"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Een uur waarin je voor een vak of vaardigheden gedurende een periode extra ondersteuning krijgt</a:t>
            </a:r>
          </a:p>
        </p:txBody>
      </p:sp>
    </p:spTree>
    <p:extLst>
      <p:ext uri="{BB962C8B-B14F-4D97-AF65-F5344CB8AC3E}">
        <p14:creationId xmlns:p14="http://schemas.microsoft.com/office/powerpoint/2010/main" val="376357606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915DCB5-0277-FFA5-D588-6508046D65F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rije vorm: vorm 1">
            <a:extLst>
              <a:ext uri="{FF2B5EF4-FFF2-40B4-BE49-F238E27FC236}">
                <a16:creationId xmlns:a16="http://schemas.microsoft.com/office/drawing/2014/main" id="{987D230D-9209-3981-3EEB-78240679A697}"/>
              </a:ext>
            </a:extLst>
          </p:cNvPr>
          <p:cNvSpPr/>
          <p:nvPr/>
        </p:nvSpPr>
        <p:spPr>
          <a:xfrm flipH="1">
            <a:off x="9913543" y="5567881"/>
            <a:ext cx="2278453" cy="1303698"/>
          </a:xfrm>
          <a:custGeom>
            <a:avLst/>
            <a:gdLst>
              <a:gd name="connsiteX0" fmla="*/ 0 w 10302843"/>
              <a:gd name="connsiteY0" fmla="*/ 1430448 h 1439501"/>
              <a:gd name="connsiteX1" fmla="*/ 9053 w 10302843"/>
              <a:gd name="connsiteY1" fmla="*/ 0 h 1439501"/>
              <a:gd name="connsiteX2" fmla="*/ 10203255 w 10302843"/>
              <a:gd name="connsiteY2" fmla="*/ 325925 h 1439501"/>
              <a:gd name="connsiteX3" fmla="*/ 10302843 w 10302843"/>
              <a:gd name="connsiteY3" fmla="*/ 1439501 h 1439501"/>
              <a:gd name="connsiteX4" fmla="*/ 0 w 10302843"/>
              <a:gd name="connsiteY4" fmla="*/ 1430448 h 14395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302843" h="1439501">
                <a:moveTo>
                  <a:pt x="0" y="1430448"/>
                </a:moveTo>
                <a:cubicBezTo>
                  <a:pt x="3018" y="953632"/>
                  <a:pt x="6035" y="476816"/>
                  <a:pt x="9053" y="0"/>
                </a:cubicBezTo>
                <a:lnTo>
                  <a:pt x="10203255" y="325925"/>
                </a:lnTo>
                <a:lnTo>
                  <a:pt x="10302843" y="1439501"/>
                </a:lnTo>
                <a:lnTo>
                  <a:pt x="0" y="1430448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5" name="Afbeelding 4" descr="Afbeelding met tekst, Lettertype, Graphics, schermopname&#10;&#10;Door AI gegenereerde inhoud is mogelijk onjuist.">
            <a:extLst>
              <a:ext uri="{FF2B5EF4-FFF2-40B4-BE49-F238E27FC236}">
                <a16:creationId xmlns:a16="http://schemas.microsoft.com/office/drawing/2014/main" id="{98528387-EA40-B506-CD5E-EB1D72D524E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0250" y="6089695"/>
            <a:ext cx="905344" cy="511614"/>
          </a:xfrm>
          <a:prstGeom prst="rect">
            <a:avLst/>
          </a:prstGeom>
        </p:spPr>
      </p:pic>
      <p:sp>
        <p:nvSpPr>
          <p:cNvPr id="9" name="Stroomdiagram: Alternatief proces 8">
            <a:extLst>
              <a:ext uri="{FF2B5EF4-FFF2-40B4-BE49-F238E27FC236}">
                <a16:creationId xmlns:a16="http://schemas.microsoft.com/office/drawing/2014/main" id="{DEB431C3-A19B-F9FD-27A8-4087A3E0C283}"/>
              </a:ext>
            </a:extLst>
          </p:cNvPr>
          <p:cNvSpPr/>
          <p:nvPr/>
        </p:nvSpPr>
        <p:spPr>
          <a:xfrm>
            <a:off x="1844201" y="5626075"/>
            <a:ext cx="2547892" cy="1083076"/>
          </a:xfrm>
          <a:prstGeom prst="flowChartAlternateProcess">
            <a:avLst/>
          </a:prstGeom>
          <a:noFill/>
          <a:ln w="57150">
            <a:solidFill>
              <a:srgbClr val="996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1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Kernuur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nl-NL"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Lessen van 45 minuten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nl-NL"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25 vaste vaklessen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nl-NL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Stroomdiagram: Alternatief proces 9">
            <a:extLst>
              <a:ext uri="{FF2B5EF4-FFF2-40B4-BE49-F238E27FC236}">
                <a16:creationId xmlns:a16="http://schemas.microsoft.com/office/drawing/2014/main" id="{547A3B79-A4B7-D9A4-AD3E-1F2D9539DE7C}"/>
              </a:ext>
            </a:extLst>
          </p:cNvPr>
          <p:cNvSpPr/>
          <p:nvPr/>
        </p:nvSpPr>
        <p:spPr>
          <a:xfrm>
            <a:off x="4688335" y="5626075"/>
            <a:ext cx="2547892" cy="1083076"/>
          </a:xfrm>
          <a:prstGeom prst="flowChartAlternateProcess">
            <a:avLst/>
          </a:prstGeom>
          <a:noFill/>
          <a:ln w="5715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1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P-uur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nl-NL" sz="1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Persoonlijke uren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nl-NL" sz="1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Verdieping, verbreding, herhaling van het kerncurriculum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nl-NL" sz="1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leerjaargebonden</a:t>
            </a:r>
            <a:endParaRPr lang="nl-NL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Stroomdiagram: Alternatief proces 10">
            <a:extLst>
              <a:ext uri="{FF2B5EF4-FFF2-40B4-BE49-F238E27FC236}">
                <a16:creationId xmlns:a16="http://schemas.microsoft.com/office/drawing/2014/main" id="{215332D9-34AB-3E12-F2A4-1E31F9365C34}"/>
              </a:ext>
            </a:extLst>
          </p:cNvPr>
          <p:cNvSpPr/>
          <p:nvPr/>
        </p:nvSpPr>
        <p:spPr>
          <a:xfrm>
            <a:off x="7550225" y="5626075"/>
            <a:ext cx="2620715" cy="1083076"/>
          </a:xfrm>
          <a:prstGeom prst="flowChartAlternateProcess">
            <a:avLst/>
          </a:prstGeom>
          <a:noFill/>
          <a:ln w="57150">
            <a:solidFill>
              <a:srgbClr val="00ADE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1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O-uur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nl-NL"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Een uur waarin je voor een vak of vaardigheden gedurende een periode extra ondersteuning krijgt</a:t>
            </a:r>
          </a:p>
        </p:txBody>
      </p:sp>
      <p:sp>
        <p:nvSpPr>
          <p:cNvPr id="12" name="Stroomdiagram: Alternatief proces 11">
            <a:extLst>
              <a:ext uri="{FF2B5EF4-FFF2-40B4-BE49-F238E27FC236}">
                <a16:creationId xmlns:a16="http://schemas.microsoft.com/office/drawing/2014/main" id="{2E7D6CEC-9111-0C7F-32C2-F1B80FB6AEBA}"/>
              </a:ext>
            </a:extLst>
          </p:cNvPr>
          <p:cNvSpPr/>
          <p:nvPr/>
        </p:nvSpPr>
        <p:spPr>
          <a:xfrm>
            <a:off x="9368257" y="1669868"/>
            <a:ext cx="2823743" cy="878890"/>
          </a:xfrm>
          <a:prstGeom prst="flowChartAlternateProcess">
            <a:avLst/>
          </a:prstGeom>
          <a:noFill/>
          <a:ln w="571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1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Coaching</a:t>
            </a:r>
          </a:p>
          <a:p>
            <a:pPr marL="171450" indent="-171450" algn="ctr">
              <a:buFont typeface="Arial" panose="020B0604020202020204" pitchFamily="34" charset="0"/>
              <a:buChar char="•"/>
            </a:pPr>
            <a:r>
              <a:rPr lang="nl-NL"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Individuele en groepscoaching</a:t>
            </a:r>
          </a:p>
          <a:p>
            <a:pPr marL="171450" indent="-171450" algn="ctr">
              <a:buFont typeface="Arial" panose="020B0604020202020204" pitchFamily="34" charset="0"/>
              <a:buChar char="•"/>
            </a:pPr>
            <a:r>
              <a:rPr lang="nl-NL"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Aandacht voor leven, leren en werken</a:t>
            </a:r>
            <a:endParaRPr lang="nl-NL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Stroomdiagram: Alternatief proces 12">
            <a:extLst>
              <a:ext uri="{FF2B5EF4-FFF2-40B4-BE49-F238E27FC236}">
                <a16:creationId xmlns:a16="http://schemas.microsoft.com/office/drawing/2014/main" id="{2CFB7619-CA00-FEDA-CDEF-D95E15686F03}"/>
              </a:ext>
            </a:extLst>
          </p:cNvPr>
          <p:cNvSpPr/>
          <p:nvPr/>
        </p:nvSpPr>
        <p:spPr>
          <a:xfrm>
            <a:off x="9694093" y="2959284"/>
            <a:ext cx="2172069" cy="878890"/>
          </a:xfrm>
          <a:prstGeom prst="flowChartAlternateProcess">
            <a:avLst/>
          </a:prstGeom>
          <a:noFill/>
          <a:ln w="571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1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Bioritme</a:t>
            </a:r>
          </a:p>
          <a:p>
            <a:pPr algn="ctr"/>
            <a:r>
              <a:rPr lang="nl-NL"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vaste lessen starten later, aangepast aan het puberbrein</a:t>
            </a:r>
            <a:endParaRPr lang="nl-NL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5" name="Afbeelding 14">
            <a:extLst>
              <a:ext uri="{FF2B5EF4-FFF2-40B4-BE49-F238E27FC236}">
                <a16:creationId xmlns:a16="http://schemas.microsoft.com/office/drawing/2014/main" id="{2774A303-8CF4-964D-88D6-33AE07D20D7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0779" y="522897"/>
            <a:ext cx="8407400" cy="4743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73428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364CBDF-AF72-AFBC-EE44-9BD343A2CA9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Afbeelding 17" descr="Afbeelding met schoeisel, kleding, persoon, rood&#10;&#10;Door AI gegenereerde inhoud is mogelijk onjuist.">
            <a:extLst>
              <a:ext uri="{FF2B5EF4-FFF2-40B4-BE49-F238E27FC236}">
                <a16:creationId xmlns:a16="http://schemas.microsoft.com/office/drawing/2014/main" id="{BE993D60-B337-A823-D127-E62393D0378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1381"/>
          <a:stretch>
            <a:fillRect/>
          </a:stretch>
        </p:blipFill>
        <p:spPr>
          <a:xfrm>
            <a:off x="9934575" y="-53376"/>
            <a:ext cx="2257425" cy="5845450"/>
          </a:xfrm>
          <a:prstGeom prst="rect">
            <a:avLst/>
          </a:prstGeom>
        </p:spPr>
      </p:pic>
      <p:sp>
        <p:nvSpPr>
          <p:cNvPr id="2" name="Vrije vorm: vorm 1">
            <a:extLst>
              <a:ext uri="{FF2B5EF4-FFF2-40B4-BE49-F238E27FC236}">
                <a16:creationId xmlns:a16="http://schemas.microsoft.com/office/drawing/2014/main" id="{35CF7B9B-851B-1D2D-4E26-C00F81A8EBF9}"/>
              </a:ext>
            </a:extLst>
          </p:cNvPr>
          <p:cNvSpPr/>
          <p:nvPr/>
        </p:nvSpPr>
        <p:spPr>
          <a:xfrm flipH="1">
            <a:off x="9913543" y="5567881"/>
            <a:ext cx="2278453" cy="1303698"/>
          </a:xfrm>
          <a:custGeom>
            <a:avLst/>
            <a:gdLst>
              <a:gd name="connsiteX0" fmla="*/ 0 w 10302843"/>
              <a:gd name="connsiteY0" fmla="*/ 1430448 h 1439501"/>
              <a:gd name="connsiteX1" fmla="*/ 9053 w 10302843"/>
              <a:gd name="connsiteY1" fmla="*/ 0 h 1439501"/>
              <a:gd name="connsiteX2" fmla="*/ 10203255 w 10302843"/>
              <a:gd name="connsiteY2" fmla="*/ 325925 h 1439501"/>
              <a:gd name="connsiteX3" fmla="*/ 10302843 w 10302843"/>
              <a:gd name="connsiteY3" fmla="*/ 1439501 h 1439501"/>
              <a:gd name="connsiteX4" fmla="*/ 0 w 10302843"/>
              <a:gd name="connsiteY4" fmla="*/ 1430448 h 14395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302843" h="1439501">
                <a:moveTo>
                  <a:pt x="0" y="1430448"/>
                </a:moveTo>
                <a:cubicBezTo>
                  <a:pt x="3018" y="953632"/>
                  <a:pt x="6035" y="476816"/>
                  <a:pt x="9053" y="0"/>
                </a:cubicBezTo>
                <a:lnTo>
                  <a:pt x="10203255" y="325925"/>
                </a:lnTo>
                <a:lnTo>
                  <a:pt x="10302843" y="1439501"/>
                </a:lnTo>
                <a:lnTo>
                  <a:pt x="0" y="1430448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" name="Vrije vorm: vorm 2">
            <a:extLst>
              <a:ext uri="{FF2B5EF4-FFF2-40B4-BE49-F238E27FC236}">
                <a16:creationId xmlns:a16="http://schemas.microsoft.com/office/drawing/2014/main" id="{1A27A7B6-1618-F277-DB45-D48E59CCA553}"/>
              </a:ext>
            </a:extLst>
          </p:cNvPr>
          <p:cNvSpPr/>
          <p:nvPr/>
        </p:nvSpPr>
        <p:spPr>
          <a:xfrm>
            <a:off x="-9053" y="5691436"/>
            <a:ext cx="10302843" cy="1180144"/>
          </a:xfrm>
          <a:custGeom>
            <a:avLst/>
            <a:gdLst>
              <a:gd name="connsiteX0" fmla="*/ 0 w 10302843"/>
              <a:gd name="connsiteY0" fmla="*/ 1430448 h 1439501"/>
              <a:gd name="connsiteX1" fmla="*/ 9053 w 10302843"/>
              <a:gd name="connsiteY1" fmla="*/ 0 h 1439501"/>
              <a:gd name="connsiteX2" fmla="*/ 10203255 w 10302843"/>
              <a:gd name="connsiteY2" fmla="*/ 325925 h 1439501"/>
              <a:gd name="connsiteX3" fmla="*/ 10302843 w 10302843"/>
              <a:gd name="connsiteY3" fmla="*/ 1439501 h 1439501"/>
              <a:gd name="connsiteX4" fmla="*/ 0 w 10302843"/>
              <a:gd name="connsiteY4" fmla="*/ 1430448 h 14395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302843" h="1439501">
                <a:moveTo>
                  <a:pt x="0" y="1430448"/>
                </a:moveTo>
                <a:cubicBezTo>
                  <a:pt x="3018" y="953632"/>
                  <a:pt x="6035" y="476816"/>
                  <a:pt x="9053" y="0"/>
                </a:cubicBezTo>
                <a:lnTo>
                  <a:pt x="10203255" y="325925"/>
                </a:lnTo>
                <a:lnTo>
                  <a:pt x="10302843" y="1439501"/>
                </a:lnTo>
                <a:lnTo>
                  <a:pt x="0" y="1430448"/>
                </a:lnTo>
                <a:close/>
              </a:path>
            </a:pathLst>
          </a:custGeom>
          <a:solidFill>
            <a:srgbClr val="36475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5" name="Afbeelding 4" descr="Afbeelding met tekst, Lettertype, Graphics, schermopname&#10;&#10;Door AI gegenereerde inhoud is mogelijk onjuist.">
            <a:extLst>
              <a:ext uri="{FF2B5EF4-FFF2-40B4-BE49-F238E27FC236}">
                <a16:creationId xmlns:a16="http://schemas.microsoft.com/office/drawing/2014/main" id="{5EAC9C8F-EBB0-CD7E-3BA1-9E371082DDB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0250" y="6089695"/>
            <a:ext cx="905344" cy="511614"/>
          </a:xfrm>
          <a:prstGeom prst="rect">
            <a:avLst/>
          </a:prstGeom>
        </p:spPr>
      </p:pic>
      <p:sp>
        <p:nvSpPr>
          <p:cNvPr id="6" name="Vrije vorm: vorm 5">
            <a:extLst>
              <a:ext uri="{FF2B5EF4-FFF2-40B4-BE49-F238E27FC236}">
                <a16:creationId xmlns:a16="http://schemas.microsoft.com/office/drawing/2014/main" id="{4AF7A74B-66A5-0926-9013-69E1E6C2E2CE}"/>
              </a:ext>
            </a:extLst>
          </p:cNvPr>
          <p:cNvSpPr/>
          <p:nvPr/>
        </p:nvSpPr>
        <p:spPr>
          <a:xfrm flipV="1">
            <a:off x="-22907" y="325767"/>
            <a:ext cx="5999428" cy="896449"/>
          </a:xfrm>
          <a:custGeom>
            <a:avLst/>
            <a:gdLst>
              <a:gd name="connsiteX0" fmla="*/ 0 w 10302843"/>
              <a:gd name="connsiteY0" fmla="*/ 1430448 h 1439501"/>
              <a:gd name="connsiteX1" fmla="*/ 9053 w 10302843"/>
              <a:gd name="connsiteY1" fmla="*/ 0 h 1439501"/>
              <a:gd name="connsiteX2" fmla="*/ 10203255 w 10302843"/>
              <a:gd name="connsiteY2" fmla="*/ 325925 h 1439501"/>
              <a:gd name="connsiteX3" fmla="*/ 10302843 w 10302843"/>
              <a:gd name="connsiteY3" fmla="*/ 1439501 h 1439501"/>
              <a:gd name="connsiteX4" fmla="*/ 0 w 10302843"/>
              <a:gd name="connsiteY4" fmla="*/ 1430448 h 1439501"/>
              <a:gd name="connsiteX0" fmla="*/ 0 w 10288292"/>
              <a:gd name="connsiteY0" fmla="*/ 1430448 h 1430495"/>
              <a:gd name="connsiteX1" fmla="*/ 9053 w 10288292"/>
              <a:gd name="connsiteY1" fmla="*/ 0 h 1430495"/>
              <a:gd name="connsiteX2" fmla="*/ 10203255 w 10288292"/>
              <a:gd name="connsiteY2" fmla="*/ 325925 h 1430495"/>
              <a:gd name="connsiteX3" fmla="*/ 10288292 w 10288292"/>
              <a:gd name="connsiteY3" fmla="*/ 1295939 h 1430495"/>
              <a:gd name="connsiteX4" fmla="*/ 0 w 10288292"/>
              <a:gd name="connsiteY4" fmla="*/ 1430448 h 1430495"/>
              <a:gd name="connsiteX0" fmla="*/ 9779 w 10298071"/>
              <a:gd name="connsiteY0" fmla="*/ 1311259 h 1311306"/>
              <a:gd name="connsiteX1" fmla="*/ 393 w 10298071"/>
              <a:gd name="connsiteY1" fmla="*/ 0 h 1311306"/>
              <a:gd name="connsiteX2" fmla="*/ 10213034 w 10298071"/>
              <a:gd name="connsiteY2" fmla="*/ 206736 h 1311306"/>
              <a:gd name="connsiteX3" fmla="*/ 10298071 w 10298071"/>
              <a:gd name="connsiteY3" fmla="*/ 1176750 h 1311306"/>
              <a:gd name="connsiteX4" fmla="*/ 9779 w 10298071"/>
              <a:gd name="connsiteY4" fmla="*/ 1311259 h 13113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298071" h="1311306">
                <a:moveTo>
                  <a:pt x="9779" y="1311259"/>
                </a:moveTo>
                <a:cubicBezTo>
                  <a:pt x="12797" y="834443"/>
                  <a:pt x="-2625" y="476816"/>
                  <a:pt x="393" y="0"/>
                </a:cubicBezTo>
                <a:lnTo>
                  <a:pt x="10213034" y="206736"/>
                </a:lnTo>
                <a:lnTo>
                  <a:pt x="10298071" y="1176750"/>
                </a:lnTo>
                <a:cubicBezTo>
                  <a:pt x="6863790" y="1173732"/>
                  <a:pt x="3444060" y="1314277"/>
                  <a:pt x="9779" y="1311259"/>
                </a:cubicBezTo>
                <a:close/>
              </a:path>
            </a:pathLst>
          </a:custGeom>
          <a:solidFill>
            <a:srgbClr val="D7323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rgbClr val="D73236"/>
              </a:solidFill>
            </a:endParaRPr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FE618BB2-6CA3-E3D2-49C4-E3EE46CE40C8}"/>
              </a:ext>
            </a:extLst>
          </p:cNvPr>
          <p:cNvSpPr txBox="1"/>
          <p:nvPr/>
        </p:nvSpPr>
        <p:spPr>
          <a:xfrm>
            <a:off x="513785" y="470483"/>
            <a:ext cx="59994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800" b="1">
                <a:solidFill>
                  <a:schemeClr val="bg1"/>
                </a:solidFill>
                <a:latin typeface="Arial Narrow" panose="020B0606020202030204" pitchFamily="34" charset="0"/>
              </a:rPr>
              <a:t>VRAGEN EN OPMERKINGEN </a:t>
            </a:r>
          </a:p>
        </p:txBody>
      </p:sp>
      <p:sp>
        <p:nvSpPr>
          <p:cNvPr id="8" name="Tekstvak 7">
            <a:extLst>
              <a:ext uri="{FF2B5EF4-FFF2-40B4-BE49-F238E27FC236}">
                <a16:creationId xmlns:a16="http://schemas.microsoft.com/office/drawing/2014/main" id="{1493F41B-033B-1959-A77B-67F173318D81}"/>
              </a:ext>
            </a:extLst>
          </p:cNvPr>
          <p:cNvSpPr txBox="1"/>
          <p:nvPr/>
        </p:nvSpPr>
        <p:spPr>
          <a:xfrm>
            <a:off x="513785" y="1697980"/>
            <a:ext cx="8621071" cy="31700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2000">
                <a:latin typeface="Arial" panose="020B0604020202020204" pitchFamily="34" charset="0"/>
                <a:cs typeface="Arial" panose="020B0604020202020204" pitchFamily="34" charset="0"/>
              </a:rPr>
              <a:t>Bij de start van het schooljaar krijgen alle leerlingen/ouder(s) verdere informatie over de inrichting van het schooljaar. Ook is dan de kennismaking met de coach.</a:t>
            </a:r>
            <a:br>
              <a:rPr lang="nl-NL" sz="200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nl-NL" sz="20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2000">
                <a:latin typeface="Arial"/>
                <a:cs typeface="Arial"/>
              </a:rPr>
              <a:t>Voor verdere vragen kan contact worden opgenomen met:</a:t>
            </a:r>
            <a:br>
              <a:rPr lang="nl-NL" sz="200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nl-NL" sz="2000">
                <a:latin typeface="Arial"/>
                <a:cs typeface="Arial"/>
                <a:hlinkClick r:id="rId4"/>
              </a:rPr>
              <a:t>LoekvanOchten@udenscollege.nl</a:t>
            </a:r>
            <a:r>
              <a:rPr lang="nl-NL" sz="2000">
                <a:latin typeface="Arial"/>
                <a:cs typeface="Arial"/>
              </a:rPr>
              <a:t> (havo) of </a:t>
            </a:r>
            <a:r>
              <a:rPr lang="nl-NL" sz="2000">
                <a:latin typeface="Arial"/>
                <a:cs typeface="Arial"/>
                <a:hlinkClick r:id="rId5"/>
              </a:rPr>
              <a:t>YvettevanWijk@udenscollege.nl</a:t>
            </a:r>
            <a:r>
              <a:rPr lang="nl-NL" sz="2000">
                <a:latin typeface="Arial"/>
                <a:cs typeface="Arial"/>
              </a:rPr>
              <a:t> (</a:t>
            </a:r>
            <a:r>
              <a:rPr lang="nl-NL" sz="2000" err="1">
                <a:latin typeface="Arial"/>
                <a:cs typeface="Arial"/>
              </a:rPr>
              <a:t>Waldorf</a:t>
            </a:r>
            <a:r>
              <a:rPr lang="nl-NL" sz="2000">
                <a:latin typeface="Arial"/>
                <a:cs typeface="Arial"/>
              </a:rPr>
              <a:t>) of </a:t>
            </a:r>
            <a:r>
              <a:rPr lang="nl-NL" sz="2000">
                <a:latin typeface="Arial"/>
                <a:cs typeface="Arial"/>
                <a:hlinkClick r:id="rId6"/>
              </a:rPr>
              <a:t>MarjoleinVeraa@udenscollege.nl</a:t>
            </a:r>
            <a:r>
              <a:rPr lang="nl-NL" sz="2000">
                <a:latin typeface="Arial"/>
                <a:cs typeface="Arial"/>
              </a:rPr>
              <a:t> (vmbo)</a:t>
            </a:r>
          </a:p>
          <a:p>
            <a:endParaRPr lang="nl-NL" sz="20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nl-NL" sz="2000">
              <a:solidFill>
                <a:srgbClr val="233B5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382430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084B6DB-A7D1-862C-19CF-03DC84CFE66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 descr="Afbeelding met logo, symbool, Graphics, ontwerp&#10;&#10;Door AI gegenereerde inhoud is mogelijk onjuist.">
            <a:extLst>
              <a:ext uri="{FF2B5EF4-FFF2-40B4-BE49-F238E27FC236}">
                <a16:creationId xmlns:a16="http://schemas.microsoft.com/office/drawing/2014/main" id="{480ECEC2-9354-4E67-AC34-1A3948470D5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865" y="1249379"/>
            <a:ext cx="5078993" cy="5078993"/>
          </a:xfrm>
          <a:prstGeom prst="rect">
            <a:avLst/>
          </a:prstGeom>
        </p:spPr>
      </p:pic>
      <p:sp>
        <p:nvSpPr>
          <p:cNvPr id="28" name="Vrije vorm: vorm 27">
            <a:extLst>
              <a:ext uri="{FF2B5EF4-FFF2-40B4-BE49-F238E27FC236}">
                <a16:creationId xmlns:a16="http://schemas.microsoft.com/office/drawing/2014/main" id="{3AE9CA36-3C1C-2B9E-AE32-5481BAA7050B}"/>
              </a:ext>
            </a:extLst>
          </p:cNvPr>
          <p:cNvSpPr/>
          <p:nvPr/>
        </p:nvSpPr>
        <p:spPr>
          <a:xfrm flipH="1">
            <a:off x="9171159" y="4979406"/>
            <a:ext cx="3020839" cy="1892173"/>
          </a:xfrm>
          <a:custGeom>
            <a:avLst/>
            <a:gdLst>
              <a:gd name="connsiteX0" fmla="*/ 0 w 10302843"/>
              <a:gd name="connsiteY0" fmla="*/ 1430448 h 1439501"/>
              <a:gd name="connsiteX1" fmla="*/ 9053 w 10302843"/>
              <a:gd name="connsiteY1" fmla="*/ 0 h 1439501"/>
              <a:gd name="connsiteX2" fmla="*/ 10203255 w 10302843"/>
              <a:gd name="connsiteY2" fmla="*/ 325925 h 1439501"/>
              <a:gd name="connsiteX3" fmla="*/ 10302843 w 10302843"/>
              <a:gd name="connsiteY3" fmla="*/ 1439501 h 1439501"/>
              <a:gd name="connsiteX4" fmla="*/ 0 w 10302843"/>
              <a:gd name="connsiteY4" fmla="*/ 1430448 h 14395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302843" h="1439501">
                <a:moveTo>
                  <a:pt x="0" y="1430448"/>
                </a:moveTo>
                <a:cubicBezTo>
                  <a:pt x="3018" y="953632"/>
                  <a:pt x="6035" y="476816"/>
                  <a:pt x="9053" y="0"/>
                </a:cubicBezTo>
                <a:lnTo>
                  <a:pt x="10203255" y="325925"/>
                </a:lnTo>
                <a:lnTo>
                  <a:pt x="10302843" y="1439501"/>
                </a:lnTo>
                <a:lnTo>
                  <a:pt x="0" y="1430448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7" name="Vrije vorm: vorm 26">
            <a:extLst>
              <a:ext uri="{FF2B5EF4-FFF2-40B4-BE49-F238E27FC236}">
                <a16:creationId xmlns:a16="http://schemas.microsoft.com/office/drawing/2014/main" id="{7BA073DC-937B-FEF8-C395-AB9715EAD2EB}"/>
              </a:ext>
            </a:extLst>
          </p:cNvPr>
          <p:cNvSpPr/>
          <p:nvPr/>
        </p:nvSpPr>
        <p:spPr>
          <a:xfrm>
            <a:off x="-9053" y="5432079"/>
            <a:ext cx="10302843" cy="1439501"/>
          </a:xfrm>
          <a:custGeom>
            <a:avLst/>
            <a:gdLst>
              <a:gd name="connsiteX0" fmla="*/ 0 w 10302843"/>
              <a:gd name="connsiteY0" fmla="*/ 1430448 h 1439501"/>
              <a:gd name="connsiteX1" fmla="*/ 9053 w 10302843"/>
              <a:gd name="connsiteY1" fmla="*/ 0 h 1439501"/>
              <a:gd name="connsiteX2" fmla="*/ 10203255 w 10302843"/>
              <a:gd name="connsiteY2" fmla="*/ 325925 h 1439501"/>
              <a:gd name="connsiteX3" fmla="*/ 10302843 w 10302843"/>
              <a:gd name="connsiteY3" fmla="*/ 1439501 h 1439501"/>
              <a:gd name="connsiteX4" fmla="*/ 0 w 10302843"/>
              <a:gd name="connsiteY4" fmla="*/ 1430448 h 14395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302843" h="1439501">
                <a:moveTo>
                  <a:pt x="0" y="1430448"/>
                </a:moveTo>
                <a:cubicBezTo>
                  <a:pt x="3018" y="953632"/>
                  <a:pt x="6035" y="476816"/>
                  <a:pt x="9053" y="0"/>
                </a:cubicBezTo>
                <a:lnTo>
                  <a:pt x="10203255" y="325925"/>
                </a:lnTo>
                <a:lnTo>
                  <a:pt x="10302843" y="1439501"/>
                </a:lnTo>
                <a:lnTo>
                  <a:pt x="0" y="1430448"/>
                </a:lnTo>
                <a:close/>
              </a:path>
            </a:pathLst>
          </a:custGeom>
          <a:solidFill>
            <a:srgbClr val="36475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9" name="Tekstvak 28">
            <a:extLst>
              <a:ext uri="{FF2B5EF4-FFF2-40B4-BE49-F238E27FC236}">
                <a16:creationId xmlns:a16="http://schemas.microsoft.com/office/drawing/2014/main" id="{1A989350-8459-AAEC-1231-6593EF70214B}"/>
              </a:ext>
            </a:extLst>
          </p:cNvPr>
          <p:cNvSpPr txBox="1"/>
          <p:nvPr/>
        </p:nvSpPr>
        <p:spPr>
          <a:xfrm>
            <a:off x="3168712" y="6074875"/>
            <a:ext cx="32230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b="1">
                <a:solidFill>
                  <a:schemeClr val="bg1"/>
                </a:solidFill>
                <a:latin typeface="Arial Narrow" panose="020B0606020202030204" pitchFamily="34" charset="0"/>
              </a:rPr>
              <a:t>DÉ PLEK OM TE ZIJN</a:t>
            </a:r>
          </a:p>
        </p:txBody>
      </p:sp>
      <p:pic>
        <p:nvPicPr>
          <p:cNvPr id="31" name="Afbeelding 30" descr="Afbeelding met tekst, Lettertype, Graphics, schermopname&#10;&#10;Door AI gegenereerde inhoud is mogelijk onjuist.">
            <a:extLst>
              <a:ext uri="{FF2B5EF4-FFF2-40B4-BE49-F238E27FC236}">
                <a16:creationId xmlns:a16="http://schemas.microsoft.com/office/drawing/2014/main" id="{DDC7351A-4363-2CFE-6DEF-E0850292266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28655" y="5796744"/>
            <a:ext cx="1268008" cy="716557"/>
          </a:xfrm>
          <a:prstGeom prst="rect">
            <a:avLst/>
          </a:prstGeom>
        </p:spPr>
      </p:pic>
      <p:sp>
        <p:nvSpPr>
          <p:cNvPr id="32" name="Tekstvak 31">
            <a:extLst>
              <a:ext uri="{FF2B5EF4-FFF2-40B4-BE49-F238E27FC236}">
                <a16:creationId xmlns:a16="http://schemas.microsoft.com/office/drawing/2014/main" id="{46C00286-D6A7-580D-CDC8-6AEF3DEA1CDB}"/>
              </a:ext>
            </a:extLst>
          </p:cNvPr>
          <p:cNvSpPr txBox="1"/>
          <p:nvPr/>
        </p:nvSpPr>
        <p:spPr>
          <a:xfrm>
            <a:off x="6096000" y="520070"/>
            <a:ext cx="469874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3600" b="1">
                <a:solidFill>
                  <a:srgbClr val="364757"/>
                </a:solidFill>
                <a:latin typeface="Arial Narrow" panose="020B0606020202030204" pitchFamily="34" charset="0"/>
              </a:rPr>
              <a:t>DE ERVARING LEERT: </a:t>
            </a:r>
          </a:p>
          <a:p>
            <a:pPr algn="ctr"/>
            <a:r>
              <a:rPr lang="nl-NL" sz="3600" b="1">
                <a:solidFill>
                  <a:srgbClr val="364757"/>
                </a:solidFill>
                <a:latin typeface="Arial Narrow" panose="020B0606020202030204" pitchFamily="34" charset="0"/>
              </a:rPr>
              <a:t>MET EEN POSITIEVE INSTELLING KOMT HET GOED</a:t>
            </a:r>
          </a:p>
        </p:txBody>
      </p:sp>
      <p:pic>
        <p:nvPicPr>
          <p:cNvPr id="2" name="Picture 2" descr="i.pinimg.com/600x315/fb/59/9c/fb599c3e14d13d5d0...">
            <a:extLst>
              <a:ext uri="{FF2B5EF4-FFF2-40B4-BE49-F238E27FC236}">
                <a16:creationId xmlns:a16="http://schemas.microsoft.com/office/drawing/2014/main" id="{4F1BB201-1AE5-261B-2EC8-650EBFD0A0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8715" y="2985705"/>
            <a:ext cx="2773319" cy="25116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226290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B146485-EBC2-FD4F-9B30-7FF11CF9B59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rije vorm: vorm 2">
            <a:extLst>
              <a:ext uri="{FF2B5EF4-FFF2-40B4-BE49-F238E27FC236}">
                <a16:creationId xmlns:a16="http://schemas.microsoft.com/office/drawing/2014/main" id="{5F560E70-C8E0-6E67-A080-95D97351D638}"/>
              </a:ext>
            </a:extLst>
          </p:cNvPr>
          <p:cNvSpPr/>
          <p:nvPr/>
        </p:nvSpPr>
        <p:spPr>
          <a:xfrm flipH="1">
            <a:off x="9913543" y="5567881"/>
            <a:ext cx="2278453" cy="1303698"/>
          </a:xfrm>
          <a:custGeom>
            <a:avLst/>
            <a:gdLst>
              <a:gd name="connsiteX0" fmla="*/ 0 w 10302843"/>
              <a:gd name="connsiteY0" fmla="*/ 1430448 h 1439501"/>
              <a:gd name="connsiteX1" fmla="*/ 9053 w 10302843"/>
              <a:gd name="connsiteY1" fmla="*/ 0 h 1439501"/>
              <a:gd name="connsiteX2" fmla="*/ 10203255 w 10302843"/>
              <a:gd name="connsiteY2" fmla="*/ 325925 h 1439501"/>
              <a:gd name="connsiteX3" fmla="*/ 10302843 w 10302843"/>
              <a:gd name="connsiteY3" fmla="*/ 1439501 h 1439501"/>
              <a:gd name="connsiteX4" fmla="*/ 0 w 10302843"/>
              <a:gd name="connsiteY4" fmla="*/ 1430448 h 14395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302843" h="1439501">
                <a:moveTo>
                  <a:pt x="0" y="1430448"/>
                </a:moveTo>
                <a:cubicBezTo>
                  <a:pt x="3018" y="953632"/>
                  <a:pt x="6035" y="476816"/>
                  <a:pt x="9053" y="0"/>
                </a:cubicBezTo>
                <a:lnTo>
                  <a:pt x="10203255" y="325925"/>
                </a:lnTo>
                <a:lnTo>
                  <a:pt x="10302843" y="1439501"/>
                </a:lnTo>
                <a:lnTo>
                  <a:pt x="0" y="1430448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16" name="Afbeelding 15" descr="Afbeelding met jeans, kleding, persoon, schoeisel&#10;&#10;Door AI gegenereerde inhoud is mogelijk onjuist.">
            <a:extLst>
              <a:ext uri="{FF2B5EF4-FFF2-40B4-BE49-F238E27FC236}">
                <a16:creationId xmlns:a16="http://schemas.microsoft.com/office/drawing/2014/main" id="{46BDAB0E-F50D-1630-EB53-DC3856D5B04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490" t="-2777" r="1490" b="11309"/>
          <a:stretch>
            <a:fillRect/>
          </a:stretch>
        </p:blipFill>
        <p:spPr>
          <a:xfrm>
            <a:off x="878186" y="1588271"/>
            <a:ext cx="5776112" cy="5283308"/>
          </a:xfrm>
          <a:prstGeom prst="rect">
            <a:avLst/>
          </a:prstGeom>
        </p:spPr>
      </p:pic>
      <p:sp>
        <p:nvSpPr>
          <p:cNvPr id="2" name="Vrije vorm: vorm 1">
            <a:extLst>
              <a:ext uri="{FF2B5EF4-FFF2-40B4-BE49-F238E27FC236}">
                <a16:creationId xmlns:a16="http://schemas.microsoft.com/office/drawing/2014/main" id="{3A24D7F1-3E40-E2C2-B999-A739D63B9457}"/>
              </a:ext>
            </a:extLst>
          </p:cNvPr>
          <p:cNvSpPr/>
          <p:nvPr/>
        </p:nvSpPr>
        <p:spPr>
          <a:xfrm>
            <a:off x="-9053" y="5691436"/>
            <a:ext cx="10302843" cy="1180144"/>
          </a:xfrm>
          <a:custGeom>
            <a:avLst/>
            <a:gdLst>
              <a:gd name="connsiteX0" fmla="*/ 0 w 10302843"/>
              <a:gd name="connsiteY0" fmla="*/ 1430448 h 1439501"/>
              <a:gd name="connsiteX1" fmla="*/ 9053 w 10302843"/>
              <a:gd name="connsiteY1" fmla="*/ 0 h 1439501"/>
              <a:gd name="connsiteX2" fmla="*/ 10203255 w 10302843"/>
              <a:gd name="connsiteY2" fmla="*/ 325925 h 1439501"/>
              <a:gd name="connsiteX3" fmla="*/ 10302843 w 10302843"/>
              <a:gd name="connsiteY3" fmla="*/ 1439501 h 1439501"/>
              <a:gd name="connsiteX4" fmla="*/ 0 w 10302843"/>
              <a:gd name="connsiteY4" fmla="*/ 1430448 h 14395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302843" h="1439501">
                <a:moveTo>
                  <a:pt x="0" y="1430448"/>
                </a:moveTo>
                <a:cubicBezTo>
                  <a:pt x="3018" y="953632"/>
                  <a:pt x="6035" y="476816"/>
                  <a:pt x="9053" y="0"/>
                </a:cubicBezTo>
                <a:lnTo>
                  <a:pt x="10203255" y="325925"/>
                </a:lnTo>
                <a:lnTo>
                  <a:pt x="10302843" y="1439501"/>
                </a:lnTo>
                <a:lnTo>
                  <a:pt x="0" y="1430448"/>
                </a:lnTo>
                <a:close/>
              </a:path>
            </a:pathLst>
          </a:custGeom>
          <a:solidFill>
            <a:srgbClr val="36475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4" name="Tekstvak 3">
            <a:extLst>
              <a:ext uri="{FF2B5EF4-FFF2-40B4-BE49-F238E27FC236}">
                <a16:creationId xmlns:a16="http://schemas.microsoft.com/office/drawing/2014/main" id="{EA11BF6E-A252-111F-0974-B1A662B869D7}"/>
              </a:ext>
            </a:extLst>
          </p:cNvPr>
          <p:cNvSpPr txBox="1"/>
          <p:nvPr/>
        </p:nvSpPr>
        <p:spPr>
          <a:xfrm>
            <a:off x="3513500" y="6221105"/>
            <a:ext cx="322303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400" b="1">
                <a:solidFill>
                  <a:schemeClr val="bg1"/>
                </a:solidFill>
                <a:latin typeface="Arial Narrow" panose="020B0606020202030204" pitchFamily="34" charset="0"/>
              </a:rPr>
              <a:t>DÉ PLEK OM TE ZIJN</a:t>
            </a:r>
          </a:p>
        </p:txBody>
      </p:sp>
      <p:pic>
        <p:nvPicPr>
          <p:cNvPr id="5" name="Afbeelding 4" descr="Afbeelding met tekst, Lettertype, Graphics, schermopname&#10;&#10;Door AI gegenereerde inhoud is mogelijk onjuist.">
            <a:extLst>
              <a:ext uri="{FF2B5EF4-FFF2-40B4-BE49-F238E27FC236}">
                <a16:creationId xmlns:a16="http://schemas.microsoft.com/office/drawing/2014/main" id="{F5CC098C-DBB3-5369-5B50-ACEBB3D7290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0250" y="6089695"/>
            <a:ext cx="905344" cy="511614"/>
          </a:xfrm>
          <a:prstGeom prst="rect">
            <a:avLst/>
          </a:prstGeom>
        </p:spPr>
      </p:pic>
      <p:sp>
        <p:nvSpPr>
          <p:cNvPr id="7" name="Vrije vorm: vorm 6">
            <a:extLst>
              <a:ext uri="{FF2B5EF4-FFF2-40B4-BE49-F238E27FC236}">
                <a16:creationId xmlns:a16="http://schemas.microsoft.com/office/drawing/2014/main" id="{0D368D48-8AE0-43B2-A87A-A76E007B4D99}"/>
              </a:ext>
            </a:extLst>
          </p:cNvPr>
          <p:cNvSpPr/>
          <p:nvPr/>
        </p:nvSpPr>
        <p:spPr>
          <a:xfrm flipV="1">
            <a:off x="-22908" y="325767"/>
            <a:ext cx="5981321" cy="1180144"/>
          </a:xfrm>
          <a:custGeom>
            <a:avLst/>
            <a:gdLst>
              <a:gd name="connsiteX0" fmla="*/ 0 w 10302843"/>
              <a:gd name="connsiteY0" fmla="*/ 1430448 h 1439501"/>
              <a:gd name="connsiteX1" fmla="*/ 9053 w 10302843"/>
              <a:gd name="connsiteY1" fmla="*/ 0 h 1439501"/>
              <a:gd name="connsiteX2" fmla="*/ 10203255 w 10302843"/>
              <a:gd name="connsiteY2" fmla="*/ 325925 h 1439501"/>
              <a:gd name="connsiteX3" fmla="*/ 10302843 w 10302843"/>
              <a:gd name="connsiteY3" fmla="*/ 1439501 h 1439501"/>
              <a:gd name="connsiteX4" fmla="*/ 0 w 10302843"/>
              <a:gd name="connsiteY4" fmla="*/ 1430448 h 1439501"/>
              <a:gd name="connsiteX0" fmla="*/ 0 w 10288292"/>
              <a:gd name="connsiteY0" fmla="*/ 1430448 h 1430495"/>
              <a:gd name="connsiteX1" fmla="*/ 9053 w 10288292"/>
              <a:gd name="connsiteY1" fmla="*/ 0 h 1430495"/>
              <a:gd name="connsiteX2" fmla="*/ 10203255 w 10288292"/>
              <a:gd name="connsiteY2" fmla="*/ 325925 h 1430495"/>
              <a:gd name="connsiteX3" fmla="*/ 10288292 w 10288292"/>
              <a:gd name="connsiteY3" fmla="*/ 1295939 h 1430495"/>
              <a:gd name="connsiteX4" fmla="*/ 0 w 10288292"/>
              <a:gd name="connsiteY4" fmla="*/ 1430448 h 1430495"/>
              <a:gd name="connsiteX0" fmla="*/ 9779 w 10298071"/>
              <a:gd name="connsiteY0" fmla="*/ 1311259 h 1311306"/>
              <a:gd name="connsiteX1" fmla="*/ 393 w 10298071"/>
              <a:gd name="connsiteY1" fmla="*/ 0 h 1311306"/>
              <a:gd name="connsiteX2" fmla="*/ 10213034 w 10298071"/>
              <a:gd name="connsiteY2" fmla="*/ 206736 h 1311306"/>
              <a:gd name="connsiteX3" fmla="*/ 10298071 w 10298071"/>
              <a:gd name="connsiteY3" fmla="*/ 1176750 h 1311306"/>
              <a:gd name="connsiteX4" fmla="*/ 9779 w 10298071"/>
              <a:gd name="connsiteY4" fmla="*/ 1311259 h 1311306"/>
              <a:gd name="connsiteX0" fmla="*/ 9779 w 10298071"/>
              <a:gd name="connsiteY0" fmla="*/ 1311259 h 1311306"/>
              <a:gd name="connsiteX1" fmla="*/ 393 w 10298071"/>
              <a:gd name="connsiteY1" fmla="*/ 0 h 1311306"/>
              <a:gd name="connsiteX2" fmla="*/ 10213035 w 10298071"/>
              <a:gd name="connsiteY2" fmla="*/ 136318 h 1311306"/>
              <a:gd name="connsiteX3" fmla="*/ 10298071 w 10298071"/>
              <a:gd name="connsiteY3" fmla="*/ 1176750 h 1311306"/>
              <a:gd name="connsiteX4" fmla="*/ 9779 w 10298071"/>
              <a:gd name="connsiteY4" fmla="*/ 1311259 h 1311306"/>
              <a:gd name="connsiteX0" fmla="*/ 9779 w 10266990"/>
              <a:gd name="connsiteY0" fmla="*/ 1311259 h 1311306"/>
              <a:gd name="connsiteX1" fmla="*/ 393 w 10266990"/>
              <a:gd name="connsiteY1" fmla="*/ 0 h 1311306"/>
              <a:gd name="connsiteX2" fmla="*/ 10213035 w 10266990"/>
              <a:gd name="connsiteY2" fmla="*/ 136318 h 1311306"/>
              <a:gd name="connsiteX3" fmla="*/ 10266990 w 10266990"/>
              <a:gd name="connsiteY3" fmla="*/ 1176750 h 1311306"/>
              <a:gd name="connsiteX4" fmla="*/ 9779 w 10266990"/>
              <a:gd name="connsiteY4" fmla="*/ 1311259 h 13113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266990" h="1311306">
                <a:moveTo>
                  <a:pt x="9779" y="1311259"/>
                </a:moveTo>
                <a:cubicBezTo>
                  <a:pt x="12797" y="834443"/>
                  <a:pt x="-2625" y="476816"/>
                  <a:pt x="393" y="0"/>
                </a:cubicBezTo>
                <a:lnTo>
                  <a:pt x="10213035" y="136318"/>
                </a:lnTo>
                <a:lnTo>
                  <a:pt x="10266990" y="1176750"/>
                </a:lnTo>
                <a:cubicBezTo>
                  <a:pt x="6832709" y="1173732"/>
                  <a:pt x="3444060" y="1314277"/>
                  <a:pt x="9779" y="1311259"/>
                </a:cubicBezTo>
                <a:close/>
              </a:path>
            </a:pathLst>
          </a:custGeom>
          <a:solidFill>
            <a:srgbClr val="D7323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rgbClr val="D73236"/>
              </a:solidFill>
            </a:endParaRPr>
          </a:p>
        </p:txBody>
      </p:sp>
      <p:sp>
        <p:nvSpPr>
          <p:cNvPr id="9" name="Tekstvak 8">
            <a:extLst>
              <a:ext uri="{FF2B5EF4-FFF2-40B4-BE49-F238E27FC236}">
                <a16:creationId xmlns:a16="http://schemas.microsoft.com/office/drawing/2014/main" id="{545AC0E5-1F88-6315-81B3-2C45A21E7210}"/>
              </a:ext>
            </a:extLst>
          </p:cNvPr>
          <p:cNvSpPr txBox="1"/>
          <p:nvPr/>
        </p:nvSpPr>
        <p:spPr>
          <a:xfrm>
            <a:off x="513785" y="545553"/>
            <a:ext cx="59994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800" b="1">
                <a:solidFill>
                  <a:schemeClr val="bg1"/>
                </a:solidFill>
                <a:latin typeface="Arial Narrow" panose="020B0606020202030204" pitchFamily="34" charset="0"/>
              </a:rPr>
              <a:t>DRIE GROEPEN VANUIT HV</a:t>
            </a:r>
          </a:p>
        </p:txBody>
      </p:sp>
      <p:sp>
        <p:nvSpPr>
          <p:cNvPr id="11" name="Tekstvak 10">
            <a:extLst>
              <a:ext uri="{FF2B5EF4-FFF2-40B4-BE49-F238E27FC236}">
                <a16:creationId xmlns:a16="http://schemas.microsoft.com/office/drawing/2014/main" id="{F02C3AA8-656C-8C32-2EF3-402C194816C8}"/>
              </a:ext>
            </a:extLst>
          </p:cNvPr>
          <p:cNvSpPr txBox="1"/>
          <p:nvPr/>
        </p:nvSpPr>
        <p:spPr>
          <a:xfrm>
            <a:off x="686554" y="2690289"/>
            <a:ext cx="108188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>
                <a:solidFill>
                  <a:srgbClr val="364757"/>
                </a:solidFill>
                <a:latin typeface="Arial "/>
              </a:rPr>
              <a:t>HV2/W8 </a:t>
            </a:r>
            <a:r>
              <a:rPr lang="nl-NL" sz="2400">
                <a:solidFill>
                  <a:srgbClr val="364757"/>
                </a:solidFill>
                <a:latin typeface="Arial "/>
                <a:sym typeface="Wingdings" panose="05000000000000000000" pitchFamily="2" charset="2"/>
              </a:rPr>
              <a:t> T3		H3/W9 T4		H3/W9 maatwerktraject  T4</a:t>
            </a:r>
            <a:endParaRPr lang="nl-NL" sz="2400">
              <a:solidFill>
                <a:srgbClr val="364757"/>
              </a:solidFill>
              <a:latin typeface="Arial "/>
            </a:endParaRPr>
          </a:p>
        </p:txBody>
      </p:sp>
    </p:spTree>
    <p:extLst>
      <p:ext uri="{BB962C8B-B14F-4D97-AF65-F5344CB8AC3E}">
        <p14:creationId xmlns:p14="http://schemas.microsoft.com/office/powerpoint/2010/main" val="24663505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7BBB650-EF68-D956-AD53-E2EFC25A8C4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Afbeelding 25" descr="Afbeelding met kleding, jeans, schoeisel, persoon&#10;&#10;Door AI gegenereerde inhoud is mogelijk onjuist.">
            <a:extLst>
              <a:ext uri="{FF2B5EF4-FFF2-40B4-BE49-F238E27FC236}">
                <a16:creationId xmlns:a16="http://schemas.microsoft.com/office/drawing/2014/main" id="{BFF214EE-C3A1-6F5A-BA53-3FBA076D2E7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012"/>
          <a:stretch>
            <a:fillRect/>
          </a:stretch>
        </p:blipFill>
        <p:spPr>
          <a:xfrm>
            <a:off x="8101810" y="1766792"/>
            <a:ext cx="4090186" cy="4261125"/>
          </a:xfrm>
          <a:prstGeom prst="rect">
            <a:avLst/>
          </a:prstGeom>
        </p:spPr>
      </p:pic>
      <p:sp>
        <p:nvSpPr>
          <p:cNvPr id="2" name="Vrije vorm: vorm 1">
            <a:extLst>
              <a:ext uri="{FF2B5EF4-FFF2-40B4-BE49-F238E27FC236}">
                <a16:creationId xmlns:a16="http://schemas.microsoft.com/office/drawing/2014/main" id="{CA36DA50-5EAE-61EA-4E76-494F27AC277F}"/>
              </a:ext>
            </a:extLst>
          </p:cNvPr>
          <p:cNvSpPr/>
          <p:nvPr/>
        </p:nvSpPr>
        <p:spPr>
          <a:xfrm flipH="1">
            <a:off x="9913543" y="5567881"/>
            <a:ext cx="2278453" cy="1303698"/>
          </a:xfrm>
          <a:custGeom>
            <a:avLst/>
            <a:gdLst>
              <a:gd name="connsiteX0" fmla="*/ 0 w 10302843"/>
              <a:gd name="connsiteY0" fmla="*/ 1430448 h 1439501"/>
              <a:gd name="connsiteX1" fmla="*/ 9053 w 10302843"/>
              <a:gd name="connsiteY1" fmla="*/ 0 h 1439501"/>
              <a:gd name="connsiteX2" fmla="*/ 10203255 w 10302843"/>
              <a:gd name="connsiteY2" fmla="*/ 325925 h 1439501"/>
              <a:gd name="connsiteX3" fmla="*/ 10302843 w 10302843"/>
              <a:gd name="connsiteY3" fmla="*/ 1439501 h 1439501"/>
              <a:gd name="connsiteX4" fmla="*/ 0 w 10302843"/>
              <a:gd name="connsiteY4" fmla="*/ 1430448 h 14395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302843" h="1439501">
                <a:moveTo>
                  <a:pt x="0" y="1430448"/>
                </a:moveTo>
                <a:cubicBezTo>
                  <a:pt x="3018" y="953632"/>
                  <a:pt x="6035" y="476816"/>
                  <a:pt x="9053" y="0"/>
                </a:cubicBezTo>
                <a:lnTo>
                  <a:pt x="10203255" y="325925"/>
                </a:lnTo>
                <a:lnTo>
                  <a:pt x="10302843" y="1439501"/>
                </a:lnTo>
                <a:lnTo>
                  <a:pt x="0" y="1430448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" name="Vrije vorm: vorm 2">
            <a:extLst>
              <a:ext uri="{FF2B5EF4-FFF2-40B4-BE49-F238E27FC236}">
                <a16:creationId xmlns:a16="http://schemas.microsoft.com/office/drawing/2014/main" id="{BC4DC798-CD3E-A8B6-9B19-92A828DAC25F}"/>
              </a:ext>
            </a:extLst>
          </p:cNvPr>
          <p:cNvSpPr/>
          <p:nvPr/>
        </p:nvSpPr>
        <p:spPr>
          <a:xfrm>
            <a:off x="-9053" y="5691436"/>
            <a:ext cx="10302843" cy="1180144"/>
          </a:xfrm>
          <a:custGeom>
            <a:avLst/>
            <a:gdLst>
              <a:gd name="connsiteX0" fmla="*/ 0 w 10302843"/>
              <a:gd name="connsiteY0" fmla="*/ 1430448 h 1439501"/>
              <a:gd name="connsiteX1" fmla="*/ 9053 w 10302843"/>
              <a:gd name="connsiteY1" fmla="*/ 0 h 1439501"/>
              <a:gd name="connsiteX2" fmla="*/ 10203255 w 10302843"/>
              <a:gd name="connsiteY2" fmla="*/ 325925 h 1439501"/>
              <a:gd name="connsiteX3" fmla="*/ 10302843 w 10302843"/>
              <a:gd name="connsiteY3" fmla="*/ 1439501 h 1439501"/>
              <a:gd name="connsiteX4" fmla="*/ 0 w 10302843"/>
              <a:gd name="connsiteY4" fmla="*/ 1430448 h 14395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302843" h="1439501">
                <a:moveTo>
                  <a:pt x="0" y="1430448"/>
                </a:moveTo>
                <a:cubicBezTo>
                  <a:pt x="3018" y="953632"/>
                  <a:pt x="6035" y="476816"/>
                  <a:pt x="9053" y="0"/>
                </a:cubicBezTo>
                <a:lnTo>
                  <a:pt x="10203255" y="325925"/>
                </a:lnTo>
                <a:lnTo>
                  <a:pt x="10302843" y="1439501"/>
                </a:lnTo>
                <a:lnTo>
                  <a:pt x="0" y="1430448"/>
                </a:lnTo>
                <a:close/>
              </a:path>
            </a:pathLst>
          </a:custGeom>
          <a:solidFill>
            <a:srgbClr val="36475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4" name="Tekstvak 3">
            <a:extLst>
              <a:ext uri="{FF2B5EF4-FFF2-40B4-BE49-F238E27FC236}">
                <a16:creationId xmlns:a16="http://schemas.microsoft.com/office/drawing/2014/main" id="{33766CE2-449B-0D31-0923-B173A6DA90A0}"/>
              </a:ext>
            </a:extLst>
          </p:cNvPr>
          <p:cNvSpPr txBox="1"/>
          <p:nvPr/>
        </p:nvSpPr>
        <p:spPr>
          <a:xfrm>
            <a:off x="3513500" y="6221105"/>
            <a:ext cx="322303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400" b="1">
                <a:solidFill>
                  <a:schemeClr val="bg1"/>
                </a:solidFill>
                <a:latin typeface="Arial Narrow" panose="020B0606020202030204" pitchFamily="34" charset="0"/>
              </a:rPr>
              <a:t>DÉ PLEK OM TE ZIJN</a:t>
            </a:r>
          </a:p>
        </p:txBody>
      </p:sp>
      <p:pic>
        <p:nvPicPr>
          <p:cNvPr id="5" name="Afbeelding 4" descr="Afbeelding met tekst, Lettertype, Graphics, schermopname&#10;&#10;Door AI gegenereerde inhoud is mogelijk onjuist.">
            <a:extLst>
              <a:ext uri="{FF2B5EF4-FFF2-40B4-BE49-F238E27FC236}">
                <a16:creationId xmlns:a16="http://schemas.microsoft.com/office/drawing/2014/main" id="{81733DBF-99D4-00A0-DDD5-A6CA75BD58B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0250" y="6089695"/>
            <a:ext cx="905344" cy="511614"/>
          </a:xfrm>
          <a:prstGeom prst="rect">
            <a:avLst/>
          </a:prstGeom>
        </p:spPr>
      </p:pic>
      <p:sp>
        <p:nvSpPr>
          <p:cNvPr id="7" name="Vrije vorm: vorm 6">
            <a:extLst>
              <a:ext uri="{FF2B5EF4-FFF2-40B4-BE49-F238E27FC236}">
                <a16:creationId xmlns:a16="http://schemas.microsoft.com/office/drawing/2014/main" id="{E7F2A7D4-950A-0096-2C90-71EDC319D7F6}"/>
              </a:ext>
            </a:extLst>
          </p:cNvPr>
          <p:cNvSpPr/>
          <p:nvPr/>
        </p:nvSpPr>
        <p:spPr>
          <a:xfrm flipV="1">
            <a:off x="-22908" y="325767"/>
            <a:ext cx="5518451" cy="896449"/>
          </a:xfrm>
          <a:custGeom>
            <a:avLst/>
            <a:gdLst>
              <a:gd name="connsiteX0" fmla="*/ 0 w 10302843"/>
              <a:gd name="connsiteY0" fmla="*/ 1430448 h 1439501"/>
              <a:gd name="connsiteX1" fmla="*/ 9053 w 10302843"/>
              <a:gd name="connsiteY1" fmla="*/ 0 h 1439501"/>
              <a:gd name="connsiteX2" fmla="*/ 10203255 w 10302843"/>
              <a:gd name="connsiteY2" fmla="*/ 325925 h 1439501"/>
              <a:gd name="connsiteX3" fmla="*/ 10302843 w 10302843"/>
              <a:gd name="connsiteY3" fmla="*/ 1439501 h 1439501"/>
              <a:gd name="connsiteX4" fmla="*/ 0 w 10302843"/>
              <a:gd name="connsiteY4" fmla="*/ 1430448 h 1439501"/>
              <a:gd name="connsiteX0" fmla="*/ 0 w 10288292"/>
              <a:gd name="connsiteY0" fmla="*/ 1430448 h 1430495"/>
              <a:gd name="connsiteX1" fmla="*/ 9053 w 10288292"/>
              <a:gd name="connsiteY1" fmla="*/ 0 h 1430495"/>
              <a:gd name="connsiteX2" fmla="*/ 10203255 w 10288292"/>
              <a:gd name="connsiteY2" fmla="*/ 325925 h 1430495"/>
              <a:gd name="connsiteX3" fmla="*/ 10288292 w 10288292"/>
              <a:gd name="connsiteY3" fmla="*/ 1295939 h 1430495"/>
              <a:gd name="connsiteX4" fmla="*/ 0 w 10288292"/>
              <a:gd name="connsiteY4" fmla="*/ 1430448 h 1430495"/>
              <a:gd name="connsiteX0" fmla="*/ 9779 w 10298071"/>
              <a:gd name="connsiteY0" fmla="*/ 1311259 h 1311306"/>
              <a:gd name="connsiteX1" fmla="*/ 393 w 10298071"/>
              <a:gd name="connsiteY1" fmla="*/ 0 h 1311306"/>
              <a:gd name="connsiteX2" fmla="*/ 10213034 w 10298071"/>
              <a:gd name="connsiteY2" fmla="*/ 206736 h 1311306"/>
              <a:gd name="connsiteX3" fmla="*/ 10298071 w 10298071"/>
              <a:gd name="connsiteY3" fmla="*/ 1176750 h 1311306"/>
              <a:gd name="connsiteX4" fmla="*/ 9779 w 10298071"/>
              <a:gd name="connsiteY4" fmla="*/ 1311259 h 13113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298071" h="1311306">
                <a:moveTo>
                  <a:pt x="9779" y="1311259"/>
                </a:moveTo>
                <a:cubicBezTo>
                  <a:pt x="12797" y="834443"/>
                  <a:pt x="-2625" y="476816"/>
                  <a:pt x="393" y="0"/>
                </a:cubicBezTo>
                <a:lnTo>
                  <a:pt x="10213034" y="206736"/>
                </a:lnTo>
                <a:lnTo>
                  <a:pt x="10298071" y="1176750"/>
                </a:lnTo>
                <a:cubicBezTo>
                  <a:pt x="6863790" y="1173732"/>
                  <a:pt x="3444060" y="1314277"/>
                  <a:pt x="9779" y="1311259"/>
                </a:cubicBezTo>
                <a:close/>
              </a:path>
            </a:pathLst>
          </a:custGeom>
          <a:solidFill>
            <a:srgbClr val="D7323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rgbClr val="D73236"/>
              </a:solidFill>
            </a:endParaRPr>
          </a:p>
        </p:txBody>
      </p:sp>
      <p:sp>
        <p:nvSpPr>
          <p:cNvPr id="9" name="Tekstvak 8">
            <a:extLst>
              <a:ext uri="{FF2B5EF4-FFF2-40B4-BE49-F238E27FC236}">
                <a16:creationId xmlns:a16="http://schemas.microsoft.com/office/drawing/2014/main" id="{985950C8-0DF6-7BE5-4130-2ABEC6D309B6}"/>
              </a:ext>
            </a:extLst>
          </p:cNvPr>
          <p:cNvSpPr txBox="1"/>
          <p:nvPr/>
        </p:nvSpPr>
        <p:spPr>
          <a:xfrm>
            <a:off x="513785" y="470483"/>
            <a:ext cx="59994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OVERSTAP</a:t>
            </a:r>
            <a:endParaRPr lang="nl-NL" sz="2800" b="1">
              <a:solidFill>
                <a:schemeClr val="bg1"/>
              </a:solidFill>
            </a:endParaRPr>
          </a:p>
        </p:txBody>
      </p:sp>
      <p:sp>
        <p:nvSpPr>
          <p:cNvPr id="11" name="Tekstvak 10">
            <a:extLst>
              <a:ext uri="{FF2B5EF4-FFF2-40B4-BE49-F238E27FC236}">
                <a16:creationId xmlns:a16="http://schemas.microsoft.com/office/drawing/2014/main" id="{7C804122-9DD2-A339-8ECE-D1CCA0B3A091}"/>
              </a:ext>
            </a:extLst>
          </p:cNvPr>
          <p:cNvSpPr txBox="1"/>
          <p:nvPr/>
        </p:nvSpPr>
        <p:spPr>
          <a:xfrm>
            <a:off x="660902" y="1557196"/>
            <a:ext cx="1120801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>
                <a:latin typeface="Arial" panose="020B0604020202020204" pitchFamily="34" charset="0"/>
                <a:cs typeface="Arial" panose="020B0604020202020204" pitchFamily="34" charset="0"/>
              </a:rPr>
              <a:t>11 maart		infobijeenkomst</a:t>
            </a:r>
          </a:p>
          <a:p>
            <a:r>
              <a:rPr lang="nl-NL" sz="2000">
                <a:latin typeface="Arial" panose="020B0604020202020204" pitchFamily="34" charset="0"/>
                <a:cs typeface="Arial" panose="020B0604020202020204" pitchFamily="34" charset="0"/>
              </a:rPr>
              <a:t>19 maart		inleveren definitieve pakketkeuze bij coach </a:t>
            </a:r>
            <a:r>
              <a:rPr lang="nl-NL" sz="2000" err="1">
                <a:latin typeface="Arial" panose="020B0604020202020204" pitchFamily="34" charset="0"/>
                <a:cs typeface="Arial" panose="020B0604020202020204" pitchFamily="34" charset="0"/>
              </a:rPr>
              <a:t>Waldorf</a:t>
            </a:r>
            <a:r>
              <a:rPr lang="nl-NL" sz="2000">
                <a:latin typeface="Arial" panose="020B0604020202020204" pitchFamily="34" charset="0"/>
                <a:cs typeface="Arial" panose="020B0604020202020204" pitchFamily="34" charset="0"/>
              </a:rPr>
              <a:t>/Loek en in Zermelo </a:t>
            </a:r>
          </a:p>
          <a:p>
            <a:r>
              <a:rPr lang="nl-NL" sz="2000">
                <a:latin typeface="Arial" panose="020B0604020202020204" pitchFamily="34" charset="0"/>
                <a:cs typeface="Arial" panose="020B0604020202020204" pitchFamily="34" charset="0"/>
              </a:rPr>
              <a:t>9 juli			kennismaking overstappers met vmbo </a:t>
            </a:r>
          </a:p>
          <a:p>
            <a:r>
              <a:rPr lang="nl-NL" sz="200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  <a:p>
            <a:endParaRPr lang="nl-NL" sz="20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kstvak 7">
            <a:extLst>
              <a:ext uri="{FF2B5EF4-FFF2-40B4-BE49-F238E27FC236}">
                <a16:creationId xmlns:a16="http://schemas.microsoft.com/office/drawing/2014/main" id="{DC0EFB9A-3155-C0F7-F303-3EBB0FF8B640}"/>
              </a:ext>
            </a:extLst>
          </p:cNvPr>
          <p:cNvSpPr txBox="1"/>
          <p:nvPr/>
        </p:nvSpPr>
        <p:spPr>
          <a:xfrm>
            <a:off x="660903" y="2823874"/>
            <a:ext cx="6108192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sz="2000">
                <a:latin typeface="Arial" panose="020B0604020202020204" pitchFamily="34" charset="0"/>
                <a:cs typeface="Arial" panose="020B0604020202020204" pitchFamily="34" charset="0"/>
              </a:rPr>
              <a:t>De overstap wordt intern geregeld. Alle communicatie gaat via de coach en het domein. </a:t>
            </a:r>
          </a:p>
          <a:p>
            <a:r>
              <a:rPr lang="nl-NL" sz="2000">
                <a:latin typeface="Arial" panose="020B0604020202020204" pitchFamily="34" charset="0"/>
                <a:cs typeface="Arial" panose="020B0604020202020204" pitchFamily="34" charset="0"/>
              </a:rPr>
              <a:t>Aan het einde van het schooljaar volgt alle informatie voor het nieuwe schooljaar. Deze informatie ontvangen jullie via de mail.</a:t>
            </a:r>
          </a:p>
        </p:txBody>
      </p:sp>
    </p:spTree>
    <p:extLst>
      <p:ext uri="{BB962C8B-B14F-4D97-AF65-F5344CB8AC3E}">
        <p14:creationId xmlns:p14="http://schemas.microsoft.com/office/powerpoint/2010/main" val="7509916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B847645-57C0-9C4C-BFDD-40B7FDCEA4C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Afbeelding 19" descr="Afbeelding met schoeisel, kleding, persoon&#10;&#10;Door AI gegenereerde inhoud is mogelijk onjuist.">
            <a:extLst>
              <a:ext uri="{FF2B5EF4-FFF2-40B4-BE49-F238E27FC236}">
                <a16:creationId xmlns:a16="http://schemas.microsoft.com/office/drawing/2014/main" id="{BF31A5F7-3162-4A28-494D-3A2F52972CE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91571" y="28575"/>
            <a:ext cx="3400425" cy="3400425"/>
          </a:xfrm>
          <a:prstGeom prst="rect">
            <a:avLst/>
          </a:prstGeom>
        </p:spPr>
      </p:pic>
      <p:sp>
        <p:nvSpPr>
          <p:cNvPr id="2" name="Vrije vorm: vorm 1">
            <a:extLst>
              <a:ext uri="{FF2B5EF4-FFF2-40B4-BE49-F238E27FC236}">
                <a16:creationId xmlns:a16="http://schemas.microsoft.com/office/drawing/2014/main" id="{0BFBC31F-9115-F532-3482-B13BF720BF01}"/>
              </a:ext>
            </a:extLst>
          </p:cNvPr>
          <p:cNvSpPr/>
          <p:nvPr/>
        </p:nvSpPr>
        <p:spPr>
          <a:xfrm flipH="1">
            <a:off x="9913543" y="5567881"/>
            <a:ext cx="2278453" cy="1303698"/>
          </a:xfrm>
          <a:custGeom>
            <a:avLst/>
            <a:gdLst>
              <a:gd name="connsiteX0" fmla="*/ 0 w 10302843"/>
              <a:gd name="connsiteY0" fmla="*/ 1430448 h 1439501"/>
              <a:gd name="connsiteX1" fmla="*/ 9053 w 10302843"/>
              <a:gd name="connsiteY1" fmla="*/ 0 h 1439501"/>
              <a:gd name="connsiteX2" fmla="*/ 10203255 w 10302843"/>
              <a:gd name="connsiteY2" fmla="*/ 325925 h 1439501"/>
              <a:gd name="connsiteX3" fmla="*/ 10302843 w 10302843"/>
              <a:gd name="connsiteY3" fmla="*/ 1439501 h 1439501"/>
              <a:gd name="connsiteX4" fmla="*/ 0 w 10302843"/>
              <a:gd name="connsiteY4" fmla="*/ 1430448 h 14395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302843" h="1439501">
                <a:moveTo>
                  <a:pt x="0" y="1430448"/>
                </a:moveTo>
                <a:cubicBezTo>
                  <a:pt x="3018" y="953632"/>
                  <a:pt x="6035" y="476816"/>
                  <a:pt x="9053" y="0"/>
                </a:cubicBezTo>
                <a:lnTo>
                  <a:pt x="10203255" y="325925"/>
                </a:lnTo>
                <a:lnTo>
                  <a:pt x="10302843" y="1439501"/>
                </a:lnTo>
                <a:lnTo>
                  <a:pt x="0" y="1430448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" name="Vrije vorm: vorm 2">
            <a:extLst>
              <a:ext uri="{FF2B5EF4-FFF2-40B4-BE49-F238E27FC236}">
                <a16:creationId xmlns:a16="http://schemas.microsoft.com/office/drawing/2014/main" id="{5C60D406-74B8-C8E0-28C8-38E226E664CB}"/>
              </a:ext>
            </a:extLst>
          </p:cNvPr>
          <p:cNvSpPr/>
          <p:nvPr/>
        </p:nvSpPr>
        <p:spPr>
          <a:xfrm>
            <a:off x="-9053" y="5691436"/>
            <a:ext cx="10302843" cy="1180144"/>
          </a:xfrm>
          <a:custGeom>
            <a:avLst/>
            <a:gdLst>
              <a:gd name="connsiteX0" fmla="*/ 0 w 10302843"/>
              <a:gd name="connsiteY0" fmla="*/ 1430448 h 1439501"/>
              <a:gd name="connsiteX1" fmla="*/ 9053 w 10302843"/>
              <a:gd name="connsiteY1" fmla="*/ 0 h 1439501"/>
              <a:gd name="connsiteX2" fmla="*/ 10203255 w 10302843"/>
              <a:gd name="connsiteY2" fmla="*/ 325925 h 1439501"/>
              <a:gd name="connsiteX3" fmla="*/ 10302843 w 10302843"/>
              <a:gd name="connsiteY3" fmla="*/ 1439501 h 1439501"/>
              <a:gd name="connsiteX4" fmla="*/ 0 w 10302843"/>
              <a:gd name="connsiteY4" fmla="*/ 1430448 h 14395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302843" h="1439501">
                <a:moveTo>
                  <a:pt x="0" y="1430448"/>
                </a:moveTo>
                <a:cubicBezTo>
                  <a:pt x="3018" y="953632"/>
                  <a:pt x="6035" y="476816"/>
                  <a:pt x="9053" y="0"/>
                </a:cubicBezTo>
                <a:lnTo>
                  <a:pt x="10203255" y="325925"/>
                </a:lnTo>
                <a:lnTo>
                  <a:pt x="10302843" y="1439501"/>
                </a:lnTo>
                <a:lnTo>
                  <a:pt x="0" y="1430448"/>
                </a:lnTo>
                <a:close/>
              </a:path>
            </a:pathLst>
          </a:custGeom>
          <a:solidFill>
            <a:srgbClr val="36475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4" name="Tekstvak 3">
            <a:extLst>
              <a:ext uri="{FF2B5EF4-FFF2-40B4-BE49-F238E27FC236}">
                <a16:creationId xmlns:a16="http://schemas.microsoft.com/office/drawing/2014/main" id="{D0E738F1-2DD9-3E7E-DF6B-4D44F7C430A6}"/>
              </a:ext>
            </a:extLst>
          </p:cNvPr>
          <p:cNvSpPr txBox="1"/>
          <p:nvPr/>
        </p:nvSpPr>
        <p:spPr>
          <a:xfrm>
            <a:off x="3513500" y="6221105"/>
            <a:ext cx="322303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400" b="1">
                <a:solidFill>
                  <a:schemeClr val="bg1"/>
                </a:solidFill>
                <a:latin typeface="Arial Narrow" panose="020B0606020202030204" pitchFamily="34" charset="0"/>
              </a:rPr>
              <a:t>DÉ PLEK OM TE ZIJN</a:t>
            </a:r>
          </a:p>
        </p:txBody>
      </p:sp>
      <p:pic>
        <p:nvPicPr>
          <p:cNvPr id="5" name="Afbeelding 4" descr="Afbeelding met tekst, Lettertype, Graphics, schermopname&#10;&#10;Door AI gegenereerde inhoud is mogelijk onjuist.">
            <a:extLst>
              <a:ext uri="{FF2B5EF4-FFF2-40B4-BE49-F238E27FC236}">
                <a16:creationId xmlns:a16="http://schemas.microsoft.com/office/drawing/2014/main" id="{5282EA30-22C2-4BF5-782D-C9F90F594FC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0250" y="6089695"/>
            <a:ext cx="905344" cy="511614"/>
          </a:xfrm>
          <a:prstGeom prst="rect">
            <a:avLst/>
          </a:prstGeom>
        </p:spPr>
      </p:pic>
      <p:sp>
        <p:nvSpPr>
          <p:cNvPr id="7" name="Vrije vorm: vorm 6">
            <a:extLst>
              <a:ext uri="{FF2B5EF4-FFF2-40B4-BE49-F238E27FC236}">
                <a16:creationId xmlns:a16="http://schemas.microsoft.com/office/drawing/2014/main" id="{03ADDD3D-0C7A-BC39-B2E0-8C27E520F807}"/>
              </a:ext>
            </a:extLst>
          </p:cNvPr>
          <p:cNvSpPr/>
          <p:nvPr/>
        </p:nvSpPr>
        <p:spPr>
          <a:xfrm flipV="1">
            <a:off x="-22908" y="325767"/>
            <a:ext cx="7429547" cy="896449"/>
          </a:xfrm>
          <a:custGeom>
            <a:avLst/>
            <a:gdLst>
              <a:gd name="connsiteX0" fmla="*/ 0 w 10302843"/>
              <a:gd name="connsiteY0" fmla="*/ 1430448 h 1439501"/>
              <a:gd name="connsiteX1" fmla="*/ 9053 w 10302843"/>
              <a:gd name="connsiteY1" fmla="*/ 0 h 1439501"/>
              <a:gd name="connsiteX2" fmla="*/ 10203255 w 10302843"/>
              <a:gd name="connsiteY2" fmla="*/ 325925 h 1439501"/>
              <a:gd name="connsiteX3" fmla="*/ 10302843 w 10302843"/>
              <a:gd name="connsiteY3" fmla="*/ 1439501 h 1439501"/>
              <a:gd name="connsiteX4" fmla="*/ 0 w 10302843"/>
              <a:gd name="connsiteY4" fmla="*/ 1430448 h 1439501"/>
              <a:gd name="connsiteX0" fmla="*/ 0 w 10288292"/>
              <a:gd name="connsiteY0" fmla="*/ 1430448 h 1430495"/>
              <a:gd name="connsiteX1" fmla="*/ 9053 w 10288292"/>
              <a:gd name="connsiteY1" fmla="*/ 0 h 1430495"/>
              <a:gd name="connsiteX2" fmla="*/ 10203255 w 10288292"/>
              <a:gd name="connsiteY2" fmla="*/ 325925 h 1430495"/>
              <a:gd name="connsiteX3" fmla="*/ 10288292 w 10288292"/>
              <a:gd name="connsiteY3" fmla="*/ 1295939 h 1430495"/>
              <a:gd name="connsiteX4" fmla="*/ 0 w 10288292"/>
              <a:gd name="connsiteY4" fmla="*/ 1430448 h 1430495"/>
              <a:gd name="connsiteX0" fmla="*/ 9779 w 10298071"/>
              <a:gd name="connsiteY0" fmla="*/ 1311259 h 1311306"/>
              <a:gd name="connsiteX1" fmla="*/ 393 w 10298071"/>
              <a:gd name="connsiteY1" fmla="*/ 0 h 1311306"/>
              <a:gd name="connsiteX2" fmla="*/ 10213034 w 10298071"/>
              <a:gd name="connsiteY2" fmla="*/ 206736 h 1311306"/>
              <a:gd name="connsiteX3" fmla="*/ 10298071 w 10298071"/>
              <a:gd name="connsiteY3" fmla="*/ 1176750 h 1311306"/>
              <a:gd name="connsiteX4" fmla="*/ 9779 w 10298071"/>
              <a:gd name="connsiteY4" fmla="*/ 1311259 h 13113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298071" h="1311306">
                <a:moveTo>
                  <a:pt x="9779" y="1311259"/>
                </a:moveTo>
                <a:cubicBezTo>
                  <a:pt x="12797" y="834443"/>
                  <a:pt x="-2625" y="476816"/>
                  <a:pt x="393" y="0"/>
                </a:cubicBezTo>
                <a:lnTo>
                  <a:pt x="10213034" y="206736"/>
                </a:lnTo>
                <a:lnTo>
                  <a:pt x="10298071" y="1176750"/>
                </a:lnTo>
                <a:cubicBezTo>
                  <a:pt x="6863790" y="1173732"/>
                  <a:pt x="3444060" y="1314277"/>
                  <a:pt x="9779" y="1311259"/>
                </a:cubicBezTo>
                <a:close/>
              </a:path>
            </a:pathLst>
          </a:custGeom>
          <a:solidFill>
            <a:srgbClr val="D7323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rgbClr val="D73236"/>
              </a:solidFill>
            </a:endParaRPr>
          </a:p>
        </p:txBody>
      </p:sp>
      <p:sp>
        <p:nvSpPr>
          <p:cNvPr id="9" name="Tekstvak 8">
            <a:extLst>
              <a:ext uri="{FF2B5EF4-FFF2-40B4-BE49-F238E27FC236}">
                <a16:creationId xmlns:a16="http://schemas.microsoft.com/office/drawing/2014/main" id="{C14EF873-22B8-13B7-97C5-287614982DBF}"/>
              </a:ext>
            </a:extLst>
          </p:cNvPr>
          <p:cNvSpPr txBox="1"/>
          <p:nvPr/>
        </p:nvSpPr>
        <p:spPr>
          <a:xfrm>
            <a:off x="513785" y="470483"/>
            <a:ext cx="71305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800" b="1">
                <a:solidFill>
                  <a:schemeClr val="bg1"/>
                </a:solidFill>
                <a:latin typeface="Arial Narrow" panose="020B0606020202030204" pitchFamily="34" charset="0"/>
              </a:rPr>
              <a:t>TIJDPAD OVERSTAP H3 – T4 (maatwerktraject) </a:t>
            </a:r>
          </a:p>
        </p:txBody>
      </p:sp>
      <p:sp>
        <p:nvSpPr>
          <p:cNvPr id="11" name="Tekstvak 10">
            <a:extLst>
              <a:ext uri="{FF2B5EF4-FFF2-40B4-BE49-F238E27FC236}">
                <a16:creationId xmlns:a16="http://schemas.microsoft.com/office/drawing/2014/main" id="{1942109E-BA81-BE2F-E1A6-CB23726F080C}"/>
              </a:ext>
            </a:extLst>
          </p:cNvPr>
          <p:cNvSpPr txBox="1"/>
          <p:nvPr/>
        </p:nvSpPr>
        <p:spPr>
          <a:xfrm>
            <a:off x="660904" y="1557196"/>
            <a:ext cx="8130668" cy="440120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nl-NL" sz="2000">
                <a:solidFill>
                  <a:srgbClr val="36475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11 maart	infobijeenkomst</a:t>
            </a:r>
          </a:p>
          <a:p>
            <a:r>
              <a:rPr lang="nl-NL" sz="2000">
                <a:solidFill>
                  <a:srgbClr val="36475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19 maart	inleveren definitieve pakketkeuze bij Loek + Zermelo</a:t>
            </a:r>
          </a:p>
          <a:p>
            <a:r>
              <a:rPr lang="nl-NL" sz="2000">
                <a:solidFill>
                  <a:srgbClr val="36475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 mei		start maatwerktraject</a:t>
            </a:r>
          </a:p>
          <a:p>
            <a:r>
              <a:rPr lang="nl-NL" sz="2000">
                <a:solidFill>
                  <a:srgbClr val="36475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11 en 12 mei 	stage H3</a:t>
            </a:r>
          </a:p>
          <a:p>
            <a:r>
              <a:rPr lang="nl-NL" sz="2000">
                <a:solidFill>
                  <a:srgbClr val="364757"/>
                </a:solidFill>
                <a:latin typeface="Arial"/>
                <a:cs typeface="Arial"/>
              </a:rPr>
              <a:t>13 mei		14.00 uur rondleiding overstappers H3 + gesprek met 		decaan op vmbo </a:t>
            </a:r>
            <a:br>
              <a:rPr lang="nl-NL" sz="2000">
                <a:solidFill>
                  <a:srgbClr val="364757"/>
                </a:solidFill>
                <a:latin typeface="Arial"/>
                <a:cs typeface="Arial"/>
              </a:rPr>
            </a:br>
            <a:br>
              <a:rPr lang="nl-NL" sz="200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nl-NL" sz="2000">
                <a:solidFill>
                  <a:srgbClr val="364757"/>
                </a:solidFill>
                <a:latin typeface="Arial"/>
                <a:cs typeface="Arial"/>
              </a:rPr>
              <a:t>Het docententeam, coach en domeincoach bepalen of je kan/mag deelnemen aan het maatwerktraject.</a:t>
            </a:r>
            <a:br>
              <a:rPr lang="nl-NL" sz="200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nl-NL" sz="2000">
              <a:solidFill>
                <a:srgbClr val="36475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nl-NL" sz="2000">
                <a:solidFill>
                  <a:srgbClr val="36475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Aan het einde van het schooljaar volgt alle informatie voor het nieuwe schooljaar. Deze informatie ontvangen jullie via de mail. </a:t>
            </a:r>
          </a:p>
          <a:p>
            <a:endParaRPr lang="nl-NL" sz="2000">
              <a:solidFill>
                <a:srgbClr val="36475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nl-NL" sz="2000">
              <a:solidFill>
                <a:srgbClr val="36475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59789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E790519-9753-5FE0-CDB5-6A444A42996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Afbeelding 7" descr="Afbeelding met kleding, glimlach, persoon, Menselijk gezicht&#10;&#10;Door AI gegenereerde inhoud is mogelijk onjuist.">
            <a:extLst>
              <a:ext uri="{FF2B5EF4-FFF2-40B4-BE49-F238E27FC236}">
                <a16:creationId xmlns:a16="http://schemas.microsoft.com/office/drawing/2014/main" id="{61E753B9-F4DF-D9C8-083B-ECFC7C286FD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52546" y="2788468"/>
            <a:ext cx="3239450" cy="3239450"/>
          </a:xfrm>
          <a:prstGeom prst="rect">
            <a:avLst/>
          </a:prstGeom>
        </p:spPr>
      </p:pic>
      <p:sp>
        <p:nvSpPr>
          <p:cNvPr id="2" name="Vrije vorm: vorm 1">
            <a:extLst>
              <a:ext uri="{FF2B5EF4-FFF2-40B4-BE49-F238E27FC236}">
                <a16:creationId xmlns:a16="http://schemas.microsoft.com/office/drawing/2014/main" id="{7C6F19E3-18B4-D657-74F7-9BE55DEA9151}"/>
              </a:ext>
            </a:extLst>
          </p:cNvPr>
          <p:cNvSpPr/>
          <p:nvPr/>
        </p:nvSpPr>
        <p:spPr>
          <a:xfrm flipH="1">
            <a:off x="9913543" y="5567881"/>
            <a:ext cx="2278453" cy="1303698"/>
          </a:xfrm>
          <a:custGeom>
            <a:avLst/>
            <a:gdLst>
              <a:gd name="connsiteX0" fmla="*/ 0 w 10302843"/>
              <a:gd name="connsiteY0" fmla="*/ 1430448 h 1439501"/>
              <a:gd name="connsiteX1" fmla="*/ 9053 w 10302843"/>
              <a:gd name="connsiteY1" fmla="*/ 0 h 1439501"/>
              <a:gd name="connsiteX2" fmla="*/ 10203255 w 10302843"/>
              <a:gd name="connsiteY2" fmla="*/ 325925 h 1439501"/>
              <a:gd name="connsiteX3" fmla="*/ 10302843 w 10302843"/>
              <a:gd name="connsiteY3" fmla="*/ 1439501 h 1439501"/>
              <a:gd name="connsiteX4" fmla="*/ 0 w 10302843"/>
              <a:gd name="connsiteY4" fmla="*/ 1430448 h 14395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302843" h="1439501">
                <a:moveTo>
                  <a:pt x="0" y="1430448"/>
                </a:moveTo>
                <a:cubicBezTo>
                  <a:pt x="3018" y="953632"/>
                  <a:pt x="6035" y="476816"/>
                  <a:pt x="9053" y="0"/>
                </a:cubicBezTo>
                <a:lnTo>
                  <a:pt x="10203255" y="325925"/>
                </a:lnTo>
                <a:lnTo>
                  <a:pt x="10302843" y="1439501"/>
                </a:lnTo>
                <a:lnTo>
                  <a:pt x="0" y="1430448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" name="Vrije vorm: vorm 2">
            <a:extLst>
              <a:ext uri="{FF2B5EF4-FFF2-40B4-BE49-F238E27FC236}">
                <a16:creationId xmlns:a16="http://schemas.microsoft.com/office/drawing/2014/main" id="{A3C2EAB5-1106-A5EB-F01F-E22D65721395}"/>
              </a:ext>
            </a:extLst>
          </p:cNvPr>
          <p:cNvSpPr/>
          <p:nvPr/>
        </p:nvSpPr>
        <p:spPr>
          <a:xfrm>
            <a:off x="-9053" y="5691436"/>
            <a:ext cx="10302843" cy="1180144"/>
          </a:xfrm>
          <a:custGeom>
            <a:avLst/>
            <a:gdLst>
              <a:gd name="connsiteX0" fmla="*/ 0 w 10302843"/>
              <a:gd name="connsiteY0" fmla="*/ 1430448 h 1439501"/>
              <a:gd name="connsiteX1" fmla="*/ 9053 w 10302843"/>
              <a:gd name="connsiteY1" fmla="*/ 0 h 1439501"/>
              <a:gd name="connsiteX2" fmla="*/ 10203255 w 10302843"/>
              <a:gd name="connsiteY2" fmla="*/ 325925 h 1439501"/>
              <a:gd name="connsiteX3" fmla="*/ 10302843 w 10302843"/>
              <a:gd name="connsiteY3" fmla="*/ 1439501 h 1439501"/>
              <a:gd name="connsiteX4" fmla="*/ 0 w 10302843"/>
              <a:gd name="connsiteY4" fmla="*/ 1430448 h 14395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302843" h="1439501">
                <a:moveTo>
                  <a:pt x="0" y="1430448"/>
                </a:moveTo>
                <a:cubicBezTo>
                  <a:pt x="3018" y="953632"/>
                  <a:pt x="6035" y="476816"/>
                  <a:pt x="9053" y="0"/>
                </a:cubicBezTo>
                <a:lnTo>
                  <a:pt x="10203255" y="325925"/>
                </a:lnTo>
                <a:lnTo>
                  <a:pt x="10302843" y="1439501"/>
                </a:lnTo>
                <a:lnTo>
                  <a:pt x="0" y="1430448"/>
                </a:lnTo>
                <a:close/>
              </a:path>
            </a:pathLst>
          </a:custGeom>
          <a:solidFill>
            <a:srgbClr val="36475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4" name="Tekstvak 3">
            <a:extLst>
              <a:ext uri="{FF2B5EF4-FFF2-40B4-BE49-F238E27FC236}">
                <a16:creationId xmlns:a16="http://schemas.microsoft.com/office/drawing/2014/main" id="{F040DD27-AF45-E990-B16F-27AA3E575759}"/>
              </a:ext>
            </a:extLst>
          </p:cNvPr>
          <p:cNvSpPr txBox="1"/>
          <p:nvPr/>
        </p:nvSpPr>
        <p:spPr>
          <a:xfrm>
            <a:off x="3513500" y="6221105"/>
            <a:ext cx="322303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400" b="1">
                <a:solidFill>
                  <a:schemeClr val="bg1"/>
                </a:solidFill>
                <a:latin typeface="Arial Narrow" panose="020B0606020202030204" pitchFamily="34" charset="0"/>
              </a:rPr>
              <a:t>DÉ PLEK OM TE ZIJN</a:t>
            </a:r>
          </a:p>
        </p:txBody>
      </p:sp>
      <p:pic>
        <p:nvPicPr>
          <p:cNvPr id="5" name="Afbeelding 4" descr="Afbeelding met tekst, Lettertype, Graphics, schermopname&#10;&#10;Door AI gegenereerde inhoud is mogelijk onjuist.">
            <a:extLst>
              <a:ext uri="{FF2B5EF4-FFF2-40B4-BE49-F238E27FC236}">
                <a16:creationId xmlns:a16="http://schemas.microsoft.com/office/drawing/2014/main" id="{B02CC058-F7A8-E8EC-2BCA-2322CE0BD77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0250" y="6089695"/>
            <a:ext cx="905344" cy="511614"/>
          </a:xfrm>
          <a:prstGeom prst="rect">
            <a:avLst/>
          </a:prstGeom>
        </p:spPr>
      </p:pic>
      <p:sp>
        <p:nvSpPr>
          <p:cNvPr id="7" name="Vrije vorm: vorm 6">
            <a:extLst>
              <a:ext uri="{FF2B5EF4-FFF2-40B4-BE49-F238E27FC236}">
                <a16:creationId xmlns:a16="http://schemas.microsoft.com/office/drawing/2014/main" id="{DE3A51E1-AE14-601B-4B8D-5719E725601A}"/>
              </a:ext>
            </a:extLst>
          </p:cNvPr>
          <p:cNvSpPr/>
          <p:nvPr/>
        </p:nvSpPr>
        <p:spPr>
          <a:xfrm flipV="1">
            <a:off x="-22908" y="325767"/>
            <a:ext cx="5710475" cy="896449"/>
          </a:xfrm>
          <a:custGeom>
            <a:avLst/>
            <a:gdLst>
              <a:gd name="connsiteX0" fmla="*/ 0 w 10302843"/>
              <a:gd name="connsiteY0" fmla="*/ 1430448 h 1439501"/>
              <a:gd name="connsiteX1" fmla="*/ 9053 w 10302843"/>
              <a:gd name="connsiteY1" fmla="*/ 0 h 1439501"/>
              <a:gd name="connsiteX2" fmla="*/ 10203255 w 10302843"/>
              <a:gd name="connsiteY2" fmla="*/ 325925 h 1439501"/>
              <a:gd name="connsiteX3" fmla="*/ 10302843 w 10302843"/>
              <a:gd name="connsiteY3" fmla="*/ 1439501 h 1439501"/>
              <a:gd name="connsiteX4" fmla="*/ 0 w 10302843"/>
              <a:gd name="connsiteY4" fmla="*/ 1430448 h 1439501"/>
              <a:gd name="connsiteX0" fmla="*/ 0 w 10288292"/>
              <a:gd name="connsiteY0" fmla="*/ 1430448 h 1430495"/>
              <a:gd name="connsiteX1" fmla="*/ 9053 w 10288292"/>
              <a:gd name="connsiteY1" fmla="*/ 0 h 1430495"/>
              <a:gd name="connsiteX2" fmla="*/ 10203255 w 10288292"/>
              <a:gd name="connsiteY2" fmla="*/ 325925 h 1430495"/>
              <a:gd name="connsiteX3" fmla="*/ 10288292 w 10288292"/>
              <a:gd name="connsiteY3" fmla="*/ 1295939 h 1430495"/>
              <a:gd name="connsiteX4" fmla="*/ 0 w 10288292"/>
              <a:gd name="connsiteY4" fmla="*/ 1430448 h 1430495"/>
              <a:gd name="connsiteX0" fmla="*/ 9779 w 10298071"/>
              <a:gd name="connsiteY0" fmla="*/ 1311259 h 1311306"/>
              <a:gd name="connsiteX1" fmla="*/ 393 w 10298071"/>
              <a:gd name="connsiteY1" fmla="*/ 0 h 1311306"/>
              <a:gd name="connsiteX2" fmla="*/ 10213034 w 10298071"/>
              <a:gd name="connsiteY2" fmla="*/ 206736 h 1311306"/>
              <a:gd name="connsiteX3" fmla="*/ 10298071 w 10298071"/>
              <a:gd name="connsiteY3" fmla="*/ 1176750 h 1311306"/>
              <a:gd name="connsiteX4" fmla="*/ 9779 w 10298071"/>
              <a:gd name="connsiteY4" fmla="*/ 1311259 h 13113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298071" h="1311306">
                <a:moveTo>
                  <a:pt x="9779" y="1311259"/>
                </a:moveTo>
                <a:cubicBezTo>
                  <a:pt x="12797" y="834443"/>
                  <a:pt x="-2625" y="476816"/>
                  <a:pt x="393" y="0"/>
                </a:cubicBezTo>
                <a:lnTo>
                  <a:pt x="10213034" y="206736"/>
                </a:lnTo>
                <a:lnTo>
                  <a:pt x="10298071" y="1176750"/>
                </a:lnTo>
                <a:cubicBezTo>
                  <a:pt x="6863790" y="1173732"/>
                  <a:pt x="3444060" y="1314277"/>
                  <a:pt x="9779" y="1311259"/>
                </a:cubicBezTo>
                <a:close/>
              </a:path>
            </a:pathLst>
          </a:custGeom>
          <a:solidFill>
            <a:srgbClr val="D7323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rgbClr val="D73236"/>
              </a:solidFill>
            </a:endParaRPr>
          </a:p>
        </p:txBody>
      </p:sp>
      <p:sp>
        <p:nvSpPr>
          <p:cNvPr id="9" name="Tekstvak 8">
            <a:extLst>
              <a:ext uri="{FF2B5EF4-FFF2-40B4-BE49-F238E27FC236}">
                <a16:creationId xmlns:a16="http://schemas.microsoft.com/office/drawing/2014/main" id="{A3A0B3BE-9D67-1015-C8CD-844E6844FBFD}"/>
              </a:ext>
            </a:extLst>
          </p:cNvPr>
          <p:cNvSpPr txBox="1"/>
          <p:nvPr/>
        </p:nvSpPr>
        <p:spPr>
          <a:xfrm>
            <a:off x="513785" y="470483"/>
            <a:ext cx="59994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800" b="1">
                <a:solidFill>
                  <a:schemeClr val="bg1"/>
                </a:solidFill>
                <a:latin typeface="Arial Narrow" panose="020B0606020202030204" pitchFamily="34" charset="0"/>
              </a:rPr>
              <a:t>VERSCHILLEN OVERSTAP H3-T4</a:t>
            </a:r>
          </a:p>
        </p:txBody>
      </p:sp>
      <p:sp>
        <p:nvSpPr>
          <p:cNvPr id="6" name="Tijdelijke aanduiding voor tekst 3">
            <a:extLst>
              <a:ext uri="{FF2B5EF4-FFF2-40B4-BE49-F238E27FC236}">
                <a16:creationId xmlns:a16="http://schemas.microsoft.com/office/drawing/2014/main" id="{6A1F53B2-F315-AF54-0AF0-C71AAB8647A9}"/>
              </a:ext>
            </a:extLst>
          </p:cNvPr>
          <p:cNvSpPr txBox="1">
            <a:spLocks/>
          </p:cNvSpPr>
          <p:nvPr/>
        </p:nvSpPr>
        <p:spPr>
          <a:xfrm>
            <a:off x="1032788" y="1739238"/>
            <a:ext cx="4279161" cy="36357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nl-NL" sz="2000">
                <a:latin typeface="Arial" panose="020B0604020202020204" pitchFamily="34" charset="0"/>
                <a:cs typeface="Arial" panose="020B0604020202020204" pitchFamily="34" charset="0"/>
              </a:rPr>
              <a:t>Maatwerktraject H3</a:t>
            </a:r>
            <a:r>
              <a:rPr lang="nl-NL" sz="200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</a:t>
            </a:r>
            <a:r>
              <a:rPr lang="nl-NL" sz="2000">
                <a:latin typeface="Arial" panose="020B0604020202020204" pitchFamily="34" charset="0"/>
                <a:cs typeface="Arial" panose="020B0604020202020204" pitchFamily="34" charset="0"/>
              </a:rPr>
              <a:t>T4</a:t>
            </a:r>
          </a:p>
        </p:txBody>
      </p:sp>
      <p:sp>
        <p:nvSpPr>
          <p:cNvPr id="10" name="Tijdelijke aanduiding voor inhoud 5">
            <a:extLst>
              <a:ext uri="{FF2B5EF4-FFF2-40B4-BE49-F238E27FC236}">
                <a16:creationId xmlns:a16="http://schemas.microsoft.com/office/drawing/2014/main" id="{BA6D2A2B-3203-78F6-019F-5EFC777B5454}"/>
              </a:ext>
            </a:extLst>
          </p:cNvPr>
          <p:cNvSpPr txBox="1">
            <a:spLocks/>
          </p:cNvSpPr>
          <p:nvPr/>
        </p:nvSpPr>
        <p:spPr>
          <a:xfrm>
            <a:off x="1032788" y="2342823"/>
            <a:ext cx="4279161" cy="368458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l-NL" sz="2000">
                <a:latin typeface="Arial" panose="020B0604020202020204" pitchFamily="34" charset="0"/>
                <a:cs typeface="Arial" panose="020B0604020202020204" pitchFamily="34" charset="0"/>
              </a:rPr>
              <a:t>Volgt aangepaste lesstof voor alle vakken</a:t>
            </a:r>
          </a:p>
          <a:p>
            <a:r>
              <a:rPr lang="nl-NL" sz="2000">
                <a:latin typeface="Arial" panose="020B0604020202020204" pitchFamily="34" charset="0"/>
                <a:cs typeface="Arial" panose="020B0604020202020204" pitchFamily="34" charset="0"/>
              </a:rPr>
              <a:t>Vmbo-toetsen in TRAP 4</a:t>
            </a:r>
          </a:p>
          <a:p>
            <a:r>
              <a:rPr lang="nl-NL" sz="2000">
                <a:latin typeface="Arial" panose="020B0604020202020204" pitchFamily="34" charset="0"/>
                <a:cs typeface="Arial" panose="020B0604020202020204" pitchFamily="34" charset="0"/>
              </a:rPr>
              <a:t>Invullen pakketkeuze T4</a:t>
            </a:r>
          </a:p>
          <a:p>
            <a:r>
              <a:rPr lang="nl-NL" sz="2000" b="1" u="sng">
                <a:latin typeface="Arial" panose="020B0604020202020204" pitchFamily="34" charset="0"/>
                <a:cs typeface="Arial" panose="020B0604020202020204" pitchFamily="34" charset="0"/>
              </a:rPr>
              <a:t>Geen</a:t>
            </a:r>
            <a:r>
              <a:rPr lang="nl-NL" sz="2000">
                <a:latin typeface="Arial" panose="020B0604020202020204" pitchFamily="34" charset="0"/>
                <a:cs typeface="Arial" panose="020B0604020202020204" pitchFamily="34" charset="0"/>
              </a:rPr>
              <a:t> profielkeuze H4</a:t>
            </a:r>
          </a:p>
        </p:txBody>
      </p:sp>
      <p:sp>
        <p:nvSpPr>
          <p:cNvPr id="12" name="Tijdelijke aanduiding voor tekst 6">
            <a:extLst>
              <a:ext uri="{FF2B5EF4-FFF2-40B4-BE49-F238E27FC236}">
                <a16:creationId xmlns:a16="http://schemas.microsoft.com/office/drawing/2014/main" id="{2286543B-5140-FEFA-3386-19B0A8C71451}"/>
              </a:ext>
            </a:extLst>
          </p:cNvPr>
          <p:cNvSpPr txBox="1">
            <a:spLocks/>
          </p:cNvSpPr>
          <p:nvPr/>
        </p:nvSpPr>
        <p:spPr>
          <a:xfrm>
            <a:off x="5488854" y="1739265"/>
            <a:ext cx="4437433" cy="497765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nl-NL" sz="2000">
                <a:latin typeface="Arial" panose="020B0604020202020204" pitchFamily="34" charset="0"/>
                <a:cs typeface="Arial" panose="020B0604020202020204" pitchFamily="34" charset="0"/>
              </a:rPr>
              <a:t>H3 </a:t>
            </a:r>
            <a:r>
              <a:rPr lang="nl-NL" sz="200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</a:t>
            </a:r>
            <a:r>
              <a:rPr lang="nl-NL" sz="2000">
                <a:latin typeface="Arial" panose="020B0604020202020204" pitchFamily="34" charset="0"/>
                <a:cs typeface="Arial" panose="020B0604020202020204" pitchFamily="34" charset="0"/>
              </a:rPr>
              <a:t> H4 en T4</a:t>
            </a:r>
          </a:p>
        </p:txBody>
      </p:sp>
      <p:sp>
        <p:nvSpPr>
          <p:cNvPr id="13" name="Tijdelijke aanduiding voor inhoud 8">
            <a:extLst>
              <a:ext uri="{FF2B5EF4-FFF2-40B4-BE49-F238E27FC236}">
                <a16:creationId xmlns:a16="http://schemas.microsoft.com/office/drawing/2014/main" id="{66C121E7-2FAA-3459-0C41-C6550E3AFF4B}"/>
              </a:ext>
            </a:extLst>
          </p:cNvPr>
          <p:cNvSpPr txBox="1">
            <a:spLocks/>
          </p:cNvSpPr>
          <p:nvPr/>
        </p:nvSpPr>
        <p:spPr>
          <a:xfrm>
            <a:off x="5488854" y="2341367"/>
            <a:ext cx="4280400" cy="3684588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l-NL" sz="2000">
                <a:latin typeface="Arial" panose="020B0604020202020204" pitchFamily="34" charset="0"/>
                <a:cs typeface="Arial" panose="020B0604020202020204" pitchFamily="34" charset="0"/>
              </a:rPr>
              <a:t>Volgt regulier programma H3</a:t>
            </a:r>
          </a:p>
          <a:p>
            <a:r>
              <a:rPr lang="nl-NL" sz="2000">
                <a:latin typeface="Arial" panose="020B0604020202020204" pitchFamily="34" charset="0"/>
                <a:cs typeface="Arial" panose="020B0604020202020204" pitchFamily="34" charset="0"/>
              </a:rPr>
              <a:t>Maken traptoetsen H3</a:t>
            </a:r>
          </a:p>
          <a:p>
            <a:r>
              <a:rPr lang="nl-NL" sz="2000">
                <a:latin typeface="Arial" panose="020B0604020202020204" pitchFamily="34" charset="0"/>
                <a:cs typeface="Arial" panose="020B0604020202020204" pitchFamily="34" charset="0"/>
              </a:rPr>
              <a:t>Besluit valt na TRAP 4</a:t>
            </a:r>
          </a:p>
          <a:p>
            <a:r>
              <a:rPr lang="nl-NL" sz="2000">
                <a:latin typeface="Arial" panose="020B0604020202020204" pitchFamily="34" charset="0"/>
                <a:cs typeface="Arial" panose="020B0604020202020204" pitchFamily="34" charset="0"/>
              </a:rPr>
              <a:t>Invullen profielkeuze H4 </a:t>
            </a:r>
            <a:r>
              <a:rPr lang="nl-NL" sz="2000" b="1">
                <a:latin typeface="Arial" panose="020B0604020202020204" pitchFamily="34" charset="0"/>
                <a:cs typeface="Arial" panose="020B0604020202020204" pitchFamily="34" charset="0"/>
              </a:rPr>
              <a:t>en </a:t>
            </a:r>
            <a:r>
              <a:rPr lang="nl-NL" sz="2000">
                <a:latin typeface="Arial" panose="020B0604020202020204" pitchFamily="34" charset="0"/>
                <a:cs typeface="Arial" panose="020B0604020202020204" pitchFamily="34" charset="0"/>
              </a:rPr>
              <a:t>pakketkeuze</a:t>
            </a:r>
            <a:r>
              <a:rPr lang="nl-NL" sz="2000" b="1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l-NL" sz="2000">
                <a:latin typeface="Arial" panose="020B0604020202020204" pitchFamily="34" charset="0"/>
                <a:cs typeface="Arial" panose="020B0604020202020204" pitchFamily="34" charset="0"/>
              </a:rPr>
              <a:t>T4</a:t>
            </a:r>
          </a:p>
          <a:p>
            <a:endParaRPr lang="nl-NL" sz="20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nl-NL" sz="20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10573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65BFEEF-CC86-8729-801A-AF8B3D988D3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rije vorm: vorm 1">
            <a:extLst>
              <a:ext uri="{FF2B5EF4-FFF2-40B4-BE49-F238E27FC236}">
                <a16:creationId xmlns:a16="http://schemas.microsoft.com/office/drawing/2014/main" id="{79FEA537-353F-130A-0AB7-CC55C69DE93F}"/>
              </a:ext>
            </a:extLst>
          </p:cNvPr>
          <p:cNvSpPr/>
          <p:nvPr/>
        </p:nvSpPr>
        <p:spPr>
          <a:xfrm flipH="1">
            <a:off x="9913543" y="5567881"/>
            <a:ext cx="2278453" cy="1303698"/>
          </a:xfrm>
          <a:custGeom>
            <a:avLst/>
            <a:gdLst>
              <a:gd name="connsiteX0" fmla="*/ 0 w 10302843"/>
              <a:gd name="connsiteY0" fmla="*/ 1430448 h 1439501"/>
              <a:gd name="connsiteX1" fmla="*/ 9053 w 10302843"/>
              <a:gd name="connsiteY1" fmla="*/ 0 h 1439501"/>
              <a:gd name="connsiteX2" fmla="*/ 10203255 w 10302843"/>
              <a:gd name="connsiteY2" fmla="*/ 325925 h 1439501"/>
              <a:gd name="connsiteX3" fmla="*/ 10302843 w 10302843"/>
              <a:gd name="connsiteY3" fmla="*/ 1439501 h 1439501"/>
              <a:gd name="connsiteX4" fmla="*/ 0 w 10302843"/>
              <a:gd name="connsiteY4" fmla="*/ 1430448 h 14395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302843" h="1439501">
                <a:moveTo>
                  <a:pt x="0" y="1430448"/>
                </a:moveTo>
                <a:cubicBezTo>
                  <a:pt x="3018" y="953632"/>
                  <a:pt x="6035" y="476816"/>
                  <a:pt x="9053" y="0"/>
                </a:cubicBezTo>
                <a:lnTo>
                  <a:pt x="10203255" y="325925"/>
                </a:lnTo>
                <a:lnTo>
                  <a:pt x="10302843" y="1439501"/>
                </a:lnTo>
                <a:lnTo>
                  <a:pt x="0" y="1430448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" name="Vrije vorm: vorm 2">
            <a:extLst>
              <a:ext uri="{FF2B5EF4-FFF2-40B4-BE49-F238E27FC236}">
                <a16:creationId xmlns:a16="http://schemas.microsoft.com/office/drawing/2014/main" id="{9E6FD5DE-C60C-34C5-1EDD-F64A2960FC50}"/>
              </a:ext>
            </a:extLst>
          </p:cNvPr>
          <p:cNvSpPr/>
          <p:nvPr/>
        </p:nvSpPr>
        <p:spPr>
          <a:xfrm>
            <a:off x="-9053" y="5691436"/>
            <a:ext cx="10302843" cy="1180144"/>
          </a:xfrm>
          <a:custGeom>
            <a:avLst/>
            <a:gdLst>
              <a:gd name="connsiteX0" fmla="*/ 0 w 10302843"/>
              <a:gd name="connsiteY0" fmla="*/ 1430448 h 1439501"/>
              <a:gd name="connsiteX1" fmla="*/ 9053 w 10302843"/>
              <a:gd name="connsiteY1" fmla="*/ 0 h 1439501"/>
              <a:gd name="connsiteX2" fmla="*/ 10203255 w 10302843"/>
              <a:gd name="connsiteY2" fmla="*/ 325925 h 1439501"/>
              <a:gd name="connsiteX3" fmla="*/ 10302843 w 10302843"/>
              <a:gd name="connsiteY3" fmla="*/ 1439501 h 1439501"/>
              <a:gd name="connsiteX4" fmla="*/ 0 w 10302843"/>
              <a:gd name="connsiteY4" fmla="*/ 1430448 h 14395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302843" h="1439501">
                <a:moveTo>
                  <a:pt x="0" y="1430448"/>
                </a:moveTo>
                <a:cubicBezTo>
                  <a:pt x="3018" y="953632"/>
                  <a:pt x="6035" y="476816"/>
                  <a:pt x="9053" y="0"/>
                </a:cubicBezTo>
                <a:lnTo>
                  <a:pt x="10203255" y="325925"/>
                </a:lnTo>
                <a:lnTo>
                  <a:pt x="10302843" y="1439501"/>
                </a:lnTo>
                <a:lnTo>
                  <a:pt x="0" y="1430448"/>
                </a:lnTo>
                <a:close/>
              </a:path>
            </a:pathLst>
          </a:custGeom>
          <a:solidFill>
            <a:srgbClr val="36475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4" name="Tekstvak 3">
            <a:extLst>
              <a:ext uri="{FF2B5EF4-FFF2-40B4-BE49-F238E27FC236}">
                <a16:creationId xmlns:a16="http://schemas.microsoft.com/office/drawing/2014/main" id="{8A57A0D1-D856-CD4F-049B-1D43E3FAB62F}"/>
              </a:ext>
            </a:extLst>
          </p:cNvPr>
          <p:cNvSpPr txBox="1"/>
          <p:nvPr/>
        </p:nvSpPr>
        <p:spPr>
          <a:xfrm>
            <a:off x="3513500" y="6221105"/>
            <a:ext cx="322303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400" b="1">
                <a:solidFill>
                  <a:schemeClr val="bg1"/>
                </a:solidFill>
                <a:latin typeface="Arial Narrow" panose="020B0606020202030204" pitchFamily="34" charset="0"/>
              </a:rPr>
              <a:t>DÉ PLEK OM TE ZIJN</a:t>
            </a:r>
          </a:p>
        </p:txBody>
      </p:sp>
      <p:pic>
        <p:nvPicPr>
          <p:cNvPr id="5" name="Afbeelding 4" descr="Afbeelding met tekst, Lettertype, Graphics, schermopname&#10;&#10;Door AI gegenereerde inhoud is mogelijk onjuist.">
            <a:extLst>
              <a:ext uri="{FF2B5EF4-FFF2-40B4-BE49-F238E27FC236}">
                <a16:creationId xmlns:a16="http://schemas.microsoft.com/office/drawing/2014/main" id="{1CD8F70E-E237-454E-1277-C2CAC5B26B0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0250" y="6089695"/>
            <a:ext cx="905344" cy="511614"/>
          </a:xfrm>
          <a:prstGeom prst="rect">
            <a:avLst/>
          </a:prstGeom>
        </p:spPr>
      </p:pic>
      <p:sp>
        <p:nvSpPr>
          <p:cNvPr id="9" name="Tekstvak 8">
            <a:extLst>
              <a:ext uri="{FF2B5EF4-FFF2-40B4-BE49-F238E27FC236}">
                <a16:creationId xmlns:a16="http://schemas.microsoft.com/office/drawing/2014/main" id="{4B9C045D-16D5-7221-C57F-20D85B49DA9B}"/>
              </a:ext>
            </a:extLst>
          </p:cNvPr>
          <p:cNvSpPr txBox="1"/>
          <p:nvPr/>
        </p:nvSpPr>
        <p:spPr>
          <a:xfrm>
            <a:off x="513785" y="470483"/>
            <a:ext cx="59994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800" b="1">
                <a:solidFill>
                  <a:schemeClr val="bg1"/>
                </a:solidFill>
                <a:latin typeface="Arial Narrow" panose="020B0606020202030204" pitchFamily="34" charset="0"/>
              </a:rPr>
              <a:t>TITEL PAGINA </a:t>
            </a:r>
            <a:r>
              <a:rPr lang="nl-NL" b="1">
                <a:solidFill>
                  <a:schemeClr val="bg1"/>
                </a:solidFill>
                <a:latin typeface="Arial Narrow" panose="020B0606020202030204" pitchFamily="34" charset="0"/>
              </a:rPr>
              <a:t>( IN HOOFDLETTER)</a:t>
            </a:r>
            <a:endParaRPr lang="nl-NL" sz="2800" b="1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12" name="Tekstvak 11">
            <a:extLst>
              <a:ext uri="{FF2B5EF4-FFF2-40B4-BE49-F238E27FC236}">
                <a16:creationId xmlns:a16="http://schemas.microsoft.com/office/drawing/2014/main" id="{A118D210-9EBA-C0B8-D813-F78ADE019ACC}"/>
              </a:ext>
            </a:extLst>
          </p:cNvPr>
          <p:cNvSpPr txBox="1"/>
          <p:nvPr/>
        </p:nvSpPr>
        <p:spPr>
          <a:xfrm>
            <a:off x="3246120" y="2077957"/>
            <a:ext cx="469231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3200" b="1" err="1">
                <a:solidFill>
                  <a:srgbClr val="233B5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Leerlinggesprek</a:t>
            </a:r>
            <a:endParaRPr lang="nl-NL" sz="3200" b="1">
              <a:solidFill>
                <a:srgbClr val="233B5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23243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D559768-0429-F268-84AB-DA5217DFA32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Afbeelding 11" descr="Afbeelding met kleding, meubels, persoon, schoeisel&#10;&#10;Door AI gegenereerde inhoud is mogelijk onjuist.">
            <a:extLst>
              <a:ext uri="{FF2B5EF4-FFF2-40B4-BE49-F238E27FC236}">
                <a16:creationId xmlns:a16="http://schemas.microsoft.com/office/drawing/2014/main" id="{52A1F668-9CB5-11B3-67D9-F0BD1C533B6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39"/>
          <a:stretch>
            <a:fillRect/>
          </a:stretch>
        </p:blipFill>
        <p:spPr>
          <a:xfrm>
            <a:off x="0" y="329118"/>
            <a:ext cx="4007606" cy="4274306"/>
          </a:xfrm>
          <a:prstGeom prst="rect">
            <a:avLst/>
          </a:prstGeom>
        </p:spPr>
      </p:pic>
      <p:sp>
        <p:nvSpPr>
          <p:cNvPr id="2" name="Vrije vorm: vorm 1">
            <a:extLst>
              <a:ext uri="{FF2B5EF4-FFF2-40B4-BE49-F238E27FC236}">
                <a16:creationId xmlns:a16="http://schemas.microsoft.com/office/drawing/2014/main" id="{529DFF86-ECAB-E6F8-4BC8-0EFD0C455A03}"/>
              </a:ext>
            </a:extLst>
          </p:cNvPr>
          <p:cNvSpPr/>
          <p:nvPr/>
        </p:nvSpPr>
        <p:spPr>
          <a:xfrm flipH="1">
            <a:off x="9913543" y="5567881"/>
            <a:ext cx="2278453" cy="1303698"/>
          </a:xfrm>
          <a:custGeom>
            <a:avLst/>
            <a:gdLst>
              <a:gd name="connsiteX0" fmla="*/ 0 w 10302843"/>
              <a:gd name="connsiteY0" fmla="*/ 1430448 h 1439501"/>
              <a:gd name="connsiteX1" fmla="*/ 9053 w 10302843"/>
              <a:gd name="connsiteY1" fmla="*/ 0 h 1439501"/>
              <a:gd name="connsiteX2" fmla="*/ 10203255 w 10302843"/>
              <a:gd name="connsiteY2" fmla="*/ 325925 h 1439501"/>
              <a:gd name="connsiteX3" fmla="*/ 10302843 w 10302843"/>
              <a:gd name="connsiteY3" fmla="*/ 1439501 h 1439501"/>
              <a:gd name="connsiteX4" fmla="*/ 0 w 10302843"/>
              <a:gd name="connsiteY4" fmla="*/ 1430448 h 14395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302843" h="1439501">
                <a:moveTo>
                  <a:pt x="0" y="1430448"/>
                </a:moveTo>
                <a:cubicBezTo>
                  <a:pt x="3018" y="953632"/>
                  <a:pt x="6035" y="476816"/>
                  <a:pt x="9053" y="0"/>
                </a:cubicBezTo>
                <a:lnTo>
                  <a:pt x="10203255" y="325925"/>
                </a:lnTo>
                <a:lnTo>
                  <a:pt x="10302843" y="1439501"/>
                </a:lnTo>
                <a:lnTo>
                  <a:pt x="0" y="1430448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" name="Vrije vorm: vorm 2">
            <a:extLst>
              <a:ext uri="{FF2B5EF4-FFF2-40B4-BE49-F238E27FC236}">
                <a16:creationId xmlns:a16="http://schemas.microsoft.com/office/drawing/2014/main" id="{A968A054-3DBA-3A1E-D2DE-00360E9CDF11}"/>
              </a:ext>
            </a:extLst>
          </p:cNvPr>
          <p:cNvSpPr/>
          <p:nvPr/>
        </p:nvSpPr>
        <p:spPr>
          <a:xfrm>
            <a:off x="-9053" y="5691436"/>
            <a:ext cx="10302843" cy="1180144"/>
          </a:xfrm>
          <a:custGeom>
            <a:avLst/>
            <a:gdLst>
              <a:gd name="connsiteX0" fmla="*/ 0 w 10302843"/>
              <a:gd name="connsiteY0" fmla="*/ 1430448 h 1439501"/>
              <a:gd name="connsiteX1" fmla="*/ 9053 w 10302843"/>
              <a:gd name="connsiteY1" fmla="*/ 0 h 1439501"/>
              <a:gd name="connsiteX2" fmla="*/ 10203255 w 10302843"/>
              <a:gd name="connsiteY2" fmla="*/ 325925 h 1439501"/>
              <a:gd name="connsiteX3" fmla="*/ 10302843 w 10302843"/>
              <a:gd name="connsiteY3" fmla="*/ 1439501 h 1439501"/>
              <a:gd name="connsiteX4" fmla="*/ 0 w 10302843"/>
              <a:gd name="connsiteY4" fmla="*/ 1430448 h 14395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302843" h="1439501">
                <a:moveTo>
                  <a:pt x="0" y="1430448"/>
                </a:moveTo>
                <a:cubicBezTo>
                  <a:pt x="3018" y="953632"/>
                  <a:pt x="6035" y="476816"/>
                  <a:pt x="9053" y="0"/>
                </a:cubicBezTo>
                <a:lnTo>
                  <a:pt x="10203255" y="325925"/>
                </a:lnTo>
                <a:lnTo>
                  <a:pt x="10302843" y="1439501"/>
                </a:lnTo>
                <a:lnTo>
                  <a:pt x="0" y="1430448"/>
                </a:lnTo>
                <a:close/>
              </a:path>
            </a:pathLst>
          </a:custGeom>
          <a:solidFill>
            <a:srgbClr val="36475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4" name="Tekstvak 3">
            <a:extLst>
              <a:ext uri="{FF2B5EF4-FFF2-40B4-BE49-F238E27FC236}">
                <a16:creationId xmlns:a16="http://schemas.microsoft.com/office/drawing/2014/main" id="{4EC836B3-F4CA-15EB-963C-D983939E2882}"/>
              </a:ext>
            </a:extLst>
          </p:cNvPr>
          <p:cNvSpPr txBox="1"/>
          <p:nvPr/>
        </p:nvSpPr>
        <p:spPr>
          <a:xfrm>
            <a:off x="3513500" y="6221105"/>
            <a:ext cx="322303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400" b="1">
                <a:solidFill>
                  <a:schemeClr val="bg1"/>
                </a:solidFill>
                <a:latin typeface="Arial Narrow" panose="020B0606020202030204" pitchFamily="34" charset="0"/>
              </a:rPr>
              <a:t>DÉ PLEK OM TE ZIJN</a:t>
            </a:r>
          </a:p>
        </p:txBody>
      </p:sp>
      <p:pic>
        <p:nvPicPr>
          <p:cNvPr id="5" name="Afbeelding 4" descr="Afbeelding met tekst, Lettertype, Graphics, schermopname&#10;&#10;Door AI gegenereerde inhoud is mogelijk onjuist.">
            <a:extLst>
              <a:ext uri="{FF2B5EF4-FFF2-40B4-BE49-F238E27FC236}">
                <a16:creationId xmlns:a16="http://schemas.microsoft.com/office/drawing/2014/main" id="{5B81120F-D7B6-D181-6797-8123FED0195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0250" y="6089695"/>
            <a:ext cx="905344" cy="511614"/>
          </a:xfrm>
          <a:prstGeom prst="rect">
            <a:avLst/>
          </a:prstGeom>
        </p:spPr>
      </p:pic>
      <p:sp>
        <p:nvSpPr>
          <p:cNvPr id="7" name="Vrije vorm: vorm 6">
            <a:extLst>
              <a:ext uri="{FF2B5EF4-FFF2-40B4-BE49-F238E27FC236}">
                <a16:creationId xmlns:a16="http://schemas.microsoft.com/office/drawing/2014/main" id="{F288446E-6AE8-5725-44D4-64962BC34CFC}"/>
              </a:ext>
            </a:extLst>
          </p:cNvPr>
          <p:cNvSpPr/>
          <p:nvPr/>
        </p:nvSpPr>
        <p:spPr>
          <a:xfrm flipV="1">
            <a:off x="-22907" y="325768"/>
            <a:ext cx="5056636" cy="896449"/>
          </a:xfrm>
          <a:custGeom>
            <a:avLst/>
            <a:gdLst>
              <a:gd name="connsiteX0" fmla="*/ 0 w 10302843"/>
              <a:gd name="connsiteY0" fmla="*/ 1430448 h 1439501"/>
              <a:gd name="connsiteX1" fmla="*/ 9053 w 10302843"/>
              <a:gd name="connsiteY1" fmla="*/ 0 h 1439501"/>
              <a:gd name="connsiteX2" fmla="*/ 10203255 w 10302843"/>
              <a:gd name="connsiteY2" fmla="*/ 325925 h 1439501"/>
              <a:gd name="connsiteX3" fmla="*/ 10302843 w 10302843"/>
              <a:gd name="connsiteY3" fmla="*/ 1439501 h 1439501"/>
              <a:gd name="connsiteX4" fmla="*/ 0 w 10302843"/>
              <a:gd name="connsiteY4" fmla="*/ 1430448 h 1439501"/>
              <a:gd name="connsiteX0" fmla="*/ 0 w 10288292"/>
              <a:gd name="connsiteY0" fmla="*/ 1430448 h 1430495"/>
              <a:gd name="connsiteX1" fmla="*/ 9053 w 10288292"/>
              <a:gd name="connsiteY1" fmla="*/ 0 h 1430495"/>
              <a:gd name="connsiteX2" fmla="*/ 10203255 w 10288292"/>
              <a:gd name="connsiteY2" fmla="*/ 325925 h 1430495"/>
              <a:gd name="connsiteX3" fmla="*/ 10288292 w 10288292"/>
              <a:gd name="connsiteY3" fmla="*/ 1295939 h 1430495"/>
              <a:gd name="connsiteX4" fmla="*/ 0 w 10288292"/>
              <a:gd name="connsiteY4" fmla="*/ 1430448 h 1430495"/>
              <a:gd name="connsiteX0" fmla="*/ 9779 w 10298071"/>
              <a:gd name="connsiteY0" fmla="*/ 1311259 h 1311306"/>
              <a:gd name="connsiteX1" fmla="*/ 393 w 10298071"/>
              <a:gd name="connsiteY1" fmla="*/ 0 h 1311306"/>
              <a:gd name="connsiteX2" fmla="*/ 10213034 w 10298071"/>
              <a:gd name="connsiteY2" fmla="*/ 206736 h 1311306"/>
              <a:gd name="connsiteX3" fmla="*/ 10298071 w 10298071"/>
              <a:gd name="connsiteY3" fmla="*/ 1176750 h 1311306"/>
              <a:gd name="connsiteX4" fmla="*/ 9779 w 10298071"/>
              <a:gd name="connsiteY4" fmla="*/ 1311259 h 13113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298071" h="1311306">
                <a:moveTo>
                  <a:pt x="9779" y="1311259"/>
                </a:moveTo>
                <a:cubicBezTo>
                  <a:pt x="12797" y="834443"/>
                  <a:pt x="-2625" y="476816"/>
                  <a:pt x="393" y="0"/>
                </a:cubicBezTo>
                <a:lnTo>
                  <a:pt x="10213034" y="206736"/>
                </a:lnTo>
                <a:lnTo>
                  <a:pt x="10298071" y="1176750"/>
                </a:lnTo>
                <a:cubicBezTo>
                  <a:pt x="6863790" y="1173732"/>
                  <a:pt x="3444060" y="1314277"/>
                  <a:pt x="9779" y="1311259"/>
                </a:cubicBezTo>
                <a:close/>
              </a:path>
            </a:pathLst>
          </a:custGeom>
          <a:solidFill>
            <a:srgbClr val="D7323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rgbClr val="D73236"/>
              </a:solidFill>
            </a:endParaRPr>
          </a:p>
        </p:txBody>
      </p:sp>
      <p:sp>
        <p:nvSpPr>
          <p:cNvPr id="9" name="Tekstvak 8">
            <a:extLst>
              <a:ext uri="{FF2B5EF4-FFF2-40B4-BE49-F238E27FC236}">
                <a16:creationId xmlns:a16="http://schemas.microsoft.com/office/drawing/2014/main" id="{5989AB24-0E4C-DBCF-4FCD-D886E715290B}"/>
              </a:ext>
            </a:extLst>
          </p:cNvPr>
          <p:cNvSpPr txBox="1"/>
          <p:nvPr/>
        </p:nvSpPr>
        <p:spPr>
          <a:xfrm>
            <a:off x="513785" y="470483"/>
            <a:ext cx="59994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800" b="1">
                <a:solidFill>
                  <a:schemeClr val="bg1"/>
                </a:solidFill>
                <a:latin typeface="Arial Narrow" panose="020B0606020202030204" pitchFamily="34" charset="0"/>
              </a:rPr>
              <a:t>VAKKEN OP HET VMBO</a:t>
            </a:r>
          </a:p>
        </p:txBody>
      </p:sp>
      <p:graphicFrame>
        <p:nvGraphicFramePr>
          <p:cNvPr id="6" name="Group 69">
            <a:extLst>
              <a:ext uri="{FF2B5EF4-FFF2-40B4-BE49-F238E27FC236}">
                <a16:creationId xmlns:a16="http://schemas.microsoft.com/office/drawing/2014/main" id="{CD6BBF68-3F94-5021-9A7C-F74C43F35AC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17077545"/>
              </p:ext>
            </p:extLst>
          </p:nvPr>
        </p:nvGraphicFramePr>
        <p:xfrm>
          <a:off x="4349966" y="1284028"/>
          <a:ext cx="6456886" cy="4407408"/>
        </p:xfrm>
        <a:graphic>
          <a:graphicData uri="http://schemas.openxmlformats.org/drawingml/2006/table">
            <a:tbl>
              <a:tblPr/>
              <a:tblGrid>
                <a:gridCol w="322684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23003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04000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nl-NL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Klas 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nl-NL" sz="16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032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nl-NL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Verplichte vakken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nl-NL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Nederlands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nl-NL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Engels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nl-NL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Wiskunde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nl-NL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 &amp; P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nl-NL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LO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nl-NL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Levensbeschouwing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699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nl-NL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 Keuzevakken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nl-NL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endParaRPr kumimoji="0" lang="nl-NL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nl-NL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Duits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nl-NL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Nask 1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nl-NL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Nask 2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nl-NL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Aardrijkskunde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nl-NL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Geschiedenis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nl-NL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Biologie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nl-NL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Economie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3389572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1B77588-5DAF-1FC2-8C14-D9E0D894608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Afbeelding 13" descr="Afbeelding met schoeisel, kleding, jeans, persoon&#10;&#10;Door AI gegenereerde inhoud is mogelijk onjuist.">
            <a:extLst>
              <a:ext uri="{FF2B5EF4-FFF2-40B4-BE49-F238E27FC236}">
                <a16:creationId xmlns:a16="http://schemas.microsoft.com/office/drawing/2014/main" id="{EE69417D-D820-7093-49C4-C10614C79CC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065"/>
          <a:stretch>
            <a:fillRect/>
          </a:stretch>
        </p:blipFill>
        <p:spPr>
          <a:xfrm>
            <a:off x="7578906" y="1635312"/>
            <a:ext cx="5029553" cy="4372422"/>
          </a:xfrm>
          <a:prstGeom prst="rect">
            <a:avLst/>
          </a:prstGeom>
        </p:spPr>
      </p:pic>
      <p:sp>
        <p:nvSpPr>
          <p:cNvPr id="2" name="Vrije vorm: vorm 1">
            <a:extLst>
              <a:ext uri="{FF2B5EF4-FFF2-40B4-BE49-F238E27FC236}">
                <a16:creationId xmlns:a16="http://schemas.microsoft.com/office/drawing/2014/main" id="{B5C2779F-40AC-93C3-F4BE-443D34D4208D}"/>
              </a:ext>
            </a:extLst>
          </p:cNvPr>
          <p:cNvSpPr/>
          <p:nvPr/>
        </p:nvSpPr>
        <p:spPr>
          <a:xfrm flipH="1">
            <a:off x="9913543" y="5567881"/>
            <a:ext cx="2278453" cy="1303698"/>
          </a:xfrm>
          <a:custGeom>
            <a:avLst/>
            <a:gdLst>
              <a:gd name="connsiteX0" fmla="*/ 0 w 10302843"/>
              <a:gd name="connsiteY0" fmla="*/ 1430448 h 1439501"/>
              <a:gd name="connsiteX1" fmla="*/ 9053 w 10302843"/>
              <a:gd name="connsiteY1" fmla="*/ 0 h 1439501"/>
              <a:gd name="connsiteX2" fmla="*/ 10203255 w 10302843"/>
              <a:gd name="connsiteY2" fmla="*/ 325925 h 1439501"/>
              <a:gd name="connsiteX3" fmla="*/ 10302843 w 10302843"/>
              <a:gd name="connsiteY3" fmla="*/ 1439501 h 1439501"/>
              <a:gd name="connsiteX4" fmla="*/ 0 w 10302843"/>
              <a:gd name="connsiteY4" fmla="*/ 1430448 h 14395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302843" h="1439501">
                <a:moveTo>
                  <a:pt x="0" y="1430448"/>
                </a:moveTo>
                <a:cubicBezTo>
                  <a:pt x="3018" y="953632"/>
                  <a:pt x="6035" y="476816"/>
                  <a:pt x="9053" y="0"/>
                </a:cubicBezTo>
                <a:lnTo>
                  <a:pt x="10203255" y="325925"/>
                </a:lnTo>
                <a:lnTo>
                  <a:pt x="10302843" y="1439501"/>
                </a:lnTo>
                <a:lnTo>
                  <a:pt x="0" y="1430448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" name="Vrije vorm: vorm 2">
            <a:extLst>
              <a:ext uri="{FF2B5EF4-FFF2-40B4-BE49-F238E27FC236}">
                <a16:creationId xmlns:a16="http://schemas.microsoft.com/office/drawing/2014/main" id="{CE8020A1-766C-D11E-D8B3-CC8D9AA18374}"/>
              </a:ext>
            </a:extLst>
          </p:cNvPr>
          <p:cNvSpPr/>
          <p:nvPr/>
        </p:nvSpPr>
        <p:spPr>
          <a:xfrm>
            <a:off x="-9053" y="5691436"/>
            <a:ext cx="10302843" cy="1180144"/>
          </a:xfrm>
          <a:custGeom>
            <a:avLst/>
            <a:gdLst>
              <a:gd name="connsiteX0" fmla="*/ 0 w 10302843"/>
              <a:gd name="connsiteY0" fmla="*/ 1430448 h 1439501"/>
              <a:gd name="connsiteX1" fmla="*/ 9053 w 10302843"/>
              <a:gd name="connsiteY1" fmla="*/ 0 h 1439501"/>
              <a:gd name="connsiteX2" fmla="*/ 10203255 w 10302843"/>
              <a:gd name="connsiteY2" fmla="*/ 325925 h 1439501"/>
              <a:gd name="connsiteX3" fmla="*/ 10302843 w 10302843"/>
              <a:gd name="connsiteY3" fmla="*/ 1439501 h 1439501"/>
              <a:gd name="connsiteX4" fmla="*/ 0 w 10302843"/>
              <a:gd name="connsiteY4" fmla="*/ 1430448 h 14395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302843" h="1439501">
                <a:moveTo>
                  <a:pt x="0" y="1430448"/>
                </a:moveTo>
                <a:cubicBezTo>
                  <a:pt x="3018" y="953632"/>
                  <a:pt x="6035" y="476816"/>
                  <a:pt x="9053" y="0"/>
                </a:cubicBezTo>
                <a:lnTo>
                  <a:pt x="10203255" y="325925"/>
                </a:lnTo>
                <a:lnTo>
                  <a:pt x="10302843" y="1439501"/>
                </a:lnTo>
                <a:lnTo>
                  <a:pt x="0" y="1430448"/>
                </a:lnTo>
                <a:close/>
              </a:path>
            </a:pathLst>
          </a:custGeom>
          <a:solidFill>
            <a:srgbClr val="36475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4" name="Tekstvak 3">
            <a:extLst>
              <a:ext uri="{FF2B5EF4-FFF2-40B4-BE49-F238E27FC236}">
                <a16:creationId xmlns:a16="http://schemas.microsoft.com/office/drawing/2014/main" id="{C0EF884B-772B-214D-9FA5-9DE4FE50AD34}"/>
              </a:ext>
            </a:extLst>
          </p:cNvPr>
          <p:cNvSpPr txBox="1"/>
          <p:nvPr/>
        </p:nvSpPr>
        <p:spPr>
          <a:xfrm>
            <a:off x="3513500" y="6221105"/>
            <a:ext cx="322303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400" b="1">
                <a:solidFill>
                  <a:schemeClr val="bg1"/>
                </a:solidFill>
                <a:latin typeface="Arial Narrow" panose="020B0606020202030204" pitchFamily="34" charset="0"/>
              </a:rPr>
              <a:t>DÉ PLEK OM TE ZIJN</a:t>
            </a:r>
          </a:p>
        </p:txBody>
      </p:sp>
      <p:pic>
        <p:nvPicPr>
          <p:cNvPr id="5" name="Afbeelding 4" descr="Afbeelding met tekst, Lettertype, Graphics, schermopname&#10;&#10;Door AI gegenereerde inhoud is mogelijk onjuist.">
            <a:extLst>
              <a:ext uri="{FF2B5EF4-FFF2-40B4-BE49-F238E27FC236}">
                <a16:creationId xmlns:a16="http://schemas.microsoft.com/office/drawing/2014/main" id="{A881EE46-CC7F-A2A2-B31E-28D6CFF2770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0250" y="6089695"/>
            <a:ext cx="905344" cy="511614"/>
          </a:xfrm>
          <a:prstGeom prst="rect">
            <a:avLst/>
          </a:prstGeom>
        </p:spPr>
      </p:pic>
      <p:sp>
        <p:nvSpPr>
          <p:cNvPr id="6" name="Vrije vorm: vorm 5">
            <a:extLst>
              <a:ext uri="{FF2B5EF4-FFF2-40B4-BE49-F238E27FC236}">
                <a16:creationId xmlns:a16="http://schemas.microsoft.com/office/drawing/2014/main" id="{FFC6D547-8D07-72C7-9EB0-BBC42376EDCB}"/>
              </a:ext>
            </a:extLst>
          </p:cNvPr>
          <p:cNvSpPr/>
          <p:nvPr/>
        </p:nvSpPr>
        <p:spPr>
          <a:xfrm flipV="1">
            <a:off x="-22907" y="325768"/>
            <a:ext cx="5056636" cy="896449"/>
          </a:xfrm>
          <a:custGeom>
            <a:avLst/>
            <a:gdLst>
              <a:gd name="connsiteX0" fmla="*/ 0 w 10302843"/>
              <a:gd name="connsiteY0" fmla="*/ 1430448 h 1439501"/>
              <a:gd name="connsiteX1" fmla="*/ 9053 w 10302843"/>
              <a:gd name="connsiteY1" fmla="*/ 0 h 1439501"/>
              <a:gd name="connsiteX2" fmla="*/ 10203255 w 10302843"/>
              <a:gd name="connsiteY2" fmla="*/ 325925 h 1439501"/>
              <a:gd name="connsiteX3" fmla="*/ 10302843 w 10302843"/>
              <a:gd name="connsiteY3" fmla="*/ 1439501 h 1439501"/>
              <a:gd name="connsiteX4" fmla="*/ 0 w 10302843"/>
              <a:gd name="connsiteY4" fmla="*/ 1430448 h 1439501"/>
              <a:gd name="connsiteX0" fmla="*/ 0 w 10288292"/>
              <a:gd name="connsiteY0" fmla="*/ 1430448 h 1430495"/>
              <a:gd name="connsiteX1" fmla="*/ 9053 w 10288292"/>
              <a:gd name="connsiteY1" fmla="*/ 0 h 1430495"/>
              <a:gd name="connsiteX2" fmla="*/ 10203255 w 10288292"/>
              <a:gd name="connsiteY2" fmla="*/ 325925 h 1430495"/>
              <a:gd name="connsiteX3" fmla="*/ 10288292 w 10288292"/>
              <a:gd name="connsiteY3" fmla="*/ 1295939 h 1430495"/>
              <a:gd name="connsiteX4" fmla="*/ 0 w 10288292"/>
              <a:gd name="connsiteY4" fmla="*/ 1430448 h 1430495"/>
              <a:gd name="connsiteX0" fmla="*/ 9779 w 10298071"/>
              <a:gd name="connsiteY0" fmla="*/ 1311259 h 1311306"/>
              <a:gd name="connsiteX1" fmla="*/ 393 w 10298071"/>
              <a:gd name="connsiteY1" fmla="*/ 0 h 1311306"/>
              <a:gd name="connsiteX2" fmla="*/ 10213034 w 10298071"/>
              <a:gd name="connsiteY2" fmla="*/ 206736 h 1311306"/>
              <a:gd name="connsiteX3" fmla="*/ 10298071 w 10298071"/>
              <a:gd name="connsiteY3" fmla="*/ 1176750 h 1311306"/>
              <a:gd name="connsiteX4" fmla="*/ 9779 w 10298071"/>
              <a:gd name="connsiteY4" fmla="*/ 1311259 h 13113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298071" h="1311306">
                <a:moveTo>
                  <a:pt x="9779" y="1311259"/>
                </a:moveTo>
                <a:cubicBezTo>
                  <a:pt x="12797" y="834443"/>
                  <a:pt x="-2625" y="476816"/>
                  <a:pt x="393" y="0"/>
                </a:cubicBezTo>
                <a:lnTo>
                  <a:pt x="10213034" y="206736"/>
                </a:lnTo>
                <a:lnTo>
                  <a:pt x="10298071" y="1176750"/>
                </a:lnTo>
                <a:cubicBezTo>
                  <a:pt x="6863790" y="1173732"/>
                  <a:pt x="3444060" y="1314277"/>
                  <a:pt x="9779" y="1311259"/>
                </a:cubicBezTo>
                <a:close/>
              </a:path>
            </a:pathLst>
          </a:custGeom>
          <a:solidFill>
            <a:srgbClr val="D7323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rgbClr val="D73236"/>
              </a:solidFill>
            </a:endParaRPr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5A206A5C-DC05-FAFF-DCAE-0BAD464774F7}"/>
              </a:ext>
            </a:extLst>
          </p:cNvPr>
          <p:cNvSpPr txBox="1"/>
          <p:nvPr/>
        </p:nvSpPr>
        <p:spPr>
          <a:xfrm>
            <a:off x="513785" y="470483"/>
            <a:ext cx="59994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800" b="1">
                <a:solidFill>
                  <a:schemeClr val="bg1"/>
                </a:solidFill>
                <a:latin typeface="Arial Narrow" panose="020B0606020202030204" pitchFamily="34" charset="0"/>
              </a:rPr>
              <a:t>T3: WAT ZIJN D&amp;P EN TOOL? </a:t>
            </a:r>
          </a:p>
        </p:txBody>
      </p:sp>
      <p:sp>
        <p:nvSpPr>
          <p:cNvPr id="8" name="Tekstvak 7">
            <a:extLst>
              <a:ext uri="{FF2B5EF4-FFF2-40B4-BE49-F238E27FC236}">
                <a16:creationId xmlns:a16="http://schemas.microsoft.com/office/drawing/2014/main" id="{6EECC563-D71F-DE3F-C3CD-5F9391C2E16E}"/>
              </a:ext>
            </a:extLst>
          </p:cNvPr>
          <p:cNvSpPr txBox="1"/>
          <p:nvPr/>
        </p:nvSpPr>
        <p:spPr>
          <a:xfrm>
            <a:off x="660904" y="1557196"/>
            <a:ext cx="663619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b="1">
                <a:solidFill>
                  <a:srgbClr val="364757"/>
                </a:solidFill>
                <a:latin typeface="Arial "/>
              </a:rPr>
              <a:t>D&amp;P:</a:t>
            </a:r>
            <a:br>
              <a:rPr lang="nl-NL" sz="2000" b="1">
                <a:solidFill>
                  <a:srgbClr val="364757"/>
                </a:solidFill>
                <a:latin typeface="Arial "/>
              </a:rPr>
            </a:br>
            <a:r>
              <a:rPr lang="nl-NL" sz="2000">
                <a:solidFill>
                  <a:srgbClr val="364757"/>
                </a:solidFill>
                <a:latin typeface="Arial "/>
              </a:rPr>
              <a:t>Verschillende opdrachten met een thema. Centraal staat: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000">
                <a:solidFill>
                  <a:srgbClr val="364757"/>
                </a:solidFill>
                <a:latin typeface="Arial "/>
              </a:rPr>
              <a:t>Organiseren van een activiteit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000">
                <a:solidFill>
                  <a:srgbClr val="364757"/>
                </a:solidFill>
                <a:latin typeface="Arial "/>
              </a:rPr>
              <a:t>Multimediale producten maken</a:t>
            </a:r>
            <a:br>
              <a:rPr lang="nl-NL" sz="2000">
                <a:solidFill>
                  <a:srgbClr val="364757"/>
                </a:solidFill>
                <a:latin typeface="Arial "/>
              </a:rPr>
            </a:br>
            <a:endParaRPr lang="nl-NL" sz="2000">
              <a:solidFill>
                <a:srgbClr val="364757"/>
              </a:solidFill>
              <a:latin typeface="Arial "/>
            </a:endParaRPr>
          </a:p>
          <a:p>
            <a:r>
              <a:rPr lang="nl-NL" sz="2000">
                <a:solidFill>
                  <a:srgbClr val="364757"/>
                </a:solidFill>
                <a:latin typeface="Arial "/>
              </a:rPr>
              <a:t>Aanleren algemene vaardigheden voor de volgende studie én voor later!</a:t>
            </a:r>
          </a:p>
          <a:p>
            <a:endParaRPr lang="nl-NL" sz="2000">
              <a:solidFill>
                <a:srgbClr val="364757"/>
              </a:solidFill>
              <a:latin typeface="Arial "/>
            </a:endParaRPr>
          </a:p>
          <a:p>
            <a:r>
              <a:rPr lang="nl-NL" sz="2000" b="1">
                <a:solidFill>
                  <a:srgbClr val="364757"/>
                </a:solidFill>
                <a:latin typeface="Arial "/>
              </a:rPr>
              <a:t>TOOL:</a:t>
            </a:r>
          </a:p>
          <a:p>
            <a:r>
              <a:rPr lang="nl-NL" sz="2000">
                <a:solidFill>
                  <a:srgbClr val="364757"/>
                </a:solidFill>
                <a:latin typeface="Arial "/>
              </a:rPr>
              <a:t>Halfjaar programma bij één van de vijf profielen.</a:t>
            </a:r>
          </a:p>
        </p:txBody>
      </p:sp>
    </p:spTree>
    <p:extLst>
      <p:ext uri="{BB962C8B-B14F-4D97-AF65-F5344CB8AC3E}">
        <p14:creationId xmlns:p14="http://schemas.microsoft.com/office/powerpoint/2010/main" val="189358369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4306E37-CE30-FED5-9CB8-4492329056E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Afbeelding 17" descr="Afbeelding met schoeisel, kleding, persoon, rood&#10;&#10;Door AI gegenereerde inhoud is mogelijk onjuist.">
            <a:extLst>
              <a:ext uri="{FF2B5EF4-FFF2-40B4-BE49-F238E27FC236}">
                <a16:creationId xmlns:a16="http://schemas.microsoft.com/office/drawing/2014/main" id="{A065A109-6288-8D26-5832-74895827169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1381"/>
          <a:stretch>
            <a:fillRect/>
          </a:stretch>
        </p:blipFill>
        <p:spPr>
          <a:xfrm>
            <a:off x="9934575" y="-53376"/>
            <a:ext cx="2257425" cy="5845450"/>
          </a:xfrm>
          <a:prstGeom prst="rect">
            <a:avLst/>
          </a:prstGeom>
        </p:spPr>
      </p:pic>
      <p:sp>
        <p:nvSpPr>
          <p:cNvPr id="2" name="Vrije vorm: vorm 1">
            <a:extLst>
              <a:ext uri="{FF2B5EF4-FFF2-40B4-BE49-F238E27FC236}">
                <a16:creationId xmlns:a16="http://schemas.microsoft.com/office/drawing/2014/main" id="{B0345E98-12DA-B164-3D65-091FF7A5992F}"/>
              </a:ext>
            </a:extLst>
          </p:cNvPr>
          <p:cNvSpPr/>
          <p:nvPr/>
        </p:nvSpPr>
        <p:spPr>
          <a:xfrm flipH="1">
            <a:off x="9913543" y="5567881"/>
            <a:ext cx="2278453" cy="1303698"/>
          </a:xfrm>
          <a:custGeom>
            <a:avLst/>
            <a:gdLst>
              <a:gd name="connsiteX0" fmla="*/ 0 w 10302843"/>
              <a:gd name="connsiteY0" fmla="*/ 1430448 h 1439501"/>
              <a:gd name="connsiteX1" fmla="*/ 9053 w 10302843"/>
              <a:gd name="connsiteY1" fmla="*/ 0 h 1439501"/>
              <a:gd name="connsiteX2" fmla="*/ 10203255 w 10302843"/>
              <a:gd name="connsiteY2" fmla="*/ 325925 h 1439501"/>
              <a:gd name="connsiteX3" fmla="*/ 10302843 w 10302843"/>
              <a:gd name="connsiteY3" fmla="*/ 1439501 h 1439501"/>
              <a:gd name="connsiteX4" fmla="*/ 0 w 10302843"/>
              <a:gd name="connsiteY4" fmla="*/ 1430448 h 14395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302843" h="1439501">
                <a:moveTo>
                  <a:pt x="0" y="1430448"/>
                </a:moveTo>
                <a:cubicBezTo>
                  <a:pt x="3018" y="953632"/>
                  <a:pt x="6035" y="476816"/>
                  <a:pt x="9053" y="0"/>
                </a:cubicBezTo>
                <a:lnTo>
                  <a:pt x="10203255" y="325925"/>
                </a:lnTo>
                <a:lnTo>
                  <a:pt x="10302843" y="1439501"/>
                </a:lnTo>
                <a:lnTo>
                  <a:pt x="0" y="1430448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" name="Vrije vorm: vorm 2">
            <a:extLst>
              <a:ext uri="{FF2B5EF4-FFF2-40B4-BE49-F238E27FC236}">
                <a16:creationId xmlns:a16="http://schemas.microsoft.com/office/drawing/2014/main" id="{F750FF64-3B02-1929-3731-2D1F535D2925}"/>
              </a:ext>
            </a:extLst>
          </p:cNvPr>
          <p:cNvSpPr/>
          <p:nvPr/>
        </p:nvSpPr>
        <p:spPr>
          <a:xfrm>
            <a:off x="-9053" y="5691436"/>
            <a:ext cx="10302843" cy="1180144"/>
          </a:xfrm>
          <a:custGeom>
            <a:avLst/>
            <a:gdLst>
              <a:gd name="connsiteX0" fmla="*/ 0 w 10302843"/>
              <a:gd name="connsiteY0" fmla="*/ 1430448 h 1439501"/>
              <a:gd name="connsiteX1" fmla="*/ 9053 w 10302843"/>
              <a:gd name="connsiteY1" fmla="*/ 0 h 1439501"/>
              <a:gd name="connsiteX2" fmla="*/ 10203255 w 10302843"/>
              <a:gd name="connsiteY2" fmla="*/ 325925 h 1439501"/>
              <a:gd name="connsiteX3" fmla="*/ 10302843 w 10302843"/>
              <a:gd name="connsiteY3" fmla="*/ 1439501 h 1439501"/>
              <a:gd name="connsiteX4" fmla="*/ 0 w 10302843"/>
              <a:gd name="connsiteY4" fmla="*/ 1430448 h 14395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302843" h="1439501">
                <a:moveTo>
                  <a:pt x="0" y="1430448"/>
                </a:moveTo>
                <a:cubicBezTo>
                  <a:pt x="3018" y="953632"/>
                  <a:pt x="6035" y="476816"/>
                  <a:pt x="9053" y="0"/>
                </a:cubicBezTo>
                <a:lnTo>
                  <a:pt x="10203255" y="325925"/>
                </a:lnTo>
                <a:lnTo>
                  <a:pt x="10302843" y="1439501"/>
                </a:lnTo>
                <a:lnTo>
                  <a:pt x="0" y="1430448"/>
                </a:lnTo>
                <a:close/>
              </a:path>
            </a:pathLst>
          </a:custGeom>
          <a:solidFill>
            <a:srgbClr val="36475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5" name="Afbeelding 4" descr="Afbeelding met tekst, Lettertype, Graphics, schermopname&#10;&#10;Door AI gegenereerde inhoud is mogelijk onjuist.">
            <a:extLst>
              <a:ext uri="{FF2B5EF4-FFF2-40B4-BE49-F238E27FC236}">
                <a16:creationId xmlns:a16="http://schemas.microsoft.com/office/drawing/2014/main" id="{5FA533C0-BA49-D57D-3732-2DFD89FA84E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0250" y="6089695"/>
            <a:ext cx="905344" cy="511614"/>
          </a:xfrm>
          <a:prstGeom prst="rect">
            <a:avLst/>
          </a:prstGeom>
        </p:spPr>
      </p:pic>
      <p:sp>
        <p:nvSpPr>
          <p:cNvPr id="6" name="Vrije vorm: vorm 5">
            <a:extLst>
              <a:ext uri="{FF2B5EF4-FFF2-40B4-BE49-F238E27FC236}">
                <a16:creationId xmlns:a16="http://schemas.microsoft.com/office/drawing/2014/main" id="{E9ACB2A7-3950-368E-6322-DB80B6C74B26}"/>
              </a:ext>
            </a:extLst>
          </p:cNvPr>
          <p:cNvSpPr/>
          <p:nvPr/>
        </p:nvSpPr>
        <p:spPr>
          <a:xfrm flipV="1">
            <a:off x="-22907" y="325767"/>
            <a:ext cx="5999428" cy="896449"/>
          </a:xfrm>
          <a:custGeom>
            <a:avLst/>
            <a:gdLst>
              <a:gd name="connsiteX0" fmla="*/ 0 w 10302843"/>
              <a:gd name="connsiteY0" fmla="*/ 1430448 h 1439501"/>
              <a:gd name="connsiteX1" fmla="*/ 9053 w 10302843"/>
              <a:gd name="connsiteY1" fmla="*/ 0 h 1439501"/>
              <a:gd name="connsiteX2" fmla="*/ 10203255 w 10302843"/>
              <a:gd name="connsiteY2" fmla="*/ 325925 h 1439501"/>
              <a:gd name="connsiteX3" fmla="*/ 10302843 w 10302843"/>
              <a:gd name="connsiteY3" fmla="*/ 1439501 h 1439501"/>
              <a:gd name="connsiteX4" fmla="*/ 0 w 10302843"/>
              <a:gd name="connsiteY4" fmla="*/ 1430448 h 1439501"/>
              <a:gd name="connsiteX0" fmla="*/ 0 w 10288292"/>
              <a:gd name="connsiteY0" fmla="*/ 1430448 h 1430495"/>
              <a:gd name="connsiteX1" fmla="*/ 9053 w 10288292"/>
              <a:gd name="connsiteY1" fmla="*/ 0 h 1430495"/>
              <a:gd name="connsiteX2" fmla="*/ 10203255 w 10288292"/>
              <a:gd name="connsiteY2" fmla="*/ 325925 h 1430495"/>
              <a:gd name="connsiteX3" fmla="*/ 10288292 w 10288292"/>
              <a:gd name="connsiteY3" fmla="*/ 1295939 h 1430495"/>
              <a:gd name="connsiteX4" fmla="*/ 0 w 10288292"/>
              <a:gd name="connsiteY4" fmla="*/ 1430448 h 1430495"/>
              <a:gd name="connsiteX0" fmla="*/ 9779 w 10298071"/>
              <a:gd name="connsiteY0" fmla="*/ 1311259 h 1311306"/>
              <a:gd name="connsiteX1" fmla="*/ 393 w 10298071"/>
              <a:gd name="connsiteY1" fmla="*/ 0 h 1311306"/>
              <a:gd name="connsiteX2" fmla="*/ 10213034 w 10298071"/>
              <a:gd name="connsiteY2" fmla="*/ 206736 h 1311306"/>
              <a:gd name="connsiteX3" fmla="*/ 10298071 w 10298071"/>
              <a:gd name="connsiteY3" fmla="*/ 1176750 h 1311306"/>
              <a:gd name="connsiteX4" fmla="*/ 9779 w 10298071"/>
              <a:gd name="connsiteY4" fmla="*/ 1311259 h 13113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298071" h="1311306">
                <a:moveTo>
                  <a:pt x="9779" y="1311259"/>
                </a:moveTo>
                <a:cubicBezTo>
                  <a:pt x="12797" y="834443"/>
                  <a:pt x="-2625" y="476816"/>
                  <a:pt x="393" y="0"/>
                </a:cubicBezTo>
                <a:lnTo>
                  <a:pt x="10213034" y="206736"/>
                </a:lnTo>
                <a:lnTo>
                  <a:pt x="10298071" y="1176750"/>
                </a:lnTo>
                <a:cubicBezTo>
                  <a:pt x="6863790" y="1173732"/>
                  <a:pt x="3444060" y="1314277"/>
                  <a:pt x="9779" y="1311259"/>
                </a:cubicBezTo>
                <a:close/>
              </a:path>
            </a:pathLst>
          </a:custGeom>
          <a:solidFill>
            <a:srgbClr val="D7323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rgbClr val="D73236"/>
              </a:solidFill>
            </a:endParaRPr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04DEF7F7-5C0A-5248-E8FB-B6C153710705}"/>
              </a:ext>
            </a:extLst>
          </p:cNvPr>
          <p:cNvSpPr txBox="1"/>
          <p:nvPr/>
        </p:nvSpPr>
        <p:spPr>
          <a:xfrm>
            <a:off x="513785" y="470483"/>
            <a:ext cx="59994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800" b="1">
                <a:solidFill>
                  <a:schemeClr val="bg1"/>
                </a:solidFill>
                <a:latin typeface="Arial Narrow" panose="020B0606020202030204" pitchFamily="34" charset="0"/>
              </a:rPr>
              <a:t>PROFIELEN OP HET VMBO IN T4 </a:t>
            </a:r>
          </a:p>
        </p:txBody>
      </p:sp>
      <p:graphicFrame>
        <p:nvGraphicFramePr>
          <p:cNvPr id="9" name="Group 69">
            <a:extLst>
              <a:ext uri="{FF2B5EF4-FFF2-40B4-BE49-F238E27FC236}">
                <a16:creationId xmlns:a16="http://schemas.microsoft.com/office/drawing/2014/main" id="{9659EC44-FDB9-3579-3B5E-B735E135EB6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5754011"/>
              </p:ext>
            </p:extLst>
          </p:nvPr>
        </p:nvGraphicFramePr>
        <p:xfrm>
          <a:off x="1322285" y="1801443"/>
          <a:ext cx="7753114" cy="3559366"/>
        </p:xfrm>
        <a:graphic>
          <a:graphicData uri="http://schemas.openxmlformats.org/drawingml/2006/table">
            <a:tbl>
              <a:tblPr/>
              <a:tblGrid>
                <a:gridCol w="172140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6716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5359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2695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84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432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nl-NL" sz="1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nl-NL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TECHNIEK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nl-NL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ZORG &amp; WELZIJN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nl-NL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ECONOMIE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nl-NL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GROEN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4996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nl-NL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Gemeen-schappelijk deel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nl-NL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Nederlands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nl-NL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Engels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nl-NL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Nederlands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nl-NL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Engels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nl-NL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Nederlands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nl-NL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Engels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nl-NL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Nederlands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nl-NL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Engels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08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nl-NL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Profieldeel</a:t>
                      </a:r>
                      <a:r>
                        <a:rPr kumimoji="0" lang="nl-NL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nl-NL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Nask 1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nl-NL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+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nl-NL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Wiskunde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nl-NL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Biologie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nl-NL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+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nl-NL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Wi of Ak of Gs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nl-NL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Economie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nl-NL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+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nl-NL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Wi of Du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nl-NL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Wiskunde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nl-NL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+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nl-NL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Bi of Nask1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064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nl-NL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Theoretische Leerweg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nl-NL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 vakken naar keuze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nl-NL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 vakken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nl-NL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naar keuze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nl-NL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 vakken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nl-NL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naar keuze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nl-NL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 vakken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nl-NL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naar keuze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0" name="Tekstvak 9">
            <a:extLst>
              <a:ext uri="{FF2B5EF4-FFF2-40B4-BE49-F238E27FC236}">
                <a16:creationId xmlns:a16="http://schemas.microsoft.com/office/drawing/2014/main" id="{A74342EA-89D4-E83A-82F2-C90D6A783E6B}"/>
              </a:ext>
            </a:extLst>
          </p:cNvPr>
          <p:cNvSpPr txBox="1"/>
          <p:nvPr/>
        </p:nvSpPr>
        <p:spPr>
          <a:xfrm>
            <a:off x="1586399" y="5843252"/>
            <a:ext cx="95854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2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Je mag kiezen voor 6 of 7 vakken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2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Nask1 mag </a:t>
            </a:r>
            <a:r>
              <a:rPr lang="nl-NL" sz="2000" u="sng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alleen</a:t>
            </a:r>
            <a:r>
              <a:rPr lang="nl-NL" sz="2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worden gekozen in combinatie met wiskunde </a:t>
            </a:r>
            <a:endParaRPr lang="nl-NL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0976352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P sjabloon nieuw 2025.pptx" id="{DE3F8D6B-283F-4A65-B547-6FBFF38D8646}" vid="{D78BD2A5-B84D-45C9-8094-D1AC5ABEFBD7}"/>
    </a:ext>
  </a:extLst>
</a:theme>
</file>

<file path=ppt/theme/theme2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4B7F60E0AB3924380592439E1123937" ma:contentTypeVersion="4" ma:contentTypeDescription="Een nieuw document maken." ma:contentTypeScope="" ma:versionID="bb5c2d170169e1db30b31e3cab2d1526">
  <xsd:schema xmlns:xsd="http://www.w3.org/2001/XMLSchema" xmlns:xs="http://www.w3.org/2001/XMLSchema" xmlns:p="http://schemas.microsoft.com/office/2006/metadata/properties" xmlns:ns2="c5480d3c-a5fd-42a9-9a40-64ae71af5580" targetNamespace="http://schemas.microsoft.com/office/2006/metadata/properties" ma:root="true" ma:fieldsID="631b8ed88e084a540898a7d7ef2e2bbd" ns2:_="">
    <xsd:import namespace="c5480d3c-a5fd-42a9-9a40-64ae71af558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5480d3c-a5fd-42a9-9a40-64ae71af558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11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E3C5E38E-2644-45EE-B5B5-32906061C0DE}">
  <ds:schemaRefs>
    <ds:schemaRef ds:uri="c5480d3c-a5fd-42a9-9a40-64ae71af5580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DBFC8FDF-49D9-46B7-8F4B-C4A8D5C618D3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8D3151C2-CED4-4570-8933-77386CCE44B9}">
  <ds:schemaRefs>
    <ds:schemaRef ds:uri="76bdc3f7-83cd-4d04-87b0-b68e2b7b2e69"/>
    <ds:schemaRef ds:uri="fd7f3d1b-9061-4e3d-8971-a4032b6af5b1"/>
    <ds:schemaRef ds:uri="http://schemas.microsoft.com/office/2006/metadata/properties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PP sjaboon nieuw 2025</Template>
  <TotalTime>0</TotalTime>
  <Words>1006</Words>
  <Application>Microsoft Office PowerPoint</Application>
  <PresentationFormat>Breedbeeld</PresentationFormat>
  <Paragraphs>177</Paragraphs>
  <Slides>19</Slides>
  <Notes>2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6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19</vt:i4>
      </vt:variant>
    </vt:vector>
  </HeadingPairs>
  <TitlesOfParts>
    <vt:vector size="26" baseType="lpstr">
      <vt:lpstr>Aptos</vt:lpstr>
      <vt:lpstr>Aptos Display</vt:lpstr>
      <vt:lpstr>Arial</vt:lpstr>
      <vt:lpstr>Arial </vt:lpstr>
      <vt:lpstr>Arial Narrow</vt:lpstr>
      <vt:lpstr>Wingdings</vt:lpstr>
      <vt:lpstr>Kantoorthema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Company>Shared Service Center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Kim Oosterbroek | Udens College</dc:creator>
  <cp:lastModifiedBy>Denise Sanders | Udens College</cp:lastModifiedBy>
  <cp:revision>2</cp:revision>
  <dcterms:created xsi:type="dcterms:W3CDTF">2026-03-04T14:34:13Z</dcterms:created>
  <dcterms:modified xsi:type="dcterms:W3CDTF">2026-03-12T12:46:51Z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0x010100B4B7F60E0AB3924380592439E1123937</vt:lpwstr>
  </property>
  <property fmtid="{D5CDD505-2E9C-101B-9397-08002B2CF9AE}" pid="3" name="MediaServiceImageTags">
    <vt:lpwstr/>
  </property>
</Properties>
</file>