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9" r:id="rId4"/>
    <p:sldId id="280" r:id="rId5"/>
    <p:sldId id="276" r:id="rId6"/>
    <p:sldId id="275" r:id="rId7"/>
    <p:sldId id="259" r:id="rId8"/>
    <p:sldId id="261" r:id="rId9"/>
    <p:sldId id="267" r:id="rId10"/>
    <p:sldId id="260" r:id="rId11"/>
    <p:sldId id="270" r:id="rId12"/>
    <p:sldId id="266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4757"/>
    <a:srgbClr val="D73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FAA01F-54AE-497B-9026-D08421680658}" v="15" dt="2025-08-26T12:55:11.630"/>
    <p1510:client id="{B3C6C77C-E0B7-4799-B65E-5153115923B6}" v="3" dt="2025-08-26T17:57:16.720"/>
    <p1510:client id="{C75FDF8E-AF20-40DE-8C5A-D1E6F898C34B}" v="13" dt="2025-08-27T08:48:41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jolein Veraa | Udens College" userId="dd0a8f0f-41c7-44bf-973c-12809aeef7b3" providerId="ADAL" clId="{B3C6C77C-E0B7-4799-B65E-5153115923B6}"/>
    <pc:docChg chg="modSld">
      <pc:chgData name="Marjolein Veraa | Udens College" userId="dd0a8f0f-41c7-44bf-973c-12809aeef7b3" providerId="ADAL" clId="{B3C6C77C-E0B7-4799-B65E-5153115923B6}" dt="2025-08-27T07:29:54.125" v="8" actId="20577"/>
      <pc:docMkLst>
        <pc:docMk/>
      </pc:docMkLst>
      <pc:sldChg chg="modSp mod">
        <pc:chgData name="Marjolein Veraa | Udens College" userId="dd0a8f0f-41c7-44bf-973c-12809aeef7b3" providerId="ADAL" clId="{B3C6C77C-E0B7-4799-B65E-5153115923B6}" dt="2025-08-27T07:29:54.125" v="8" actId="20577"/>
        <pc:sldMkLst>
          <pc:docMk/>
          <pc:sldMk cId="2311001839" sldId="280"/>
        </pc:sldMkLst>
        <pc:spChg chg="mod">
          <ac:chgData name="Marjolein Veraa | Udens College" userId="dd0a8f0f-41c7-44bf-973c-12809aeef7b3" providerId="ADAL" clId="{B3C6C77C-E0B7-4799-B65E-5153115923B6}" dt="2025-08-27T07:29:54.125" v="8" actId="20577"/>
          <ac:spMkLst>
            <pc:docMk/>
            <pc:sldMk cId="2311001839" sldId="280"/>
            <ac:spMk id="11" creationId="{11B7F7BF-9A30-E28D-357A-B62F5C77FCB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C1D4D-3E07-4AD7-A465-A43150105093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2E26E-0A79-4006-BA4C-915A0274C8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594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4AE68-3E9B-900C-AE36-EF5B3A9F0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FB87B6-5C8C-7874-A9C8-75E0CC2A3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A874279-528F-E8A9-08A6-38DF94360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Opschoonles</a:t>
            </a:r>
            <a:br>
              <a:rPr lang="nl-NL" dirty="0"/>
            </a:br>
            <a:r>
              <a:rPr lang="nl-NL" dirty="0"/>
              <a:t>plannen &gt; eerste trap 25 september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155902D-740B-751E-CA55-1136F94CFD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AF525-79BA-49AD-ADB6-3402FD5730B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6190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D8D13-953E-F611-D2E8-A6D040E09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275E97D-632C-9053-3E89-7C885B7F4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AEB0DD1-458A-D4C4-FCC9-9C747D828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Horen ze twee keer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1018C7-C26A-554F-7227-BEFA92FF4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AF525-79BA-49AD-ADB6-3402FD5730B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7207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Horen ze twee keer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AF525-79BA-49AD-ADB6-3402FD5730B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15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D13D65-4FB2-A826-53AF-681901EBE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1EA2AD2-1098-61A2-3586-359C5A1D1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2FE3A7-6599-6F15-AF91-F50C31F8C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E294-3130-4D39-8256-25CFD08229E3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EB1592-1A6E-BDDA-301E-F44D1910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B094C7-4C7C-E029-C71B-FFFEDDBAF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DDF1-4B82-42E9-B0C3-96D57195F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297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91496-014E-EE8D-6AD1-83B3902FB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24C8A60-3444-F997-A1E9-905BB5A97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78CB77-C909-1A80-8CB8-F9C6E8D03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E294-3130-4D39-8256-25CFD08229E3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298181-CB51-21C9-4FFE-C88F3386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D5276D-12ED-20F3-FD37-5DB367E96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DDF1-4B82-42E9-B0C3-96D57195F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8234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72C1D6F-84FE-EDE2-3938-57C4EEE082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88FD440-1914-F6D1-3534-F6ABE22BB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493F1F-A649-B87C-3FB9-5D2DA9CE7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E294-3130-4D39-8256-25CFD08229E3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B819C2-0693-7722-52AC-3B7BB37F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805F46-D142-3931-7FCC-7071E67B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DDF1-4B82-42E9-B0C3-96D57195F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19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BF24E2-9361-16BF-D1CC-B71E99C8E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DE59D4-EAA0-F452-2D1F-DF2AD7F0B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06F3F-CC4D-0403-7A22-D41D0A62B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E294-3130-4D39-8256-25CFD08229E3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CDF0D9-EEAE-61C0-73DB-5DB85D6CE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E50648-6EF0-C6EA-A78E-9D855672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DDF1-4B82-42E9-B0C3-96D57195F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67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5086B-6320-E32E-DE15-B1CC36C5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085954-4446-68C5-9331-40990A132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293A64-4019-94F7-015D-70BA2FBD0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E294-3130-4D39-8256-25CFD08229E3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C6D5B1-3B48-E402-B899-F13FE188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C578BC-6530-B490-AB98-D43A8840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DDF1-4B82-42E9-B0C3-96D57195F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62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ADB291-9088-A1E9-5D60-1A459665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F9B69F-7957-D992-C60F-BF9E3982E7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2DC61BF-7697-8746-7245-61F3C9C30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3EA8A5-5D6A-0778-3EB7-3F6B14D6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E294-3130-4D39-8256-25CFD08229E3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4727388-3836-73FF-976C-30D14B737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A416F5-120A-D3B3-1899-7E4832DC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DDF1-4B82-42E9-B0C3-96D57195F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5651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C3859-6CBD-A893-CA28-02428190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9F8510-DBB2-505D-FE2B-173ADCBD7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40E4A2F-863F-1FEC-112C-14879EAF4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357665D-0734-E00B-6A3E-60DAD5F2A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FC6CA42-2384-FC9D-B963-CD25B6A65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CC714F2-82F0-3E8B-FB17-7846E162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E294-3130-4D39-8256-25CFD08229E3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A40F22F-41AA-F543-7483-4DA56756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13E0DC1-3C49-E086-D74F-4037EE9A3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DDF1-4B82-42E9-B0C3-96D57195F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3063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B17F0-62FE-9F5D-0DE0-34335A3E2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0EEA1BD-765C-A337-9C78-CAC7041C7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E294-3130-4D39-8256-25CFD08229E3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5CA4575-F20D-5E93-344E-E30FCD62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9EA51AC-8636-7ACD-32A3-7838AF73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DDF1-4B82-42E9-B0C3-96D57195F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15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FD29CEF-5947-CE51-2707-FF2E047C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E294-3130-4D39-8256-25CFD08229E3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19C5E9F-A3C6-3A4A-60B0-88C60C833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9103C01-2788-AAE7-5D01-DE86BB92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DDF1-4B82-42E9-B0C3-96D57195F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5171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86954-BFD3-B94C-9FE8-F65462856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345E14-E023-A63C-2A27-97A86ADE6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A3262E-E172-5DD9-2120-D56E7CAEA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F1786C0-CDEE-E6E6-7DFC-964A43FB6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E294-3130-4D39-8256-25CFD08229E3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C4847A-7367-06AD-6DBE-7F6C0BF0D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4FC024-3609-68AD-9693-AFE87136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DDF1-4B82-42E9-B0C3-96D57195F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57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98C7D7-54A4-6389-E24E-BC5FBCB7D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6BAAD68-3211-72DC-4A5A-BF3CA053D4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4E7682-590E-8CB2-94ED-303F2C8C3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CE68492-881D-2A4D-BE08-3A4BA99B7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E294-3130-4D39-8256-25CFD08229E3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62FC72E-EF50-167D-51F4-26649104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33318B-ED14-122C-7297-7D6D84B30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DDF1-4B82-42E9-B0C3-96D57195F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632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78C7897-4960-061B-5B6E-586D35A48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2781ED-93EE-1D83-9A2A-B1C1B79A7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C0697C-66E1-00A4-BB2A-C1086110B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59E294-3130-4D39-8256-25CFD08229E3}" type="datetimeFigureOut">
              <a:rPr lang="nl-NL" smtClean="0"/>
              <a:t>27-8-2025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16CB02-B2A0-6BE6-E97E-BB98AEB79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590DF9-DC01-3D26-61B3-1C6DB7C99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4EDDF1-4B82-42E9-B0C3-96D57195F6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049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hyperlink" Target="mailto:lindsayvandalen@udenscollege.nl" TargetMode="External"/><Relationship Id="rId4" Type="http://schemas.openxmlformats.org/officeDocument/2006/relationships/hyperlink" Target="mailto:nienkevangeesbergen@udenscollege.n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leding, jeans, schoeisel, glimlach&#10;&#10;Door AI gegenereerde inhoud is mogelijk onjuist.">
            <a:extLst>
              <a:ext uri="{FF2B5EF4-FFF2-40B4-BE49-F238E27FC236}">
                <a16:creationId xmlns:a16="http://schemas.microsoft.com/office/drawing/2014/main" id="{AF6BDCFD-C645-8F8C-456F-675BA9BC5A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78"/>
          <a:stretch>
            <a:fillRect/>
          </a:stretch>
        </p:blipFill>
        <p:spPr>
          <a:xfrm>
            <a:off x="5721788" y="185596"/>
            <a:ext cx="6470210" cy="5889279"/>
          </a:xfrm>
          <a:prstGeom prst="rect">
            <a:avLst/>
          </a:prstGeom>
        </p:spPr>
      </p:pic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D47E5C45-4A03-D924-2DAD-4551851ABF9E}"/>
              </a:ext>
            </a:extLst>
          </p:cNvPr>
          <p:cNvSpPr/>
          <p:nvPr/>
        </p:nvSpPr>
        <p:spPr>
          <a:xfrm flipH="1">
            <a:off x="9171159" y="4979406"/>
            <a:ext cx="3020839" cy="1892173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7E3E480B-127F-77E5-9451-0566FDEFAB7E}"/>
              </a:ext>
            </a:extLst>
          </p:cNvPr>
          <p:cNvSpPr/>
          <p:nvPr/>
        </p:nvSpPr>
        <p:spPr>
          <a:xfrm>
            <a:off x="-9053" y="5432079"/>
            <a:ext cx="10302843" cy="1439501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rgbClr val="364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A680EA14-7E66-D1C3-EA1A-B00D398C6023}"/>
              </a:ext>
            </a:extLst>
          </p:cNvPr>
          <p:cNvSpPr txBox="1"/>
          <p:nvPr/>
        </p:nvSpPr>
        <p:spPr>
          <a:xfrm>
            <a:off x="3168712" y="6074875"/>
            <a:ext cx="322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 Narrow" panose="020B0606020202030204" pitchFamily="34" charset="0"/>
              </a:rPr>
              <a:t>DÉ PLEK OM TE ZIJN</a:t>
            </a:r>
          </a:p>
        </p:txBody>
      </p:sp>
      <p:pic>
        <p:nvPicPr>
          <p:cNvPr id="31" name="Afbeelding 30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319C1BC7-BB1C-C784-D7C3-96A812540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655" y="5796744"/>
            <a:ext cx="1268008" cy="716557"/>
          </a:xfrm>
          <a:prstGeom prst="rect">
            <a:avLst/>
          </a:prstGeom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614DCB72-9058-82C0-4B58-A028666A9FB2}"/>
              </a:ext>
            </a:extLst>
          </p:cNvPr>
          <p:cNvSpPr txBox="1"/>
          <p:nvPr/>
        </p:nvSpPr>
        <p:spPr>
          <a:xfrm>
            <a:off x="497941" y="1654676"/>
            <a:ext cx="559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364757"/>
                </a:solidFill>
                <a:latin typeface="Arial Narrow" panose="020B0606020202030204" pitchFamily="34" charset="0"/>
              </a:rPr>
              <a:t>WELKOM OUDERAVOND TG3 </a:t>
            </a:r>
          </a:p>
        </p:txBody>
      </p:sp>
    </p:spTree>
    <p:extLst>
      <p:ext uri="{BB962C8B-B14F-4D97-AF65-F5344CB8AC3E}">
        <p14:creationId xmlns:p14="http://schemas.microsoft.com/office/powerpoint/2010/main" val="731977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30B2-CBE5-90D3-58F7-8F546DFEB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kleding, persoon, Menselijk gezicht, glimlach&#10;&#10;Door AI gegenereerde inhoud is mogelijk onjuist.">
            <a:extLst>
              <a:ext uri="{FF2B5EF4-FFF2-40B4-BE49-F238E27FC236}">
                <a16:creationId xmlns:a16="http://schemas.microsoft.com/office/drawing/2014/main" id="{50178FA5-6498-21FF-0DE0-5D1CEF0B52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30"/>
          <a:stretch>
            <a:fillRect/>
          </a:stretch>
        </p:blipFill>
        <p:spPr>
          <a:xfrm>
            <a:off x="-9053" y="2368815"/>
            <a:ext cx="3214501" cy="4160067"/>
          </a:xfrm>
          <a:prstGeom prst="rect">
            <a:avLst/>
          </a:prstGeom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85F7DAEF-7532-3183-2FC8-E3BB8BECBF46}"/>
              </a:ext>
            </a:extLst>
          </p:cNvPr>
          <p:cNvSpPr/>
          <p:nvPr/>
        </p:nvSpPr>
        <p:spPr>
          <a:xfrm flipH="1">
            <a:off x="9913543" y="5567881"/>
            <a:ext cx="2278453" cy="1303698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766B6E39-C924-1B94-9336-04B3DE96E52D}"/>
              </a:ext>
            </a:extLst>
          </p:cNvPr>
          <p:cNvSpPr/>
          <p:nvPr/>
        </p:nvSpPr>
        <p:spPr>
          <a:xfrm>
            <a:off x="-9053" y="5691436"/>
            <a:ext cx="10302843" cy="1180144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rgbClr val="364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A68BF28-26B3-A7E8-A495-80A378688EC8}"/>
              </a:ext>
            </a:extLst>
          </p:cNvPr>
          <p:cNvSpPr txBox="1"/>
          <p:nvPr/>
        </p:nvSpPr>
        <p:spPr>
          <a:xfrm>
            <a:off x="3513500" y="6221105"/>
            <a:ext cx="3223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DÉ PLEK OM TE ZIJN</a:t>
            </a:r>
          </a:p>
        </p:txBody>
      </p:sp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0C6BB778-05A4-7649-D624-917924B68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50" y="6089695"/>
            <a:ext cx="905344" cy="511614"/>
          </a:xfrm>
          <a:prstGeom prst="rect">
            <a:avLst/>
          </a:pr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212A739A-EC53-BA57-937C-CB8FE25905BF}"/>
              </a:ext>
            </a:extLst>
          </p:cNvPr>
          <p:cNvSpPr/>
          <p:nvPr/>
        </p:nvSpPr>
        <p:spPr>
          <a:xfrm flipV="1">
            <a:off x="-22907" y="325768"/>
            <a:ext cx="5056636" cy="896449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  <a:gd name="connsiteX0" fmla="*/ 0 w 10288292"/>
              <a:gd name="connsiteY0" fmla="*/ 1430448 h 1430495"/>
              <a:gd name="connsiteX1" fmla="*/ 9053 w 10288292"/>
              <a:gd name="connsiteY1" fmla="*/ 0 h 1430495"/>
              <a:gd name="connsiteX2" fmla="*/ 10203255 w 10288292"/>
              <a:gd name="connsiteY2" fmla="*/ 325925 h 1430495"/>
              <a:gd name="connsiteX3" fmla="*/ 10288292 w 10288292"/>
              <a:gd name="connsiteY3" fmla="*/ 1295939 h 1430495"/>
              <a:gd name="connsiteX4" fmla="*/ 0 w 10288292"/>
              <a:gd name="connsiteY4" fmla="*/ 1430448 h 1430495"/>
              <a:gd name="connsiteX0" fmla="*/ 9779 w 10298071"/>
              <a:gd name="connsiteY0" fmla="*/ 1311259 h 1311306"/>
              <a:gd name="connsiteX1" fmla="*/ 393 w 10298071"/>
              <a:gd name="connsiteY1" fmla="*/ 0 h 1311306"/>
              <a:gd name="connsiteX2" fmla="*/ 10213034 w 10298071"/>
              <a:gd name="connsiteY2" fmla="*/ 206736 h 1311306"/>
              <a:gd name="connsiteX3" fmla="*/ 10298071 w 10298071"/>
              <a:gd name="connsiteY3" fmla="*/ 1176750 h 1311306"/>
              <a:gd name="connsiteX4" fmla="*/ 9779 w 10298071"/>
              <a:gd name="connsiteY4" fmla="*/ 1311259 h 13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071" h="1311306">
                <a:moveTo>
                  <a:pt x="9779" y="1311259"/>
                </a:moveTo>
                <a:cubicBezTo>
                  <a:pt x="12797" y="834443"/>
                  <a:pt x="-2625" y="476816"/>
                  <a:pt x="393" y="0"/>
                </a:cubicBezTo>
                <a:lnTo>
                  <a:pt x="10213034" y="206736"/>
                </a:lnTo>
                <a:lnTo>
                  <a:pt x="10298071" y="1176750"/>
                </a:lnTo>
                <a:cubicBezTo>
                  <a:pt x="6863790" y="1173732"/>
                  <a:pt x="3444060" y="1314277"/>
                  <a:pt x="9779" y="1311259"/>
                </a:cubicBezTo>
                <a:close/>
              </a:path>
            </a:pathLst>
          </a:custGeom>
          <a:solidFill>
            <a:srgbClr val="D732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73236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D11FE8E-7E5D-7587-37EB-C270246D7DFB}"/>
              </a:ext>
            </a:extLst>
          </p:cNvPr>
          <p:cNvSpPr txBox="1"/>
          <p:nvPr/>
        </p:nvSpPr>
        <p:spPr>
          <a:xfrm>
            <a:off x="513785" y="470483"/>
            <a:ext cx="599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BELANGRIJKE DATA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1F18DFA-4681-CA6F-B152-77E30688B368}"/>
              </a:ext>
            </a:extLst>
          </p:cNvPr>
          <p:cNvSpPr txBox="1"/>
          <p:nvPr/>
        </p:nvSpPr>
        <p:spPr>
          <a:xfrm>
            <a:off x="3005750" y="1557196"/>
            <a:ext cx="8474044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364757"/>
                </a:solidFill>
                <a:latin typeface="Arial Narrow" panose="020B0606020202030204" pitchFamily="34" charset="0"/>
              </a:rPr>
              <a:t>20 november ouderavond pakketkeuze</a:t>
            </a:r>
          </a:p>
          <a:p>
            <a:r>
              <a:rPr lang="nl-NL" sz="2800" dirty="0">
                <a:solidFill>
                  <a:srgbClr val="364757"/>
                </a:solidFill>
                <a:latin typeface="Arial Narrow" panose="020B0606020202030204" pitchFamily="34" charset="0"/>
              </a:rPr>
              <a:t>27 november MBO-beurs. Verplicht voor ouder en leerling</a:t>
            </a:r>
          </a:p>
          <a:p>
            <a:r>
              <a:rPr lang="nl-NL" sz="2800" dirty="0">
                <a:solidFill>
                  <a:srgbClr val="364757"/>
                </a:solidFill>
                <a:latin typeface="Arial Narrow" panose="020B0606020202030204" pitchFamily="34" charset="0"/>
              </a:rPr>
              <a:t>2 december maatwerk oudergesprekken</a:t>
            </a:r>
          </a:p>
          <a:p>
            <a:r>
              <a:rPr lang="nl-NL" sz="2800" dirty="0">
                <a:solidFill>
                  <a:srgbClr val="364757"/>
                </a:solidFill>
                <a:latin typeface="Arial Narrow" panose="020B0606020202030204" pitchFamily="34" charset="0"/>
              </a:rPr>
              <a:t>8 december inleveren voorlopige pakketkeuze</a:t>
            </a:r>
          </a:p>
          <a:p>
            <a:r>
              <a:rPr lang="nl-NL" sz="2800" dirty="0">
                <a:solidFill>
                  <a:srgbClr val="364757"/>
                </a:solidFill>
                <a:latin typeface="Arial Narrow" panose="020B0606020202030204" pitchFamily="34" charset="0"/>
              </a:rPr>
              <a:t>25 en 26 februari verplichte oudergesprekken</a:t>
            </a:r>
          </a:p>
          <a:p>
            <a:r>
              <a:rPr lang="nl-NL" sz="2800" dirty="0">
                <a:solidFill>
                  <a:srgbClr val="364757"/>
                </a:solidFill>
                <a:latin typeface="Arial Narrow" panose="020B0606020202030204" pitchFamily="34" charset="0"/>
              </a:rPr>
              <a:t>29 mei herkansing schoolexamens van Trap 2 en Trap 3</a:t>
            </a:r>
          </a:p>
          <a:p>
            <a:r>
              <a:rPr lang="nl-NL" sz="2800" dirty="0">
                <a:solidFill>
                  <a:srgbClr val="364757"/>
                </a:solidFill>
                <a:latin typeface="Arial Narrow" panose="020B0606020202030204" pitchFamily="34" charset="0"/>
              </a:rPr>
              <a:t>1 tot en met 5 juni stage </a:t>
            </a: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606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47645-57C0-9C4C-BFDD-40B7FDCEA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schoeisel, kleding, persoon&#10;&#10;Door AI gegenereerde inhoud is mogelijk onjuist.">
            <a:extLst>
              <a:ext uri="{FF2B5EF4-FFF2-40B4-BE49-F238E27FC236}">
                <a16:creationId xmlns:a16="http://schemas.microsoft.com/office/drawing/2014/main" id="{BF31A5F7-3162-4A28-494D-3A2F52972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1" y="28575"/>
            <a:ext cx="3400425" cy="3400425"/>
          </a:xfrm>
          <a:prstGeom prst="rect">
            <a:avLst/>
          </a:prstGeom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0BFBC31F-9115-F532-3482-B13BF720BF01}"/>
              </a:ext>
            </a:extLst>
          </p:cNvPr>
          <p:cNvSpPr/>
          <p:nvPr/>
        </p:nvSpPr>
        <p:spPr>
          <a:xfrm flipH="1">
            <a:off x="9913543" y="5567881"/>
            <a:ext cx="2278453" cy="1303698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5C60D406-74B8-C8E0-28C8-38E226E664CB}"/>
              </a:ext>
            </a:extLst>
          </p:cNvPr>
          <p:cNvSpPr/>
          <p:nvPr/>
        </p:nvSpPr>
        <p:spPr>
          <a:xfrm>
            <a:off x="-9053" y="5691436"/>
            <a:ext cx="10302843" cy="1180144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rgbClr val="364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0E738F1-2DD9-3E7E-DF6B-4D44F7C430A6}"/>
              </a:ext>
            </a:extLst>
          </p:cNvPr>
          <p:cNvSpPr txBox="1"/>
          <p:nvPr/>
        </p:nvSpPr>
        <p:spPr>
          <a:xfrm>
            <a:off x="3513500" y="6221105"/>
            <a:ext cx="3223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DÉ PLEK OM TE ZIJN</a:t>
            </a:r>
          </a:p>
        </p:txBody>
      </p:sp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5282EA30-22C2-4BF5-782D-C9F90F594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50" y="6089695"/>
            <a:ext cx="905344" cy="511614"/>
          </a:xfrm>
          <a:prstGeom prst="rect">
            <a:avLst/>
          </a:pr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03ADDD3D-0C7A-BC39-B2E0-8C27E520F807}"/>
              </a:ext>
            </a:extLst>
          </p:cNvPr>
          <p:cNvSpPr/>
          <p:nvPr/>
        </p:nvSpPr>
        <p:spPr>
          <a:xfrm flipV="1">
            <a:off x="-22907" y="325768"/>
            <a:ext cx="5056636" cy="896449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  <a:gd name="connsiteX0" fmla="*/ 0 w 10288292"/>
              <a:gd name="connsiteY0" fmla="*/ 1430448 h 1430495"/>
              <a:gd name="connsiteX1" fmla="*/ 9053 w 10288292"/>
              <a:gd name="connsiteY1" fmla="*/ 0 h 1430495"/>
              <a:gd name="connsiteX2" fmla="*/ 10203255 w 10288292"/>
              <a:gd name="connsiteY2" fmla="*/ 325925 h 1430495"/>
              <a:gd name="connsiteX3" fmla="*/ 10288292 w 10288292"/>
              <a:gd name="connsiteY3" fmla="*/ 1295939 h 1430495"/>
              <a:gd name="connsiteX4" fmla="*/ 0 w 10288292"/>
              <a:gd name="connsiteY4" fmla="*/ 1430448 h 1430495"/>
              <a:gd name="connsiteX0" fmla="*/ 9779 w 10298071"/>
              <a:gd name="connsiteY0" fmla="*/ 1311259 h 1311306"/>
              <a:gd name="connsiteX1" fmla="*/ 393 w 10298071"/>
              <a:gd name="connsiteY1" fmla="*/ 0 h 1311306"/>
              <a:gd name="connsiteX2" fmla="*/ 10213034 w 10298071"/>
              <a:gd name="connsiteY2" fmla="*/ 206736 h 1311306"/>
              <a:gd name="connsiteX3" fmla="*/ 10298071 w 10298071"/>
              <a:gd name="connsiteY3" fmla="*/ 1176750 h 1311306"/>
              <a:gd name="connsiteX4" fmla="*/ 9779 w 10298071"/>
              <a:gd name="connsiteY4" fmla="*/ 1311259 h 13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071" h="1311306">
                <a:moveTo>
                  <a:pt x="9779" y="1311259"/>
                </a:moveTo>
                <a:cubicBezTo>
                  <a:pt x="12797" y="834443"/>
                  <a:pt x="-2625" y="476816"/>
                  <a:pt x="393" y="0"/>
                </a:cubicBezTo>
                <a:lnTo>
                  <a:pt x="10213034" y="206736"/>
                </a:lnTo>
                <a:lnTo>
                  <a:pt x="10298071" y="1176750"/>
                </a:lnTo>
                <a:cubicBezTo>
                  <a:pt x="6863790" y="1173732"/>
                  <a:pt x="3444060" y="1314277"/>
                  <a:pt x="9779" y="1311259"/>
                </a:cubicBezTo>
                <a:close/>
              </a:path>
            </a:pathLst>
          </a:custGeom>
          <a:solidFill>
            <a:srgbClr val="D732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73236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14EF873-22B8-13B7-97C5-287614982DBF}"/>
              </a:ext>
            </a:extLst>
          </p:cNvPr>
          <p:cNvSpPr txBox="1"/>
          <p:nvPr/>
        </p:nvSpPr>
        <p:spPr>
          <a:xfrm>
            <a:off x="513785" y="470483"/>
            <a:ext cx="599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COMMUNICATIE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942109E-BA81-BE2F-E1A6-CB23726F080C}"/>
              </a:ext>
            </a:extLst>
          </p:cNvPr>
          <p:cNvSpPr txBox="1"/>
          <p:nvPr/>
        </p:nvSpPr>
        <p:spPr>
          <a:xfrm>
            <a:off x="660904" y="1557196"/>
            <a:ext cx="8130668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Leerling is ziek: </a:t>
            </a:r>
          </a:p>
          <a:p>
            <a:r>
              <a:rPr lang="nl-NL" dirty="0"/>
              <a:t>Ziekmelden via receptie of magister app</a:t>
            </a:r>
          </a:p>
          <a:p>
            <a:endParaRPr lang="nl-NL" dirty="0"/>
          </a:p>
          <a:p>
            <a:r>
              <a:rPr lang="nl-NL" b="1" dirty="0"/>
              <a:t>Verlof: </a:t>
            </a:r>
          </a:p>
          <a:p>
            <a:r>
              <a:rPr lang="nl-NL" dirty="0"/>
              <a:t>Via verlofbriefje, minimaal 3 dagen van te voren. </a:t>
            </a:r>
          </a:p>
          <a:p>
            <a:r>
              <a:rPr lang="nl-NL" dirty="0"/>
              <a:t>(para)medisch verlof kan ook via Magister app</a:t>
            </a:r>
          </a:p>
          <a:p>
            <a:endParaRPr lang="nl-NL" b="1" dirty="0"/>
          </a:p>
          <a:p>
            <a:r>
              <a:rPr lang="nl-NL" b="1" dirty="0"/>
              <a:t>Leerling wordt ziek op school: </a:t>
            </a:r>
          </a:p>
          <a:p>
            <a:r>
              <a:rPr lang="nl-NL" dirty="0"/>
              <a:t>Ziekmelden kan tijdens de pauzemomenten. Wij nemen altijd contact op met ouders. </a:t>
            </a:r>
          </a:p>
          <a:p>
            <a:endParaRPr lang="nl-NL" dirty="0"/>
          </a:p>
          <a:p>
            <a:r>
              <a:rPr lang="nl-NL" dirty="0">
                <a:highlight>
                  <a:srgbClr val="FFFF00"/>
                </a:highlight>
              </a:rPr>
              <a:t>Ziekmelden bij schoolexamen: </a:t>
            </a:r>
          </a:p>
          <a:p>
            <a:r>
              <a:rPr lang="nl-NL" dirty="0"/>
              <a:t>Altijd contact met de afdeling TG opnemen voor aanvang van het eerste schoolexamen.</a:t>
            </a:r>
          </a:p>
          <a:p>
            <a:r>
              <a:rPr lang="nl-NL" dirty="0"/>
              <a:t>Dit moet dagelijks, tot leerling beter is. </a:t>
            </a:r>
          </a:p>
          <a:p>
            <a:endParaRPr lang="nl-NL" dirty="0"/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031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4B6DB-A7D1-862C-19CF-03DC84CFE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ogo, symbool, Graphics, ontwerp&#10;&#10;Door AI gegenereerde inhoud is mogelijk onjuist.">
            <a:extLst>
              <a:ext uri="{FF2B5EF4-FFF2-40B4-BE49-F238E27FC236}">
                <a16:creationId xmlns:a16="http://schemas.microsoft.com/office/drawing/2014/main" id="{480ECEC2-9354-4E67-AC34-1A3948470D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65" y="1249379"/>
            <a:ext cx="5078993" cy="5078993"/>
          </a:xfrm>
          <a:prstGeom prst="rect">
            <a:avLst/>
          </a:prstGeom>
        </p:spPr>
      </p:pic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3AE9CA36-3C1C-2B9E-AE32-5481BAA7050B}"/>
              </a:ext>
            </a:extLst>
          </p:cNvPr>
          <p:cNvSpPr/>
          <p:nvPr/>
        </p:nvSpPr>
        <p:spPr>
          <a:xfrm flipH="1">
            <a:off x="9171159" y="4979406"/>
            <a:ext cx="3020839" cy="1892173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7BA073DC-937B-FEF8-C395-AB9715EAD2EB}"/>
              </a:ext>
            </a:extLst>
          </p:cNvPr>
          <p:cNvSpPr/>
          <p:nvPr/>
        </p:nvSpPr>
        <p:spPr>
          <a:xfrm>
            <a:off x="-9053" y="5432079"/>
            <a:ext cx="10302843" cy="1439501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rgbClr val="364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1A989350-8459-AAEC-1231-6593EF70214B}"/>
              </a:ext>
            </a:extLst>
          </p:cNvPr>
          <p:cNvSpPr txBox="1"/>
          <p:nvPr/>
        </p:nvSpPr>
        <p:spPr>
          <a:xfrm>
            <a:off x="3168712" y="6074875"/>
            <a:ext cx="322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 Narrow" panose="020B0606020202030204" pitchFamily="34" charset="0"/>
              </a:rPr>
              <a:t>DÉ PLEK OM TE ZIJN</a:t>
            </a:r>
          </a:p>
        </p:txBody>
      </p:sp>
      <p:pic>
        <p:nvPicPr>
          <p:cNvPr id="31" name="Afbeelding 30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DDC7351A-4363-2CFE-6DEF-E08502922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655" y="5796744"/>
            <a:ext cx="1268008" cy="716557"/>
          </a:xfrm>
          <a:prstGeom prst="rect">
            <a:avLst/>
          </a:prstGeom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46C00286-D6A7-580D-CDC8-6AEF3DEA1CDB}"/>
              </a:ext>
            </a:extLst>
          </p:cNvPr>
          <p:cNvSpPr txBox="1"/>
          <p:nvPr/>
        </p:nvSpPr>
        <p:spPr>
          <a:xfrm>
            <a:off x="6096000" y="2564891"/>
            <a:ext cx="4698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364757"/>
                </a:solidFill>
                <a:latin typeface="Arial Narrow" panose="020B0606020202030204" pitchFamily="34" charset="0"/>
              </a:rPr>
              <a:t>FIJN DAT U ER WAS </a:t>
            </a:r>
            <a:endParaRPr lang="nl-NL" b="1" dirty="0">
              <a:solidFill>
                <a:srgbClr val="36475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629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46485-EBC2-FD4F-9B30-7FF11CF9B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5F560E70-C8E0-6E67-A080-95D97351D638}"/>
              </a:ext>
            </a:extLst>
          </p:cNvPr>
          <p:cNvSpPr/>
          <p:nvPr/>
        </p:nvSpPr>
        <p:spPr>
          <a:xfrm flipH="1">
            <a:off x="9913543" y="5567881"/>
            <a:ext cx="2278453" cy="1303698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 descr="Afbeelding met jeans, kleding, persoon, schoeisel&#10;&#10;Door AI gegenereerde inhoud is mogelijk onjuist.">
            <a:extLst>
              <a:ext uri="{FF2B5EF4-FFF2-40B4-BE49-F238E27FC236}">
                <a16:creationId xmlns:a16="http://schemas.microsoft.com/office/drawing/2014/main" id="{46BDAB0E-F50D-1630-EB53-DC3856D5B0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90" t="-2777" r="1490" b="11309"/>
          <a:stretch>
            <a:fillRect/>
          </a:stretch>
        </p:blipFill>
        <p:spPr>
          <a:xfrm>
            <a:off x="878186" y="2514937"/>
            <a:ext cx="4763010" cy="4356641"/>
          </a:xfrm>
          <a:prstGeom prst="rect">
            <a:avLst/>
          </a:prstGeom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3A24D7F1-3E40-E2C2-B999-A739D63B9457}"/>
              </a:ext>
            </a:extLst>
          </p:cNvPr>
          <p:cNvSpPr/>
          <p:nvPr/>
        </p:nvSpPr>
        <p:spPr>
          <a:xfrm>
            <a:off x="-9053" y="5691436"/>
            <a:ext cx="10302843" cy="1180144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rgbClr val="364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A11BF6E-A252-111F-0974-B1A662B869D7}"/>
              </a:ext>
            </a:extLst>
          </p:cNvPr>
          <p:cNvSpPr txBox="1"/>
          <p:nvPr/>
        </p:nvSpPr>
        <p:spPr>
          <a:xfrm>
            <a:off x="3513500" y="6221105"/>
            <a:ext cx="3223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DÉ PLEK OM TE ZIJN</a:t>
            </a:r>
          </a:p>
        </p:txBody>
      </p:sp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F5CC098C-DBB3-5369-5B50-ACEBB3D72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50" y="6089695"/>
            <a:ext cx="905344" cy="511614"/>
          </a:xfrm>
          <a:prstGeom prst="rect">
            <a:avLst/>
          </a:pr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0D368D48-8AE0-43B2-A87A-A76E007B4D99}"/>
              </a:ext>
            </a:extLst>
          </p:cNvPr>
          <p:cNvSpPr/>
          <p:nvPr/>
        </p:nvSpPr>
        <p:spPr>
          <a:xfrm flipV="1">
            <a:off x="-22908" y="325767"/>
            <a:ext cx="5981321" cy="1180144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  <a:gd name="connsiteX0" fmla="*/ 0 w 10288292"/>
              <a:gd name="connsiteY0" fmla="*/ 1430448 h 1430495"/>
              <a:gd name="connsiteX1" fmla="*/ 9053 w 10288292"/>
              <a:gd name="connsiteY1" fmla="*/ 0 h 1430495"/>
              <a:gd name="connsiteX2" fmla="*/ 10203255 w 10288292"/>
              <a:gd name="connsiteY2" fmla="*/ 325925 h 1430495"/>
              <a:gd name="connsiteX3" fmla="*/ 10288292 w 10288292"/>
              <a:gd name="connsiteY3" fmla="*/ 1295939 h 1430495"/>
              <a:gd name="connsiteX4" fmla="*/ 0 w 10288292"/>
              <a:gd name="connsiteY4" fmla="*/ 1430448 h 1430495"/>
              <a:gd name="connsiteX0" fmla="*/ 9779 w 10298071"/>
              <a:gd name="connsiteY0" fmla="*/ 1311259 h 1311306"/>
              <a:gd name="connsiteX1" fmla="*/ 393 w 10298071"/>
              <a:gd name="connsiteY1" fmla="*/ 0 h 1311306"/>
              <a:gd name="connsiteX2" fmla="*/ 10213034 w 10298071"/>
              <a:gd name="connsiteY2" fmla="*/ 206736 h 1311306"/>
              <a:gd name="connsiteX3" fmla="*/ 10298071 w 10298071"/>
              <a:gd name="connsiteY3" fmla="*/ 1176750 h 1311306"/>
              <a:gd name="connsiteX4" fmla="*/ 9779 w 10298071"/>
              <a:gd name="connsiteY4" fmla="*/ 1311259 h 1311306"/>
              <a:gd name="connsiteX0" fmla="*/ 9779 w 10298071"/>
              <a:gd name="connsiteY0" fmla="*/ 1311259 h 1311306"/>
              <a:gd name="connsiteX1" fmla="*/ 393 w 10298071"/>
              <a:gd name="connsiteY1" fmla="*/ 0 h 1311306"/>
              <a:gd name="connsiteX2" fmla="*/ 10213035 w 10298071"/>
              <a:gd name="connsiteY2" fmla="*/ 136318 h 1311306"/>
              <a:gd name="connsiteX3" fmla="*/ 10298071 w 10298071"/>
              <a:gd name="connsiteY3" fmla="*/ 1176750 h 1311306"/>
              <a:gd name="connsiteX4" fmla="*/ 9779 w 10298071"/>
              <a:gd name="connsiteY4" fmla="*/ 1311259 h 1311306"/>
              <a:gd name="connsiteX0" fmla="*/ 9779 w 10266990"/>
              <a:gd name="connsiteY0" fmla="*/ 1311259 h 1311306"/>
              <a:gd name="connsiteX1" fmla="*/ 393 w 10266990"/>
              <a:gd name="connsiteY1" fmla="*/ 0 h 1311306"/>
              <a:gd name="connsiteX2" fmla="*/ 10213035 w 10266990"/>
              <a:gd name="connsiteY2" fmla="*/ 136318 h 1311306"/>
              <a:gd name="connsiteX3" fmla="*/ 10266990 w 10266990"/>
              <a:gd name="connsiteY3" fmla="*/ 1176750 h 1311306"/>
              <a:gd name="connsiteX4" fmla="*/ 9779 w 10266990"/>
              <a:gd name="connsiteY4" fmla="*/ 1311259 h 13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6990" h="1311306">
                <a:moveTo>
                  <a:pt x="9779" y="1311259"/>
                </a:moveTo>
                <a:cubicBezTo>
                  <a:pt x="12797" y="834443"/>
                  <a:pt x="-2625" y="476816"/>
                  <a:pt x="393" y="0"/>
                </a:cubicBezTo>
                <a:lnTo>
                  <a:pt x="10213035" y="136318"/>
                </a:lnTo>
                <a:lnTo>
                  <a:pt x="10266990" y="1176750"/>
                </a:lnTo>
                <a:cubicBezTo>
                  <a:pt x="6832709" y="1173732"/>
                  <a:pt x="3444060" y="1314277"/>
                  <a:pt x="9779" y="1311259"/>
                </a:cubicBezTo>
                <a:close/>
              </a:path>
            </a:pathLst>
          </a:custGeom>
          <a:solidFill>
            <a:srgbClr val="D732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D73236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45AC0E5-1F88-6315-81B3-2C45A21E7210}"/>
              </a:ext>
            </a:extLst>
          </p:cNvPr>
          <p:cNvSpPr txBox="1"/>
          <p:nvPr/>
        </p:nvSpPr>
        <p:spPr>
          <a:xfrm>
            <a:off x="513785" y="545553"/>
            <a:ext cx="599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EVEN VOORSTELLEN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02C3AA8-656C-8C32-2EF3-402C194816C8}"/>
              </a:ext>
            </a:extLst>
          </p:cNvPr>
          <p:cNvSpPr txBox="1"/>
          <p:nvPr/>
        </p:nvSpPr>
        <p:spPr>
          <a:xfrm>
            <a:off x="660903" y="1683942"/>
            <a:ext cx="108188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364757"/>
                </a:solidFill>
                <a:latin typeface="Arial Narrow" panose="020B0606020202030204" pitchFamily="34" charset="0"/>
              </a:rPr>
              <a:t>Tekstvak</a:t>
            </a:r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Afbeelding 5" descr="Afbeelding met Menselijk gezicht, persoon, glimlach, nek&#10;&#10;Automatisch gegenereerde beschrijving">
            <a:extLst>
              <a:ext uri="{FF2B5EF4-FFF2-40B4-BE49-F238E27FC236}">
                <a16:creationId xmlns:a16="http://schemas.microsoft.com/office/drawing/2014/main" id="{67B51897-2FE5-9ED2-B1FE-433621671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76" y="1654510"/>
            <a:ext cx="1230993" cy="1720849"/>
          </a:xfrm>
          <a:prstGeom prst="rect">
            <a:avLst/>
          </a:prstGeom>
        </p:spPr>
      </p:pic>
      <p:pic>
        <p:nvPicPr>
          <p:cNvPr id="8" name="Afbeelding 7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719AAB4F-19CB-7AB5-B424-49762E227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599" y="1683940"/>
            <a:ext cx="1230993" cy="1720849"/>
          </a:xfrm>
          <a:prstGeom prst="rect">
            <a:avLst/>
          </a:prstGeom>
        </p:spPr>
      </p:pic>
      <p:pic>
        <p:nvPicPr>
          <p:cNvPr id="10" name="Afbeelding 9" descr="Afbeelding met persoon, Menselijk gezicht, kleding, stof&#10;&#10;Automatisch gegenereerde beschrijving">
            <a:extLst>
              <a:ext uri="{FF2B5EF4-FFF2-40B4-BE49-F238E27FC236}">
                <a16:creationId xmlns:a16="http://schemas.microsoft.com/office/drawing/2014/main" id="{7833447A-6006-C51B-B27A-A38CD2CE7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916" y="1654510"/>
            <a:ext cx="1230993" cy="1720850"/>
          </a:xfrm>
          <a:prstGeom prst="rect">
            <a:avLst/>
          </a:prstGeom>
        </p:spPr>
      </p:pic>
      <p:pic>
        <p:nvPicPr>
          <p:cNvPr id="12" name="Afbeelding 11" descr="Afbeelding met Menselijk gezicht, persoon, Kin, Voorhoofd&#10;&#10;Automatisch gegenereerde beschrijving">
            <a:extLst>
              <a:ext uri="{FF2B5EF4-FFF2-40B4-BE49-F238E27FC236}">
                <a16:creationId xmlns:a16="http://schemas.microsoft.com/office/drawing/2014/main" id="{6A42ECF6-9BB8-27C1-2FF4-551F31D8F6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5402" y="1629024"/>
            <a:ext cx="1241842" cy="170482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01178BC-FBB6-9424-5B77-F7C48EBE01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8865" y="1654510"/>
            <a:ext cx="1114353" cy="1679341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110ADFB7-4C2B-2792-8C85-DD5ABF4674E6}"/>
              </a:ext>
            </a:extLst>
          </p:cNvPr>
          <p:cNvSpPr txBox="1"/>
          <p:nvPr/>
        </p:nvSpPr>
        <p:spPr>
          <a:xfrm>
            <a:off x="527703" y="3482080"/>
            <a:ext cx="103028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nl-NL" b="1" dirty="0"/>
              <a:t>Marjolein Veraa	               Angelique Röben     Ben van Boekel       Kim Oosterbroek	                Ibo Tel</a:t>
            </a:r>
            <a:br>
              <a:rPr lang="nl-NL" b="1" dirty="0"/>
            </a:br>
            <a:r>
              <a:rPr lang="nl-NL" b="1" dirty="0"/>
              <a:t>afdelingsdirecteur             Coördinator T4          Coördinator T3        Coördinator T3                     Concierge B-gebouw</a:t>
            </a:r>
          </a:p>
          <a:p>
            <a:pPr fontAlgn="t"/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66350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38BA-2404-93D3-6839-96808DD1D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schoeisel, kleding, jeans, Broek&#10;&#10;Door AI gegenereerde inhoud is mogelijk onjuist.">
            <a:extLst>
              <a:ext uri="{FF2B5EF4-FFF2-40B4-BE49-F238E27FC236}">
                <a16:creationId xmlns:a16="http://schemas.microsoft.com/office/drawing/2014/main" id="{23551F79-D132-D272-E476-CA6A17520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6"/>
          <a:stretch>
            <a:fillRect/>
          </a:stretch>
        </p:blipFill>
        <p:spPr>
          <a:xfrm>
            <a:off x="124235" y="2869949"/>
            <a:ext cx="3197298" cy="3008458"/>
          </a:xfrm>
          <a:prstGeom prst="rect">
            <a:avLst/>
          </a:prstGeom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E0F2A37B-652E-1C6A-084B-24A97253F9A4}"/>
              </a:ext>
            </a:extLst>
          </p:cNvPr>
          <p:cNvSpPr/>
          <p:nvPr/>
        </p:nvSpPr>
        <p:spPr>
          <a:xfrm flipH="1">
            <a:off x="9913543" y="5567881"/>
            <a:ext cx="2278453" cy="1303698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D02317F2-59E9-7CBF-D554-BF51B3214E4F}"/>
              </a:ext>
            </a:extLst>
          </p:cNvPr>
          <p:cNvSpPr/>
          <p:nvPr/>
        </p:nvSpPr>
        <p:spPr>
          <a:xfrm>
            <a:off x="-9053" y="5691436"/>
            <a:ext cx="10302843" cy="1180144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rgbClr val="364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44FCF-6134-7E93-0BD7-E89DD6575164}"/>
              </a:ext>
            </a:extLst>
          </p:cNvPr>
          <p:cNvSpPr txBox="1"/>
          <p:nvPr/>
        </p:nvSpPr>
        <p:spPr>
          <a:xfrm>
            <a:off x="3513500" y="6221105"/>
            <a:ext cx="3223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DÉ PLEK OM TE ZIJN</a:t>
            </a:r>
          </a:p>
        </p:txBody>
      </p:sp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3A3D98CE-D447-F1D7-E61F-E9C8E7084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50" y="6089695"/>
            <a:ext cx="905344" cy="511614"/>
          </a:xfrm>
          <a:prstGeom prst="rect">
            <a:avLst/>
          </a:pr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7095640C-5E8F-2EBF-6DF1-0834479FC129}"/>
              </a:ext>
            </a:extLst>
          </p:cNvPr>
          <p:cNvSpPr/>
          <p:nvPr/>
        </p:nvSpPr>
        <p:spPr>
          <a:xfrm flipV="1">
            <a:off x="-22907" y="325768"/>
            <a:ext cx="5056636" cy="896449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  <a:gd name="connsiteX0" fmla="*/ 0 w 10288292"/>
              <a:gd name="connsiteY0" fmla="*/ 1430448 h 1430495"/>
              <a:gd name="connsiteX1" fmla="*/ 9053 w 10288292"/>
              <a:gd name="connsiteY1" fmla="*/ 0 h 1430495"/>
              <a:gd name="connsiteX2" fmla="*/ 10203255 w 10288292"/>
              <a:gd name="connsiteY2" fmla="*/ 325925 h 1430495"/>
              <a:gd name="connsiteX3" fmla="*/ 10288292 w 10288292"/>
              <a:gd name="connsiteY3" fmla="*/ 1295939 h 1430495"/>
              <a:gd name="connsiteX4" fmla="*/ 0 w 10288292"/>
              <a:gd name="connsiteY4" fmla="*/ 1430448 h 1430495"/>
              <a:gd name="connsiteX0" fmla="*/ 9779 w 10298071"/>
              <a:gd name="connsiteY0" fmla="*/ 1311259 h 1311306"/>
              <a:gd name="connsiteX1" fmla="*/ 393 w 10298071"/>
              <a:gd name="connsiteY1" fmla="*/ 0 h 1311306"/>
              <a:gd name="connsiteX2" fmla="*/ 10213034 w 10298071"/>
              <a:gd name="connsiteY2" fmla="*/ 206736 h 1311306"/>
              <a:gd name="connsiteX3" fmla="*/ 10298071 w 10298071"/>
              <a:gd name="connsiteY3" fmla="*/ 1176750 h 1311306"/>
              <a:gd name="connsiteX4" fmla="*/ 9779 w 10298071"/>
              <a:gd name="connsiteY4" fmla="*/ 1311259 h 13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071" h="1311306">
                <a:moveTo>
                  <a:pt x="9779" y="1311259"/>
                </a:moveTo>
                <a:cubicBezTo>
                  <a:pt x="12797" y="834443"/>
                  <a:pt x="-2625" y="476816"/>
                  <a:pt x="393" y="0"/>
                </a:cubicBezTo>
                <a:lnTo>
                  <a:pt x="10213034" y="206736"/>
                </a:lnTo>
                <a:lnTo>
                  <a:pt x="10298071" y="1176750"/>
                </a:lnTo>
                <a:cubicBezTo>
                  <a:pt x="6863790" y="1173732"/>
                  <a:pt x="3444060" y="1314277"/>
                  <a:pt x="9779" y="1311259"/>
                </a:cubicBezTo>
                <a:close/>
              </a:path>
            </a:pathLst>
          </a:custGeom>
          <a:solidFill>
            <a:srgbClr val="D732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73236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C652E35-B431-24BB-F157-3119C3D0B4E1}"/>
              </a:ext>
            </a:extLst>
          </p:cNvPr>
          <p:cNvSpPr txBox="1"/>
          <p:nvPr/>
        </p:nvSpPr>
        <p:spPr>
          <a:xfrm>
            <a:off x="513785" y="470483"/>
            <a:ext cx="599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MOBIEL THUIS OF IN DE KLUIS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16AE8F6-DFB5-BABC-FBE0-CCFC8F7B2AA4}"/>
              </a:ext>
            </a:extLst>
          </p:cNvPr>
          <p:cNvSpPr txBox="1"/>
          <p:nvPr/>
        </p:nvSpPr>
        <p:spPr>
          <a:xfrm>
            <a:off x="278602" y="732093"/>
            <a:ext cx="824770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nl-NL" dirty="0">
              <a:solidFill>
                <a:srgbClr val="233B53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nl-NL" dirty="0">
              <a:solidFill>
                <a:srgbClr val="233B53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nl-NL" dirty="0">
              <a:solidFill>
                <a:srgbClr val="233B53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nl-NL" dirty="0">
              <a:solidFill>
                <a:srgbClr val="233B53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33B53"/>
                </a:solidFill>
              </a:rPr>
              <a:t>Nergens op het schoolterrein toegestaan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33B53"/>
                </a:solidFill>
              </a:rPr>
              <a:t>Mobiel toch zichtbaar? </a:t>
            </a:r>
            <a:r>
              <a:rPr lang="nl-NL" dirty="0">
                <a:solidFill>
                  <a:srgbClr val="233B53"/>
                </a:solidFill>
                <a:sym typeface="Wingdings" panose="05000000000000000000" pitchFamily="2" charset="2"/>
              </a:rPr>
              <a:t> Ophalen bij receptie om 16.15 uur.</a:t>
            </a: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F277A99-2430-1C33-5E0A-08F687AD36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09" r="7544"/>
          <a:stretch/>
        </p:blipFill>
        <p:spPr>
          <a:xfrm>
            <a:off x="6096000" y="13589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0366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A35BB-B94D-AF27-8935-D5D7C0097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 descr="Afbeelding met kleding, jeans, schoeisel, persoon&#10;&#10;Door AI gegenereerde inhoud is mogelijk onjuist.">
            <a:extLst>
              <a:ext uri="{FF2B5EF4-FFF2-40B4-BE49-F238E27FC236}">
                <a16:creationId xmlns:a16="http://schemas.microsoft.com/office/drawing/2014/main" id="{3816721A-032B-D890-A785-AD6B40F4B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2"/>
          <a:stretch>
            <a:fillRect/>
          </a:stretch>
        </p:blipFill>
        <p:spPr>
          <a:xfrm>
            <a:off x="8101810" y="1766792"/>
            <a:ext cx="4090186" cy="4261125"/>
          </a:xfrm>
          <a:prstGeom prst="rect">
            <a:avLst/>
          </a:prstGeom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F8454C09-0F9B-C483-08A3-99694CC1BAF3}"/>
              </a:ext>
            </a:extLst>
          </p:cNvPr>
          <p:cNvSpPr/>
          <p:nvPr/>
        </p:nvSpPr>
        <p:spPr>
          <a:xfrm flipH="1">
            <a:off x="9913543" y="5567881"/>
            <a:ext cx="2278453" cy="1303698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BEDE9335-8499-EA1F-835D-B0B720C52B72}"/>
              </a:ext>
            </a:extLst>
          </p:cNvPr>
          <p:cNvSpPr/>
          <p:nvPr/>
        </p:nvSpPr>
        <p:spPr>
          <a:xfrm>
            <a:off x="-9053" y="5691436"/>
            <a:ext cx="10302843" cy="1180144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rgbClr val="364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39AC51-607D-8573-00B4-DECF8478D839}"/>
              </a:ext>
            </a:extLst>
          </p:cNvPr>
          <p:cNvSpPr txBox="1"/>
          <p:nvPr/>
        </p:nvSpPr>
        <p:spPr>
          <a:xfrm>
            <a:off x="3513500" y="6221105"/>
            <a:ext cx="3223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DÉ PLEK OM TE ZIJN</a:t>
            </a:r>
          </a:p>
        </p:txBody>
      </p:sp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9B6D72EE-8D75-58A3-E294-8515E4837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50" y="6089695"/>
            <a:ext cx="905344" cy="511614"/>
          </a:xfrm>
          <a:prstGeom prst="rect">
            <a:avLst/>
          </a:pr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39632148-B1F3-690C-783D-0BF75C41C165}"/>
              </a:ext>
            </a:extLst>
          </p:cNvPr>
          <p:cNvSpPr/>
          <p:nvPr/>
        </p:nvSpPr>
        <p:spPr>
          <a:xfrm flipV="1">
            <a:off x="-22907" y="325768"/>
            <a:ext cx="5056636" cy="896449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  <a:gd name="connsiteX0" fmla="*/ 0 w 10288292"/>
              <a:gd name="connsiteY0" fmla="*/ 1430448 h 1430495"/>
              <a:gd name="connsiteX1" fmla="*/ 9053 w 10288292"/>
              <a:gd name="connsiteY1" fmla="*/ 0 h 1430495"/>
              <a:gd name="connsiteX2" fmla="*/ 10203255 w 10288292"/>
              <a:gd name="connsiteY2" fmla="*/ 325925 h 1430495"/>
              <a:gd name="connsiteX3" fmla="*/ 10288292 w 10288292"/>
              <a:gd name="connsiteY3" fmla="*/ 1295939 h 1430495"/>
              <a:gd name="connsiteX4" fmla="*/ 0 w 10288292"/>
              <a:gd name="connsiteY4" fmla="*/ 1430448 h 1430495"/>
              <a:gd name="connsiteX0" fmla="*/ 9779 w 10298071"/>
              <a:gd name="connsiteY0" fmla="*/ 1311259 h 1311306"/>
              <a:gd name="connsiteX1" fmla="*/ 393 w 10298071"/>
              <a:gd name="connsiteY1" fmla="*/ 0 h 1311306"/>
              <a:gd name="connsiteX2" fmla="*/ 10213034 w 10298071"/>
              <a:gd name="connsiteY2" fmla="*/ 206736 h 1311306"/>
              <a:gd name="connsiteX3" fmla="*/ 10298071 w 10298071"/>
              <a:gd name="connsiteY3" fmla="*/ 1176750 h 1311306"/>
              <a:gd name="connsiteX4" fmla="*/ 9779 w 10298071"/>
              <a:gd name="connsiteY4" fmla="*/ 1311259 h 13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071" h="1311306">
                <a:moveTo>
                  <a:pt x="9779" y="1311259"/>
                </a:moveTo>
                <a:cubicBezTo>
                  <a:pt x="12797" y="834443"/>
                  <a:pt x="-2625" y="476816"/>
                  <a:pt x="393" y="0"/>
                </a:cubicBezTo>
                <a:lnTo>
                  <a:pt x="10213034" y="206736"/>
                </a:lnTo>
                <a:lnTo>
                  <a:pt x="10298071" y="1176750"/>
                </a:lnTo>
                <a:cubicBezTo>
                  <a:pt x="6863790" y="1173732"/>
                  <a:pt x="3444060" y="1314277"/>
                  <a:pt x="9779" y="1311259"/>
                </a:cubicBezTo>
                <a:close/>
              </a:path>
            </a:pathLst>
          </a:custGeom>
          <a:solidFill>
            <a:srgbClr val="D732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73236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9448912-8F73-A3E9-E4E2-C02C5184C889}"/>
              </a:ext>
            </a:extLst>
          </p:cNvPr>
          <p:cNvSpPr txBox="1"/>
          <p:nvPr/>
        </p:nvSpPr>
        <p:spPr>
          <a:xfrm>
            <a:off x="513785" y="470483"/>
            <a:ext cx="599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CIJFERS IN MAGISTER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1B7F7BF-9A30-E28D-357A-B62F5C77FCB8}"/>
              </a:ext>
            </a:extLst>
          </p:cNvPr>
          <p:cNvSpPr txBox="1"/>
          <p:nvPr/>
        </p:nvSpPr>
        <p:spPr>
          <a:xfrm>
            <a:off x="274155" y="1566249"/>
            <a:ext cx="7632071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nl-NL" sz="3600" dirty="0">
                <a:solidFill>
                  <a:srgbClr val="364757"/>
                </a:solidFill>
                <a:latin typeface="Arial Narrow" panose="020B0606020202030204" pitchFamily="34" charset="0"/>
              </a:rPr>
              <a:t>Van maandag tot en </a:t>
            </a:r>
            <a:r>
              <a:rPr lang="nl-NL" sz="3600">
                <a:solidFill>
                  <a:srgbClr val="364757"/>
                </a:solidFill>
                <a:latin typeface="Arial Narrow" panose="020B0606020202030204" pitchFamily="34" charset="0"/>
              </a:rPr>
              <a:t>met donderdag </a:t>
            </a:r>
            <a:r>
              <a:rPr lang="nl-NL" sz="3600" dirty="0">
                <a:solidFill>
                  <a:srgbClr val="364757"/>
                </a:solidFill>
                <a:latin typeface="Arial Narrow" panose="020B0606020202030204" pitchFamily="34" charset="0"/>
              </a:rPr>
              <a:t>tussen 17-18 uur cijferaanpassing</a:t>
            </a:r>
          </a:p>
          <a:p>
            <a:endParaRPr lang="nl-NL" sz="3600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nl-NL" sz="3600" dirty="0">
                <a:solidFill>
                  <a:srgbClr val="364757"/>
                </a:solidFill>
                <a:latin typeface="Arial Narrow" panose="020B0606020202030204" pitchFamily="34" charset="0"/>
              </a:rPr>
              <a:t>In de Trap alleen op vrijdag tussen 17-18 uur</a:t>
            </a:r>
          </a:p>
          <a:p>
            <a:endParaRPr lang="nl-NL" sz="3600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01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AA8DD-FEFF-EF02-CBC8-9210C56A6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schoeisel, kleding, persoon&#10;&#10;Door AI gegenereerde inhoud is mogelijk onjuist.">
            <a:extLst>
              <a:ext uri="{FF2B5EF4-FFF2-40B4-BE49-F238E27FC236}">
                <a16:creationId xmlns:a16="http://schemas.microsoft.com/office/drawing/2014/main" id="{27D09722-63EF-2239-8D16-FDD53FB83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71" y="28575"/>
            <a:ext cx="3400425" cy="3400425"/>
          </a:xfrm>
          <a:prstGeom prst="rect">
            <a:avLst/>
          </a:prstGeom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A797209F-6EFC-8843-9F12-7AAFB06D2166}"/>
              </a:ext>
            </a:extLst>
          </p:cNvPr>
          <p:cNvSpPr/>
          <p:nvPr/>
        </p:nvSpPr>
        <p:spPr>
          <a:xfrm flipH="1">
            <a:off x="9913543" y="5567881"/>
            <a:ext cx="2278453" cy="1303698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E8F6C656-FBDE-4942-8C07-1E21095EAD9F}"/>
              </a:ext>
            </a:extLst>
          </p:cNvPr>
          <p:cNvSpPr/>
          <p:nvPr/>
        </p:nvSpPr>
        <p:spPr>
          <a:xfrm>
            <a:off x="-9053" y="5691436"/>
            <a:ext cx="10302843" cy="1180144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rgbClr val="364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978A202-8443-EDC9-7B7D-5502CE44842D}"/>
              </a:ext>
            </a:extLst>
          </p:cNvPr>
          <p:cNvSpPr txBox="1"/>
          <p:nvPr/>
        </p:nvSpPr>
        <p:spPr>
          <a:xfrm>
            <a:off x="3513500" y="6221105"/>
            <a:ext cx="3223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DÉ PLEK OM TE ZIJN</a:t>
            </a:r>
          </a:p>
        </p:txBody>
      </p:sp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0DB052B2-A232-D609-35C6-6339E9AA6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50" y="6089695"/>
            <a:ext cx="905344" cy="511614"/>
          </a:xfrm>
          <a:prstGeom prst="rect">
            <a:avLst/>
          </a:pr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B3C65508-7237-F0A6-8F8C-00FADCAFBC1F}"/>
              </a:ext>
            </a:extLst>
          </p:cNvPr>
          <p:cNvSpPr/>
          <p:nvPr/>
        </p:nvSpPr>
        <p:spPr>
          <a:xfrm flipV="1">
            <a:off x="-22907" y="325768"/>
            <a:ext cx="5056636" cy="896449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  <a:gd name="connsiteX0" fmla="*/ 0 w 10288292"/>
              <a:gd name="connsiteY0" fmla="*/ 1430448 h 1430495"/>
              <a:gd name="connsiteX1" fmla="*/ 9053 w 10288292"/>
              <a:gd name="connsiteY1" fmla="*/ 0 h 1430495"/>
              <a:gd name="connsiteX2" fmla="*/ 10203255 w 10288292"/>
              <a:gd name="connsiteY2" fmla="*/ 325925 h 1430495"/>
              <a:gd name="connsiteX3" fmla="*/ 10288292 w 10288292"/>
              <a:gd name="connsiteY3" fmla="*/ 1295939 h 1430495"/>
              <a:gd name="connsiteX4" fmla="*/ 0 w 10288292"/>
              <a:gd name="connsiteY4" fmla="*/ 1430448 h 1430495"/>
              <a:gd name="connsiteX0" fmla="*/ 9779 w 10298071"/>
              <a:gd name="connsiteY0" fmla="*/ 1311259 h 1311306"/>
              <a:gd name="connsiteX1" fmla="*/ 393 w 10298071"/>
              <a:gd name="connsiteY1" fmla="*/ 0 h 1311306"/>
              <a:gd name="connsiteX2" fmla="*/ 10213034 w 10298071"/>
              <a:gd name="connsiteY2" fmla="*/ 206736 h 1311306"/>
              <a:gd name="connsiteX3" fmla="*/ 10298071 w 10298071"/>
              <a:gd name="connsiteY3" fmla="*/ 1176750 h 1311306"/>
              <a:gd name="connsiteX4" fmla="*/ 9779 w 10298071"/>
              <a:gd name="connsiteY4" fmla="*/ 1311259 h 13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071" h="1311306">
                <a:moveTo>
                  <a:pt x="9779" y="1311259"/>
                </a:moveTo>
                <a:cubicBezTo>
                  <a:pt x="12797" y="834443"/>
                  <a:pt x="-2625" y="476816"/>
                  <a:pt x="393" y="0"/>
                </a:cubicBezTo>
                <a:lnTo>
                  <a:pt x="10213034" y="206736"/>
                </a:lnTo>
                <a:lnTo>
                  <a:pt x="10298071" y="1176750"/>
                </a:lnTo>
                <a:cubicBezTo>
                  <a:pt x="6863790" y="1173732"/>
                  <a:pt x="3444060" y="1314277"/>
                  <a:pt x="9779" y="1311259"/>
                </a:cubicBezTo>
                <a:close/>
              </a:path>
            </a:pathLst>
          </a:custGeom>
          <a:solidFill>
            <a:srgbClr val="D732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73236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286A4AF-AC3C-89A3-C9BB-4FF68546174C}"/>
              </a:ext>
            </a:extLst>
          </p:cNvPr>
          <p:cNvSpPr txBox="1"/>
          <p:nvPr/>
        </p:nvSpPr>
        <p:spPr>
          <a:xfrm>
            <a:off x="513785" y="470483"/>
            <a:ext cx="599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NIEUW VAK: D&amp;P TG </a:t>
            </a:r>
          </a:p>
        </p:txBody>
      </p:sp>
      <p:pic>
        <p:nvPicPr>
          <p:cNvPr id="8" name="D&amp;P GT incl. VO V2">
            <a:hlinkClick r:id="" action="ppaction://media"/>
            <a:extLst>
              <a:ext uri="{FF2B5EF4-FFF2-40B4-BE49-F238E27FC236}">
                <a16:creationId xmlns:a16="http://schemas.microsoft.com/office/drawing/2014/main" id="{C82F8569-59BE-DB3E-BB9C-8F9098F5DC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6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FC464-1A76-3503-3789-55F61B68A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kleding, persoon, Menselijk gezicht, glimlach&#10;&#10;Door AI gegenereerde inhoud is mogelijk onjuist.">
            <a:extLst>
              <a:ext uri="{FF2B5EF4-FFF2-40B4-BE49-F238E27FC236}">
                <a16:creationId xmlns:a16="http://schemas.microsoft.com/office/drawing/2014/main" id="{6BA723DA-50B8-8774-064C-0D7D78205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0"/>
          <a:stretch>
            <a:fillRect/>
          </a:stretch>
        </p:blipFill>
        <p:spPr>
          <a:xfrm>
            <a:off x="-9053" y="2368815"/>
            <a:ext cx="3214501" cy="4160067"/>
          </a:xfrm>
          <a:prstGeom prst="rect">
            <a:avLst/>
          </a:prstGeom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CB67CA84-5899-040B-FE8F-ED372CFCFD70}"/>
              </a:ext>
            </a:extLst>
          </p:cNvPr>
          <p:cNvSpPr/>
          <p:nvPr/>
        </p:nvSpPr>
        <p:spPr>
          <a:xfrm flipH="1">
            <a:off x="9913543" y="5567881"/>
            <a:ext cx="2278453" cy="1303698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4FD5C340-4D4D-A1B9-DDE4-23A10C0A464E}"/>
              </a:ext>
            </a:extLst>
          </p:cNvPr>
          <p:cNvSpPr/>
          <p:nvPr/>
        </p:nvSpPr>
        <p:spPr>
          <a:xfrm>
            <a:off x="-9053" y="5691436"/>
            <a:ext cx="10302843" cy="1180144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rgbClr val="364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35459E8-BC45-F4EF-5945-DD50296CE3A0}"/>
              </a:ext>
            </a:extLst>
          </p:cNvPr>
          <p:cNvSpPr txBox="1"/>
          <p:nvPr/>
        </p:nvSpPr>
        <p:spPr>
          <a:xfrm>
            <a:off x="3513500" y="6221105"/>
            <a:ext cx="3223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DÉ PLEK OM TE ZIJN</a:t>
            </a:r>
          </a:p>
        </p:txBody>
      </p:sp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6239E118-407F-5479-A460-6AC723A39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50" y="6089695"/>
            <a:ext cx="905344" cy="511614"/>
          </a:xfrm>
          <a:prstGeom prst="rect">
            <a:avLst/>
          </a:pr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092A39F7-A46A-555F-280A-3813AACFFA5B}"/>
              </a:ext>
            </a:extLst>
          </p:cNvPr>
          <p:cNvSpPr/>
          <p:nvPr/>
        </p:nvSpPr>
        <p:spPr>
          <a:xfrm flipV="1">
            <a:off x="-22907" y="325768"/>
            <a:ext cx="5056636" cy="896449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  <a:gd name="connsiteX0" fmla="*/ 0 w 10288292"/>
              <a:gd name="connsiteY0" fmla="*/ 1430448 h 1430495"/>
              <a:gd name="connsiteX1" fmla="*/ 9053 w 10288292"/>
              <a:gd name="connsiteY1" fmla="*/ 0 h 1430495"/>
              <a:gd name="connsiteX2" fmla="*/ 10203255 w 10288292"/>
              <a:gd name="connsiteY2" fmla="*/ 325925 h 1430495"/>
              <a:gd name="connsiteX3" fmla="*/ 10288292 w 10288292"/>
              <a:gd name="connsiteY3" fmla="*/ 1295939 h 1430495"/>
              <a:gd name="connsiteX4" fmla="*/ 0 w 10288292"/>
              <a:gd name="connsiteY4" fmla="*/ 1430448 h 1430495"/>
              <a:gd name="connsiteX0" fmla="*/ 9779 w 10298071"/>
              <a:gd name="connsiteY0" fmla="*/ 1311259 h 1311306"/>
              <a:gd name="connsiteX1" fmla="*/ 393 w 10298071"/>
              <a:gd name="connsiteY1" fmla="*/ 0 h 1311306"/>
              <a:gd name="connsiteX2" fmla="*/ 10213034 w 10298071"/>
              <a:gd name="connsiteY2" fmla="*/ 206736 h 1311306"/>
              <a:gd name="connsiteX3" fmla="*/ 10298071 w 10298071"/>
              <a:gd name="connsiteY3" fmla="*/ 1176750 h 1311306"/>
              <a:gd name="connsiteX4" fmla="*/ 9779 w 10298071"/>
              <a:gd name="connsiteY4" fmla="*/ 1311259 h 13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071" h="1311306">
                <a:moveTo>
                  <a:pt x="9779" y="1311259"/>
                </a:moveTo>
                <a:cubicBezTo>
                  <a:pt x="12797" y="834443"/>
                  <a:pt x="-2625" y="476816"/>
                  <a:pt x="393" y="0"/>
                </a:cubicBezTo>
                <a:lnTo>
                  <a:pt x="10213034" y="206736"/>
                </a:lnTo>
                <a:lnTo>
                  <a:pt x="10298071" y="1176750"/>
                </a:lnTo>
                <a:cubicBezTo>
                  <a:pt x="6863790" y="1173732"/>
                  <a:pt x="3444060" y="1314277"/>
                  <a:pt x="9779" y="1311259"/>
                </a:cubicBezTo>
                <a:close/>
              </a:path>
            </a:pathLst>
          </a:custGeom>
          <a:solidFill>
            <a:srgbClr val="D732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73236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610D091-14B9-4A70-3363-D8BEA6850A1D}"/>
              </a:ext>
            </a:extLst>
          </p:cNvPr>
          <p:cNvSpPr txBox="1"/>
          <p:nvPr/>
        </p:nvSpPr>
        <p:spPr>
          <a:xfrm>
            <a:off x="513785" y="470483"/>
            <a:ext cx="599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LOB EN MBO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A11DC02-CCF0-1CB0-5997-8D6A7614E929}"/>
              </a:ext>
            </a:extLst>
          </p:cNvPr>
          <p:cNvSpPr txBox="1"/>
          <p:nvPr/>
        </p:nvSpPr>
        <p:spPr>
          <a:xfrm>
            <a:off x="2350506" y="1366932"/>
            <a:ext cx="9391839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233B53"/>
                </a:solidFill>
              </a:rPr>
              <a:t>Even voorstellen..</a:t>
            </a:r>
            <a:br>
              <a:rPr lang="nl-NL" sz="3200" b="1" dirty="0">
                <a:solidFill>
                  <a:srgbClr val="233B53"/>
                </a:solidFill>
              </a:rPr>
            </a:br>
            <a:endParaRPr lang="nl-NL" sz="3200" b="1" dirty="0">
              <a:solidFill>
                <a:srgbClr val="233B53"/>
              </a:solidFill>
            </a:endParaRPr>
          </a:p>
          <a:p>
            <a:r>
              <a:rPr lang="nl-NL" sz="2000" dirty="0">
                <a:solidFill>
                  <a:srgbClr val="233B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Nienke van Geesbergen				</a:t>
            </a:r>
          </a:p>
          <a:p>
            <a:r>
              <a:rPr lang="nl-NL" sz="2000" dirty="0">
                <a:solidFill>
                  <a:srgbClr val="233B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Decaan</a:t>
            </a:r>
            <a:br>
              <a:rPr lang="nl-NL" sz="2000" dirty="0">
                <a:solidFill>
                  <a:srgbClr val="233B5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solidFill>
                  <a:srgbClr val="233B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Gemengd/Theoretisch </a:t>
            </a:r>
            <a:br>
              <a:rPr lang="nl-NL" sz="2000" dirty="0">
                <a:solidFill>
                  <a:srgbClr val="233B5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solidFill>
                  <a:srgbClr val="233B5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nienkevangeesbergen@udenscollege.nl</a:t>
            </a:r>
            <a:r>
              <a:rPr lang="nl-NL" sz="2000" dirty="0">
                <a:solidFill>
                  <a:srgbClr val="233B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nl-NL" sz="3200" dirty="0">
              <a:solidFill>
                <a:srgbClr val="233B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dirty="0">
                <a:solidFill>
                  <a:srgbClr val="233B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Lindsay van Dalen</a:t>
            </a:r>
          </a:p>
          <a:p>
            <a:r>
              <a:rPr lang="nl-NL" sz="2000" dirty="0">
                <a:solidFill>
                  <a:srgbClr val="233B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Decaan</a:t>
            </a:r>
            <a:br>
              <a:rPr lang="nl-NL" sz="2000" dirty="0">
                <a:solidFill>
                  <a:srgbClr val="233B5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solidFill>
                  <a:srgbClr val="233B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Basis/Kader</a:t>
            </a:r>
            <a:br>
              <a:rPr lang="nl-NL" sz="2000" dirty="0">
                <a:solidFill>
                  <a:srgbClr val="233B5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dirty="0">
                <a:solidFill>
                  <a:srgbClr val="233B5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lindsayvandalen@udenscollege.nl</a:t>
            </a:r>
            <a:r>
              <a:rPr lang="nl-NL" sz="2000" dirty="0">
                <a:solidFill>
                  <a:srgbClr val="233B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nl-NL" sz="4000" dirty="0">
              <a:solidFill>
                <a:srgbClr val="233B53"/>
              </a:solidFill>
            </a:endParaRPr>
          </a:p>
          <a:p>
            <a:endParaRPr lang="nl-NL" sz="2800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sz="1600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sz="1600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sz="1600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sz="1600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sz="1600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sz="1600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sz="1600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sz="1600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sz="1600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sz="1600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A9F9BC6-04B8-C62C-2F35-9C9E691019A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437" y="1724874"/>
            <a:ext cx="1328057" cy="199208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82A8732-0212-551F-41DA-EE0BC5CEC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3437" y="3840515"/>
            <a:ext cx="1328057" cy="199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455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BB650-EF68-D956-AD53-E2EFC25A8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 descr="Afbeelding met kleding, jeans, schoeisel, persoon&#10;&#10;Door AI gegenereerde inhoud is mogelijk onjuist.">
            <a:extLst>
              <a:ext uri="{FF2B5EF4-FFF2-40B4-BE49-F238E27FC236}">
                <a16:creationId xmlns:a16="http://schemas.microsoft.com/office/drawing/2014/main" id="{BFF214EE-C3A1-6F5A-BA53-3FBA076D2E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12"/>
          <a:stretch>
            <a:fillRect/>
          </a:stretch>
        </p:blipFill>
        <p:spPr>
          <a:xfrm>
            <a:off x="8101810" y="1766792"/>
            <a:ext cx="4090186" cy="4261125"/>
          </a:xfrm>
          <a:prstGeom prst="rect">
            <a:avLst/>
          </a:prstGeom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CA36DA50-5EAE-61EA-4E76-494F27AC277F}"/>
              </a:ext>
            </a:extLst>
          </p:cNvPr>
          <p:cNvSpPr/>
          <p:nvPr/>
        </p:nvSpPr>
        <p:spPr>
          <a:xfrm flipH="1">
            <a:off x="9913543" y="5567881"/>
            <a:ext cx="2278453" cy="1303698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BC4DC798-CD3E-A8B6-9B19-92A828DAC25F}"/>
              </a:ext>
            </a:extLst>
          </p:cNvPr>
          <p:cNvSpPr/>
          <p:nvPr/>
        </p:nvSpPr>
        <p:spPr>
          <a:xfrm>
            <a:off x="-9053" y="5691436"/>
            <a:ext cx="10302843" cy="1180144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rgbClr val="364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3766CE2-449B-0D31-0923-B173A6DA90A0}"/>
              </a:ext>
            </a:extLst>
          </p:cNvPr>
          <p:cNvSpPr txBox="1"/>
          <p:nvPr/>
        </p:nvSpPr>
        <p:spPr>
          <a:xfrm>
            <a:off x="3513500" y="6221105"/>
            <a:ext cx="3223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DÉ PLEK OM TE ZIJN</a:t>
            </a:r>
          </a:p>
        </p:txBody>
      </p:sp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81733DBF-99D4-00A0-DDD5-A6CA75BD5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50" y="6089695"/>
            <a:ext cx="905344" cy="511614"/>
          </a:xfrm>
          <a:prstGeom prst="rect">
            <a:avLst/>
          </a:pr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E7F2A7D4-950A-0096-2C90-71EDC319D7F6}"/>
              </a:ext>
            </a:extLst>
          </p:cNvPr>
          <p:cNvSpPr/>
          <p:nvPr/>
        </p:nvSpPr>
        <p:spPr>
          <a:xfrm flipV="1">
            <a:off x="-22907" y="325768"/>
            <a:ext cx="5056636" cy="896449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  <a:gd name="connsiteX0" fmla="*/ 0 w 10288292"/>
              <a:gd name="connsiteY0" fmla="*/ 1430448 h 1430495"/>
              <a:gd name="connsiteX1" fmla="*/ 9053 w 10288292"/>
              <a:gd name="connsiteY1" fmla="*/ 0 h 1430495"/>
              <a:gd name="connsiteX2" fmla="*/ 10203255 w 10288292"/>
              <a:gd name="connsiteY2" fmla="*/ 325925 h 1430495"/>
              <a:gd name="connsiteX3" fmla="*/ 10288292 w 10288292"/>
              <a:gd name="connsiteY3" fmla="*/ 1295939 h 1430495"/>
              <a:gd name="connsiteX4" fmla="*/ 0 w 10288292"/>
              <a:gd name="connsiteY4" fmla="*/ 1430448 h 1430495"/>
              <a:gd name="connsiteX0" fmla="*/ 9779 w 10298071"/>
              <a:gd name="connsiteY0" fmla="*/ 1311259 h 1311306"/>
              <a:gd name="connsiteX1" fmla="*/ 393 w 10298071"/>
              <a:gd name="connsiteY1" fmla="*/ 0 h 1311306"/>
              <a:gd name="connsiteX2" fmla="*/ 10213034 w 10298071"/>
              <a:gd name="connsiteY2" fmla="*/ 206736 h 1311306"/>
              <a:gd name="connsiteX3" fmla="*/ 10298071 w 10298071"/>
              <a:gd name="connsiteY3" fmla="*/ 1176750 h 1311306"/>
              <a:gd name="connsiteX4" fmla="*/ 9779 w 10298071"/>
              <a:gd name="connsiteY4" fmla="*/ 1311259 h 13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071" h="1311306">
                <a:moveTo>
                  <a:pt x="9779" y="1311259"/>
                </a:moveTo>
                <a:cubicBezTo>
                  <a:pt x="12797" y="834443"/>
                  <a:pt x="-2625" y="476816"/>
                  <a:pt x="393" y="0"/>
                </a:cubicBezTo>
                <a:lnTo>
                  <a:pt x="10213034" y="206736"/>
                </a:lnTo>
                <a:lnTo>
                  <a:pt x="10298071" y="1176750"/>
                </a:lnTo>
                <a:cubicBezTo>
                  <a:pt x="6863790" y="1173732"/>
                  <a:pt x="3444060" y="1314277"/>
                  <a:pt x="9779" y="1311259"/>
                </a:cubicBezTo>
                <a:close/>
              </a:path>
            </a:pathLst>
          </a:custGeom>
          <a:solidFill>
            <a:srgbClr val="D732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73236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85950C8-0DF6-7BE5-4130-2ABEC6D309B6}"/>
              </a:ext>
            </a:extLst>
          </p:cNvPr>
          <p:cNvSpPr txBox="1"/>
          <p:nvPr/>
        </p:nvSpPr>
        <p:spPr>
          <a:xfrm>
            <a:off x="513785" y="470483"/>
            <a:ext cx="599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GOED KEUZEPROCES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C804122-9DD2-A339-8ECE-D1CCA0B3A091}"/>
              </a:ext>
            </a:extLst>
          </p:cNvPr>
          <p:cNvSpPr txBox="1"/>
          <p:nvPr/>
        </p:nvSpPr>
        <p:spPr>
          <a:xfrm>
            <a:off x="660903" y="1557196"/>
            <a:ext cx="7632071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2800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Jong, veel keuzemogelijkheden, keuzestress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2800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Wie ben ik in relatie tot opleiding en werk?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2800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Rol van de school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2800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Ervaringsgerichte LOB activiteiten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2800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Coach is het eerste aanspreekpunt</a:t>
            </a:r>
            <a:endParaRPr lang="en-US" sz="2800" dirty="0">
              <a:solidFill>
                <a:srgbClr val="233B53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2800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Decaan komt in soms beeld</a:t>
            </a:r>
            <a:endParaRPr lang="nl-NL" sz="2800" dirty="0">
              <a:solidFill>
                <a:srgbClr val="233B53"/>
              </a:solidFill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91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38BA-2404-93D3-6839-96808DD1D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schoeisel, kleding, jeans, Broek&#10;&#10;Door AI gegenereerde inhoud is mogelijk onjuist.">
            <a:extLst>
              <a:ext uri="{FF2B5EF4-FFF2-40B4-BE49-F238E27FC236}">
                <a16:creationId xmlns:a16="http://schemas.microsoft.com/office/drawing/2014/main" id="{23551F79-D132-D272-E476-CA6A17520D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06"/>
          <a:stretch>
            <a:fillRect/>
          </a:stretch>
        </p:blipFill>
        <p:spPr>
          <a:xfrm>
            <a:off x="124235" y="2869949"/>
            <a:ext cx="3197298" cy="3008458"/>
          </a:xfrm>
          <a:prstGeom prst="rect">
            <a:avLst/>
          </a:prstGeom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E0F2A37B-652E-1C6A-084B-24A97253F9A4}"/>
              </a:ext>
            </a:extLst>
          </p:cNvPr>
          <p:cNvSpPr/>
          <p:nvPr/>
        </p:nvSpPr>
        <p:spPr>
          <a:xfrm flipH="1">
            <a:off x="9913543" y="5567881"/>
            <a:ext cx="2278453" cy="1303698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D02317F2-59E9-7CBF-D554-BF51B3214E4F}"/>
              </a:ext>
            </a:extLst>
          </p:cNvPr>
          <p:cNvSpPr/>
          <p:nvPr/>
        </p:nvSpPr>
        <p:spPr>
          <a:xfrm>
            <a:off x="-9053" y="5691436"/>
            <a:ext cx="10302843" cy="1180144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rgbClr val="364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44FCF-6134-7E93-0BD7-E89DD6575164}"/>
              </a:ext>
            </a:extLst>
          </p:cNvPr>
          <p:cNvSpPr txBox="1"/>
          <p:nvPr/>
        </p:nvSpPr>
        <p:spPr>
          <a:xfrm>
            <a:off x="3513500" y="6221105"/>
            <a:ext cx="3223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DÉ PLEK OM TE ZIJN</a:t>
            </a:r>
          </a:p>
        </p:txBody>
      </p:sp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3A3D98CE-D447-F1D7-E61F-E9C8E7084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50" y="6089695"/>
            <a:ext cx="905344" cy="511614"/>
          </a:xfrm>
          <a:prstGeom prst="rect">
            <a:avLst/>
          </a:pr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7095640C-5E8F-2EBF-6DF1-0834479FC129}"/>
              </a:ext>
            </a:extLst>
          </p:cNvPr>
          <p:cNvSpPr/>
          <p:nvPr/>
        </p:nvSpPr>
        <p:spPr>
          <a:xfrm flipV="1">
            <a:off x="-22907" y="325768"/>
            <a:ext cx="5056636" cy="896449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  <a:gd name="connsiteX0" fmla="*/ 0 w 10288292"/>
              <a:gd name="connsiteY0" fmla="*/ 1430448 h 1430495"/>
              <a:gd name="connsiteX1" fmla="*/ 9053 w 10288292"/>
              <a:gd name="connsiteY1" fmla="*/ 0 h 1430495"/>
              <a:gd name="connsiteX2" fmla="*/ 10203255 w 10288292"/>
              <a:gd name="connsiteY2" fmla="*/ 325925 h 1430495"/>
              <a:gd name="connsiteX3" fmla="*/ 10288292 w 10288292"/>
              <a:gd name="connsiteY3" fmla="*/ 1295939 h 1430495"/>
              <a:gd name="connsiteX4" fmla="*/ 0 w 10288292"/>
              <a:gd name="connsiteY4" fmla="*/ 1430448 h 1430495"/>
              <a:gd name="connsiteX0" fmla="*/ 9779 w 10298071"/>
              <a:gd name="connsiteY0" fmla="*/ 1311259 h 1311306"/>
              <a:gd name="connsiteX1" fmla="*/ 393 w 10298071"/>
              <a:gd name="connsiteY1" fmla="*/ 0 h 1311306"/>
              <a:gd name="connsiteX2" fmla="*/ 10213034 w 10298071"/>
              <a:gd name="connsiteY2" fmla="*/ 206736 h 1311306"/>
              <a:gd name="connsiteX3" fmla="*/ 10298071 w 10298071"/>
              <a:gd name="connsiteY3" fmla="*/ 1176750 h 1311306"/>
              <a:gd name="connsiteX4" fmla="*/ 9779 w 10298071"/>
              <a:gd name="connsiteY4" fmla="*/ 1311259 h 13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071" h="1311306">
                <a:moveTo>
                  <a:pt x="9779" y="1311259"/>
                </a:moveTo>
                <a:cubicBezTo>
                  <a:pt x="12797" y="834443"/>
                  <a:pt x="-2625" y="476816"/>
                  <a:pt x="393" y="0"/>
                </a:cubicBezTo>
                <a:lnTo>
                  <a:pt x="10213034" y="206736"/>
                </a:lnTo>
                <a:lnTo>
                  <a:pt x="10298071" y="1176750"/>
                </a:lnTo>
                <a:cubicBezTo>
                  <a:pt x="6863790" y="1173732"/>
                  <a:pt x="3444060" y="1314277"/>
                  <a:pt x="9779" y="1311259"/>
                </a:cubicBezTo>
                <a:close/>
              </a:path>
            </a:pathLst>
          </a:custGeom>
          <a:solidFill>
            <a:srgbClr val="D732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73236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C652E35-B431-24BB-F157-3119C3D0B4E1}"/>
              </a:ext>
            </a:extLst>
          </p:cNvPr>
          <p:cNvSpPr txBox="1"/>
          <p:nvPr/>
        </p:nvSpPr>
        <p:spPr>
          <a:xfrm>
            <a:off x="513785" y="470483"/>
            <a:ext cx="599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GOED KEUZEPROCES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16AE8F6-DFB5-BABC-FBE0-CCFC8F7B2AA4}"/>
              </a:ext>
            </a:extLst>
          </p:cNvPr>
          <p:cNvSpPr txBox="1"/>
          <p:nvPr/>
        </p:nvSpPr>
        <p:spPr>
          <a:xfrm>
            <a:off x="3232087" y="1557196"/>
            <a:ext cx="8247707" cy="742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3200" b="1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 leerjaar 3: </a:t>
            </a:r>
            <a:r>
              <a:rPr lang="nl-NL" sz="3200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3200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MBO beurs 			27 november</a:t>
            </a:r>
            <a:endParaRPr lang="en-US" sz="3200" dirty="0">
              <a:solidFill>
                <a:srgbClr val="233B53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3200" dirty="0" err="1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UConnect</a:t>
            </a:r>
            <a:r>
              <a:rPr lang="nl-NL" sz="3200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			22 januari</a:t>
            </a: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3200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Week stage 			1-5 juni</a:t>
            </a: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sz="3200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Heel het jaar activiteiten en opdrachten bij GC</a:t>
            </a:r>
            <a:endParaRPr lang="en-US" sz="3200" dirty="0">
              <a:solidFill>
                <a:srgbClr val="233B53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72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47645-57C0-9C4C-BFDD-40B7FDCEA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schoeisel, kleding, persoon&#10;&#10;Door AI gegenereerde inhoud is mogelijk onjuist.">
            <a:extLst>
              <a:ext uri="{FF2B5EF4-FFF2-40B4-BE49-F238E27FC236}">
                <a16:creationId xmlns:a16="http://schemas.microsoft.com/office/drawing/2014/main" id="{BF31A5F7-3162-4A28-494D-3A2F52972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571" y="28575"/>
            <a:ext cx="3400425" cy="3400425"/>
          </a:xfrm>
          <a:prstGeom prst="rect">
            <a:avLst/>
          </a:prstGeom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0BFBC31F-9115-F532-3482-B13BF720BF01}"/>
              </a:ext>
            </a:extLst>
          </p:cNvPr>
          <p:cNvSpPr/>
          <p:nvPr/>
        </p:nvSpPr>
        <p:spPr>
          <a:xfrm flipH="1">
            <a:off x="9913543" y="5567881"/>
            <a:ext cx="2278453" cy="1303698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5C60D406-74B8-C8E0-28C8-38E226E664CB}"/>
              </a:ext>
            </a:extLst>
          </p:cNvPr>
          <p:cNvSpPr/>
          <p:nvPr/>
        </p:nvSpPr>
        <p:spPr>
          <a:xfrm>
            <a:off x="-9053" y="5691436"/>
            <a:ext cx="10302843" cy="1180144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2843" h="1439501">
                <a:moveTo>
                  <a:pt x="0" y="1430448"/>
                </a:moveTo>
                <a:cubicBezTo>
                  <a:pt x="3018" y="953632"/>
                  <a:pt x="6035" y="476816"/>
                  <a:pt x="9053" y="0"/>
                </a:cubicBezTo>
                <a:lnTo>
                  <a:pt x="10203255" y="325925"/>
                </a:lnTo>
                <a:lnTo>
                  <a:pt x="10302843" y="1439501"/>
                </a:lnTo>
                <a:lnTo>
                  <a:pt x="0" y="1430448"/>
                </a:lnTo>
                <a:close/>
              </a:path>
            </a:pathLst>
          </a:custGeom>
          <a:solidFill>
            <a:srgbClr val="3647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0E738F1-2DD9-3E7E-DF6B-4D44F7C430A6}"/>
              </a:ext>
            </a:extLst>
          </p:cNvPr>
          <p:cNvSpPr txBox="1"/>
          <p:nvPr/>
        </p:nvSpPr>
        <p:spPr>
          <a:xfrm>
            <a:off x="3513500" y="6221105"/>
            <a:ext cx="3223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DÉ PLEK OM TE ZIJN</a:t>
            </a:r>
          </a:p>
        </p:txBody>
      </p:sp>
      <p:pic>
        <p:nvPicPr>
          <p:cNvPr id="5" name="Afbeelding 4" descr="Afbeelding met tekst, Lettertype, Graphics, schermopname&#10;&#10;Door AI gegenereerde inhoud is mogelijk onjuist.">
            <a:extLst>
              <a:ext uri="{FF2B5EF4-FFF2-40B4-BE49-F238E27FC236}">
                <a16:creationId xmlns:a16="http://schemas.microsoft.com/office/drawing/2014/main" id="{5282EA30-22C2-4BF5-782D-C9F90F594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250" y="6089695"/>
            <a:ext cx="905344" cy="511614"/>
          </a:xfrm>
          <a:prstGeom prst="rect">
            <a:avLst/>
          </a:pr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03ADDD3D-0C7A-BC39-B2E0-8C27E520F807}"/>
              </a:ext>
            </a:extLst>
          </p:cNvPr>
          <p:cNvSpPr/>
          <p:nvPr/>
        </p:nvSpPr>
        <p:spPr>
          <a:xfrm flipV="1">
            <a:off x="-22907" y="325768"/>
            <a:ext cx="5056636" cy="896449"/>
          </a:xfrm>
          <a:custGeom>
            <a:avLst/>
            <a:gdLst>
              <a:gd name="connsiteX0" fmla="*/ 0 w 10302843"/>
              <a:gd name="connsiteY0" fmla="*/ 1430448 h 1439501"/>
              <a:gd name="connsiteX1" fmla="*/ 9053 w 10302843"/>
              <a:gd name="connsiteY1" fmla="*/ 0 h 1439501"/>
              <a:gd name="connsiteX2" fmla="*/ 10203255 w 10302843"/>
              <a:gd name="connsiteY2" fmla="*/ 325925 h 1439501"/>
              <a:gd name="connsiteX3" fmla="*/ 10302843 w 10302843"/>
              <a:gd name="connsiteY3" fmla="*/ 1439501 h 1439501"/>
              <a:gd name="connsiteX4" fmla="*/ 0 w 10302843"/>
              <a:gd name="connsiteY4" fmla="*/ 1430448 h 1439501"/>
              <a:gd name="connsiteX0" fmla="*/ 0 w 10288292"/>
              <a:gd name="connsiteY0" fmla="*/ 1430448 h 1430495"/>
              <a:gd name="connsiteX1" fmla="*/ 9053 w 10288292"/>
              <a:gd name="connsiteY1" fmla="*/ 0 h 1430495"/>
              <a:gd name="connsiteX2" fmla="*/ 10203255 w 10288292"/>
              <a:gd name="connsiteY2" fmla="*/ 325925 h 1430495"/>
              <a:gd name="connsiteX3" fmla="*/ 10288292 w 10288292"/>
              <a:gd name="connsiteY3" fmla="*/ 1295939 h 1430495"/>
              <a:gd name="connsiteX4" fmla="*/ 0 w 10288292"/>
              <a:gd name="connsiteY4" fmla="*/ 1430448 h 1430495"/>
              <a:gd name="connsiteX0" fmla="*/ 9779 w 10298071"/>
              <a:gd name="connsiteY0" fmla="*/ 1311259 h 1311306"/>
              <a:gd name="connsiteX1" fmla="*/ 393 w 10298071"/>
              <a:gd name="connsiteY1" fmla="*/ 0 h 1311306"/>
              <a:gd name="connsiteX2" fmla="*/ 10213034 w 10298071"/>
              <a:gd name="connsiteY2" fmla="*/ 206736 h 1311306"/>
              <a:gd name="connsiteX3" fmla="*/ 10298071 w 10298071"/>
              <a:gd name="connsiteY3" fmla="*/ 1176750 h 1311306"/>
              <a:gd name="connsiteX4" fmla="*/ 9779 w 10298071"/>
              <a:gd name="connsiteY4" fmla="*/ 1311259 h 13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8071" h="1311306">
                <a:moveTo>
                  <a:pt x="9779" y="1311259"/>
                </a:moveTo>
                <a:cubicBezTo>
                  <a:pt x="12797" y="834443"/>
                  <a:pt x="-2625" y="476816"/>
                  <a:pt x="393" y="0"/>
                </a:cubicBezTo>
                <a:lnTo>
                  <a:pt x="10213034" y="206736"/>
                </a:lnTo>
                <a:lnTo>
                  <a:pt x="10298071" y="1176750"/>
                </a:lnTo>
                <a:cubicBezTo>
                  <a:pt x="6863790" y="1173732"/>
                  <a:pt x="3444060" y="1314277"/>
                  <a:pt x="9779" y="1311259"/>
                </a:cubicBezTo>
                <a:close/>
              </a:path>
            </a:pathLst>
          </a:custGeom>
          <a:solidFill>
            <a:srgbClr val="D732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73236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14EF873-22B8-13B7-97C5-287614982DBF}"/>
              </a:ext>
            </a:extLst>
          </p:cNvPr>
          <p:cNvSpPr txBox="1"/>
          <p:nvPr/>
        </p:nvSpPr>
        <p:spPr>
          <a:xfrm>
            <a:off x="513785" y="470483"/>
            <a:ext cx="599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ROL VAN DE OUDERS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942109E-BA81-BE2F-E1A6-CB23726F080C}"/>
              </a:ext>
            </a:extLst>
          </p:cNvPr>
          <p:cNvSpPr txBox="1"/>
          <p:nvPr/>
        </p:nvSpPr>
        <p:spPr>
          <a:xfrm>
            <a:off x="660904" y="1557196"/>
            <a:ext cx="8130668" cy="746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nl-NL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 tijd nemen om rustig te praten over studiekeuze</a:t>
            </a:r>
            <a:endParaRPr lang="en-US" dirty="0">
              <a:solidFill>
                <a:srgbClr val="233B53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Wat zijn jouw kwaliteiten en de mogelijkheden daarbij?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Waarom maak je een bepaalde keuze?  </a:t>
            </a:r>
            <a:endParaRPr lang="en-US" dirty="0">
              <a:solidFill>
                <a:srgbClr val="233B53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Vragen stellen/samenvatten, zodat beeld wordt verhelderd</a:t>
            </a:r>
            <a:br>
              <a:rPr lang="nl-NL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endParaRPr lang="nl-NL" dirty="0">
              <a:solidFill>
                <a:srgbClr val="233B53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nl-NL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Open Dagen bezoeken; verschillende opleidingen en </a:t>
            </a:r>
            <a:br>
              <a:rPr lang="nl-NL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nl-NL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verschillende MBO-instellingen</a:t>
            </a:r>
            <a:endParaRPr lang="en-US" dirty="0">
              <a:solidFill>
                <a:srgbClr val="233B53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Sfeer proeven </a:t>
            </a:r>
            <a:endParaRPr lang="en-US" dirty="0">
              <a:solidFill>
                <a:srgbClr val="233B53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Manier van reizen bekijken</a:t>
            </a:r>
            <a:endParaRPr lang="en-US" dirty="0">
              <a:solidFill>
                <a:srgbClr val="233B53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233B53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Zicht krijgen op de vorm van het onderwijs</a:t>
            </a:r>
            <a:endParaRPr lang="nl-NL" dirty="0">
              <a:solidFill>
                <a:srgbClr val="233B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  <a:p>
            <a:endParaRPr lang="nl-NL" dirty="0">
              <a:solidFill>
                <a:srgbClr val="36475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9789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465</Words>
  <Application>Microsoft Office PowerPoint</Application>
  <PresentationFormat>Breedbeeld</PresentationFormat>
  <Paragraphs>181</Paragraphs>
  <Slides>12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Arial Narrow</vt:lpstr>
      <vt:lpstr>Calibri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Mariska Nillesen | Udens College</dc:creator>
  <cp:lastModifiedBy>Denise Sanders | Udens College</cp:lastModifiedBy>
  <cp:revision>5</cp:revision>
  <dcterms:created xsi:type="dcterms:W3CDTF">2025-08-18T19:18:04Z</dcterms:created>
  <dcterms:modified xsi:type="dcterms:W3CDTF">2025-08-27T08:48:48Z</dcterms:modified>
</cp:coreProperties>
</file>