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61" r:id="rId6"/>
    <p:sldId id="280" r:id="rId7"/>
    <p:sldId id="267" r:id="rId8"/>
    <p:sldId id="270" r:id="rId9"/>
    <p:sldId id="263" r:id="rId10"/>
    <p:sldId id="264" r:id="rId11"/>
    <p:sldId id="265" r:id="rId12"/>
    <p:sldId id="271" r:id="rId13"/>
    <p:sldId id="272" r:id="rId14"/>
    <p:sldId id="25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6" r:id="rId23"/>
    <p:sldId id="282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757"/>
    <a:srgbClr val="D7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lein Veraa | Udens College" userId="dd0a8f0f-41c7-44bf-973c-12809aeef7b3" providerId="ADAL" clId="{C6CB109A-B7D0-4009-95EC-2173EB230AC9}"/>
    <pc:docChg chg="undo custSel addSld modSld">
      <pc:chgData name="Marjolein Veraa | Udens College" userId="dd0a8f0f-41c7-44bf-973c-12809aeef7b3" providerId="ADAL" clId="{C6CB109A-B7D0-4009-95EC-2173EB230AC9}" dt="2025-08-27T07:30:19.446" v="11" actId="20577"/>
      <pc:docMkLst>
        <pc:docMk/>
      </pc:docMkLst>
      <pc:sldChg chg="modSp mod">
        <pc:chgData name="Marjolein Veraa | Udens College" userId="dd0a8f0f-41c7-44bf-973c-12809aeef7b3" providerId="ADAL" clId="{C6CB109A-B7D0-4009-95EC-2173EB230AC9}" dt="2025-08-27T07:26:54.533" v="2" actId="20577"/>
        <pc:sldMkLst>
          <pc:docMk/>
          <pc:sldMk cId="4070976352" sldId="265"/>
        </pc:sldMkLst>
        <pc:spChg chg="mod">
          <ac:chgData name="Marjolein Veraa | Udens College" userId="dd0a8f0f-41c7-44bf-973c-12809aeef7b3" providerId="ADAL" clId="{C6CB109A-B7D0-4009-95EC-2173EB230AC9}" dt="2025-08-27T07:26:54.533" v="2" actId="20577"/>
          <ac:spMkLst>
            <pc:docMk/>
            <pc:sldMk cId="4070976352" sldId="265"/>
            <ac:spMk id="8" creationId="{F5581A39-DE58-6DC5-6519-EEC5880A7650}"/>
          </ac:spMkLst>
        </pc:spChg>
      </pc:sldChg>
      <pc:sldChg chg="add">
        <pc:chgData name="Marjolein Veraa | Udens College" userId="dd0a8f0f-41c7-44bf-973c-12809aeef7b3" providerId="ADAL" clId="{C6CB109A-B7D0-4009-95EC-2173EB230AC9}" dt="2025-08-26T16:27:05.590" v="0" actId="47"/>
        <pc:sldMkLst>
          <pc:docMk/>
          <pc:sldMk cId="2822629055" sldId="266"/>
        </pc:sldMkLst>
      </pc:sldChg>
      <pc:sldChg chg="modSp mod">
        <pc:chgData name="Marjolein Veraa | Udens College" userId="dd0a8f0f-41c7-44bf-973c-12809aeef7b3" providerId="ADAL" clId="{C6CB109A-B7D0-4009-95EC-2173EB230AC9}" dt="2025-08-27T07:30:19.446" v="11" actId="20577"/>
        <pc:sldMkLst>
          <pc:docMk/>
          <pc:sldMk cId="2311001839" sldId="280"/>
        </pc:sldMkLst>
        <pc:spChg chg="mod">
          <ac:chgData name="Marjolein Veraa | Udens College" userId="dd0a8f0f-41c7-44bf-973c-12809aeef7b3" providerId="ADAL" clId="{C6CB109A-B7D0-4009-95EC-2173EB230AC9}" dt="2025-08-27T07:30:19.446" v="11" actId="20577"/>
          <ac:spMkLst>
            <pc:docMk/>
            <pc:sldMk cId="2311001839" sldId="280"/>
            <ac:spMk id="11" creationId="{11B7F7BF-9A30-E28D-357A-B62F5C77FC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36D93-1015-4126-A7CD-7DE67B35671D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F525-79BA-49AD-ADB6-3402FD573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59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Opschoonles</a:t>
            </a:r>
            <a:br>
              <a:rPr lang="nl-NL" dirty="0"/>
            </a:br>
            <a:r>
              <a:rPr lang="nl-NL" dirty="0"/>
              <a:t>plannen &gt; eerste trap 25 september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525-79BA-49AD-ADB6-3402FD5730B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63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AE68-3E9B-900C-AE36-EF5B3A9F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FB87B6-5C8C-7874-A9C8-75E0CC2A3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A874279-528F-E8A9-08A6-38DF94360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Opschoonles</a:t>
            </a:r>
            <a:br>
              <a:rPr lang="nl-NL" dirty="0"/>
            </a:br>
            <a:r>
              <a:rPr lang="nl-NL" dirty="0"/>
              <a:t>plannen &gt; eerste trap 25 september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55902D-740B-751E-CA55-1136F94CF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525-79BA-49AD-ADB6-3402FD5730B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19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Horen ze twee keer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AF525-79BA-49AD-ADB6-3402FD5730B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3D65-4FB2-A826-53AF-681901EB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EA2AD2-1098-61A2-3586-359C5A1D1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2FE3A7-6599-6F15-AF91-F50C31F8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B1592-1A6E-BDDA-301E-F44D1910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B094C7-4C7C-E029-C71B-FFFEDDBA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29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91496-014E-EE8D-6AD1-83B3902F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4C8A60-3444-F997-A1E9-905BB5A97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8CB77-C909-1A80-8CB8-F9C6E8D0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298181-CB51-21C9-4FFE-C88F338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D5276D-12ED-20F3-FD37-5DB367E9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2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2C1D6F-84FE-EDE2-3938-57C4EEE08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8FD440-1914-F6D1-3534-F6ABE22BB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93F1F-A649-B87C-3FB9-5D2DA9C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819C2-0693-7722-52AC-3B7BB37F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805F46-D142-3931-7FCC-7071E67B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F24E2-9361-16BF-D1CC-B71E99C8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E59D4-EAA0-F452-2D1F-DF2AD7F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06F3F-CC4D-0403-7A22-D41D0A62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CDF0D9-EEAE-61C0-73DB-5DB85D6C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E50648-6EF0-C6EA-A78E-9D855672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5086B-6320-E32E-DE15-B1CC36C5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085954-4446-68C5-9331-40990A13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293A64-4019-94F7-015D-70BA2FBD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6D5B1-3B48-E402-B899-F13FE188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C578BC-6530-B490-AB98-D43A8840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291-9088-A1E9-5D60-1A459665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F9B69F-7957-D992-C60F-BF9E3982E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DC61BF-7697-8746-7245-61F3C9C3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3EA8A5-5D6A-0778-3EB7-3F6B14D6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727388-3836-73FF-976C-30D14B73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A416F5-120A-D3B3-1899-7E4832DC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6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859-6CBD-A893-CA28-02428190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F8510-DBB2-505D-FE2B-173ADCBD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0E4A2F-863F-1FEC-112C-14879EAF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57665D-0734-E00B-6A3E-60DAD5F2A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C6CA42-2384-FC9D-B963-CD25B6A65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C714F2-82F0-3E8B-FB17-7846E162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40F22F-41AA-F543-7483-4DA56756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3E0DC1-3C49-E086-D74F-4037EE9A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0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B17F0-62FE-9F5D-0DE0-34335A3E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EEA1BD-765C-A337-9C78-CAC7041C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CA4575-F20D-5E93-344E-E30FCD62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EA51AC-8636-7ACD-32A3-7838AF73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D29CEF-5947-CE51-2707-FF2E047C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9C5E9F-A3C6-3A4A-60B0-88C60C83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03C01-2788-AAE7-5D01-DE86BB92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7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86954-BFD3-B94C-9FE8-F6546285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45E14-E023-A63C-2A27-97A86ADE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A3262E-E172-5DD9-2120-D56E7CAEA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1786C0-CDEE-E6E6-7DFC-964A43FB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C4847A-7367-06AD-6DBE-7F6C0BF0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4FC024-3609-68AD-9693-AFE8713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57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8C7D7-54A4-6389-E24E-BC5FBCB7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BAAD68-3211-72DC-4A5A-BF3CA053D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4E7682-590E-8CB2-94ED-303F2C8C3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E68492-881D-2A4D-BE08-3A4BA99B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2FC72E-EF50-167D-51F4-26649104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3318B-ED14-122C-7297-7D6D84B3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8C7897-4960-061B-5B6E-586D35A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781ED-93EE-1D83-9A2A-B1C1B79A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C0697C-66E1-00A4-BB2A-C1086110B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9E294-3130-4D39-8256-25CFD08229E3}" type="datetimeFigureOut">
              <a:rPr lang="nl-NL" smtClean="0"/>
              <a:t>27-8-2025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16CB02-B2A0-6BE6-E97E-BB98AEB7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90DF9-DC01-3D26-61B3-1C6DB7C9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49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mailto:lindsayvandalen@udenscollege.nl" TargetMode="External"/><Relationship Id="rId4" Type="http://schemas.openxmlformats.org/officeDocument/2006/relationships/hyperlink" Target="mailto:nienkevangeesbergen@udenscollege.n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mbo-decanen@udenscollege.n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file:///G:\GENEREREN%20FOTO%20PLATTEGRONDEN\Individuele%20foto's%20personeel\95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mailto:moundirchari@udenscollege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jeans, schoeisel, glimlach&#10;&#10;Door AI gegenereerde inhoud is mogelijk onjuist.">
            <a:extLst>
              <a:ext uri="{FF2B5EF4-FFF2-40B4-BE49-F238E27FC236}">
                <a16:creationId xmlns:a16="http://schemas.microsoft.com/office/drawing/2014/main" id="{AF6BDCFD-C645-8F8C-456F-675BA9BC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/>
          <a:stretch>
            <a:fillRect/>
          </a:stretch>
        </p:blipFill>
        <p:spPr>
          <a:xfrm>
            <a:off x="5721788" y="185596"/>
            <a:ext cx="6470210" cy="5889279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D47E5C45-4A03-D924-2DAD-4551851ABF9E}"/>
              </a:ext>
            </a:extLst>
          </p:cNvPr>
          <p:cNvSpPr/>
          <p:nvPr/>
        </p:nvSpPr>
        <p:spPr>
          <a:xfrm flipH="1">
            <a:off x="9171159" y="4979406"/>
            <a:ext cx="3020839" cy="1892173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7E3E480B-127F-77E5-9451-0566FDEFAB7E}"/>
              </a:ext>
            </a:extLst>
          </p:cNvPr>
          <p:cNvSpPr/>
          <p:nvPr/>
        </p:nvSpPr>
        <p:spPr>
          <a:xfrm>
            <a:off x="-9053" y="5432079"/>
            <a:ext cx="10302843" cy="1439501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680EA14-7E66-D1C3-EA1A-B00D398C6023}"/>
              </a:ext>
            </a:extLst>
          </p:cNvPr>
          <p:cNvSpPr txBox="1"/>
          <p:nvPr/>
        </p:nvSpPr>
        <p:spPr>
          <a:xfrm>
            <a:off x="3168712" y="6074875"/>
            <a:ext cx="3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31" name="Afbeelding 30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319C1BC7-BB1C-C784-D7C3-96A81254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55" y="5796744"/>
            <a:ext cx="1268008" cy="71655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614DCB72-9058-82C0-4B58-A028666A9FB2}"/>
              </a:ext>
            </a:extLst>
          </p:cNvPr>
          <p:cNvSpPr txBox="1"/>
          <p:nvPr/>
        </p:nvSpPr>
        <p:spPr>
          <a:xfrm>
            <a:off x="1397252" y="1654676"/>
            <a:ext cx="4698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364757"/>
                </a:solidFill>
                <a:latin typeface="Arial Narrow" panose="020B0606020202030204" pitchFamily="34" charset="0"/>
              </a:rPr>
              <a:t>WELKOM OP DE OUDERAVOND T4</a:t>
            </a:r>
          </a:p>
          <a:p>
            <a:endParaRPr lang="nl-NL" sz="3600" b="1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7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7588-5DAF-1FC2-8C14-D9E0D8946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schoeisel, kleding, jeans, persoon&#10;&#10;Door AI gegenereerde inhoud is mogelijk onjuist.">
            <a:extLst>
              <a:ext uri="{FF2B5EF4-FFF2-40B4-BE49-F238E27FC236}">
                <a16:creationId xmlns:a16="http://schemas.microsoft.com/office/drawing/2014/main" id="{EE69417D-D820-7093-49C4-C10614C7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>
            <a:fillRect/>
          </a:stretch>
        </p:blipFill>
        <p:spPr>
          <a:xfrm>
            <a:off x="8402772" y="448081"/>
            <a:ext cx="3779037" cy="3285291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5C2779F-40AC-93C3-F4BE-443D34D4208D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CE8020A1-766C-D11E-D8B3-CC8D9AA18374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EF884B-772B-214D-9FA5-9DE4FE50AD34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A881EE46-CC7F-A2A2-B31E-28D6CFF2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FC6D547-8D07-72C7-9EB0-BBC42376EDCB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206A5C-DC05-FAFF-DCAE-0BAD464774F7}"/>
              </a:ext>
            </a:extLst>
          </p:cNvPr>
          <p:cNvSpPr txBox="1"/>
          <p:nvPr/>
        </p:nvSpPr>
        <p:spPr>
          <a:xfrm>
            <a:off x="513785" y="470483"/>
            <a:ext cx="599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OPBOUW EINDCIJFER EXAMEN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ECC563-D71F-DE3F-C3CD-5F9391C2E16E}"/>
              </a:ext>
            </a:extLst>
          </p:cNvPr>
          <p:cNvSpPr txBox="1"/>
          <p:nvPr/>
        </p:nvSpPr>
        <p:spPr>
          <a:xfrm>
            <a:off x="883901" y="1366932"/>
            <a:ext cx="2506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364757"/>
                </a:solidFill>
                <a:latin typeface="Arial Narrow" panose="020B0606020202030204" pitchFamily="34" charset="0"/>
              </a:rPr>
              <a:t>SCHOOLEXAMEN (50%)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364757"/>
                </a:solidFill>
                <a:latin typeface="Arial Narrow" panose="020B0606020202030204" pitchFamily="34" charset="0"/>
              </a:rPr>
              <a:t>SE leerjaar 3 en 4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B05970-176F-FF9F-128E-8EB660EC076C}"/>
              </a:ext>
            </a:extLst>
          </p:cNvPr>
          <p:cNvSpPr txBox="1"/>
          <p:nvPr/>
        </p:nvSpPr>
        <p:spPr>
          <a:xfrm>
            <a:off x="5176726" y="1363309"/>
            <a:ext cx="26729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CENTRAAL EXAMEN 50%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Leerjaar 4 (mei)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Schriftelijke examens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Praktijkexamens</a:t>
            </a:r>
          </a:p>
          <a:p>
            <a:endParaRPr lang="nl-NL" dirty="0"/>
          </a:p>
        </p:txBody>
      </p:sp>
      <p:pic>
        <p:nvPicPr>
          <p:cNvPr id="10" name="Afbeelding 6" descr="woordmerk27">
            <a:extLst>
              <a:ext uri="{FF2B5EF4-FFF2-40B4-BE49-F238E27FC236}">
                <a16:creationId xmlns:a16="http://schemas.microsoft.com/office/drawing/2014/main" id="{09005442-AA24-FF57-E648-9A6B579A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3" y="3124628"/>
            <a:ext cx="1242225" cy="60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7" descr="C:\Users\John_en_Gretel\AppData\Local\Microsoft\Windows\Temporary Internet Files\Content.IE5\O0FRTSWO\MC900090416[1].wmf">
            <a:extLst>
              <a:ext uri="{FF2B5EF4-FFF2-40B4-BE49-F238E27FC236}">
                <a16:creationId xmlns:a16="http://schemas.microsoft.com/office/drawing/2014/main" id="{52980F7F-FB37-72EA-2914-7ADCA9DE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65" y="3124628"/>
            <a:ext cx="1128060" cy="133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53C5CBB5-B39D-91F0-FB63-F21D275C9A95}"/>
              </a:ext>
            </a:extLst>
          </p:cNvPr>
          <p:cNvSpPr>
            <a:spLocks/>
          </p:cNvSpPr>
          <p:nvPr/>
        </p:nvSpPr>
        <p:spPr bwMode="auto">
          <a:xfrm rot="5400000">
            <a:off x="3761875" y="2859610"/>
            <a:ext cx="338138" cy="3198813"/>
          </a:xfrm>
          <a:prstGeom prst="rightBrace">
            <a:avLst>
              <a:gd name="adj1" fmla="val 6819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01BE614-D39C-AFC1-F238-2D91C80D1ACB}"/>
              </a:ext>
            </a:extLst>
          </p:cNvPr>
          <p:cNvSpPr txBox="1"/>
          <p:nvPr/>
        </p:nvSpPr>
        <p:spPr>
          <a:xfrm>
            <a:off x="1874070" y="5001437"/>
            <a:ext cx="631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SE-cijfer + CE-cijfer : 2 = EC (Eindcijfer)</a:t>
            </a:r>
          </a:p>
        </p:txBody>
      </p:sp>
      <p:cxnSp>
        <p:nvCxnSpPr>
          <p:cNvPr id="16" name="Rechte verbindingslijn met pijl 5">
            <a:extLst>
              <a:ext uri="{FF2B5EF4-FFF2-40B4-BE49-F238E27FC236}">
                <a16:creationId xmlns:a16="http://schemas.microsoft.com/office/drawing/2014/main" id="{08FFA774-CA65-CE11-4D4B-63233546D9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3214" y="5209242"/>
            <a:ext cx="827203" cy="0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24CA077-7B6E-EE15-61CD-ABE6ABE2C901}"/>
              </a:ext>
            </a:extLst>
          </p:cNvPr>
          <p:cNvSpPr txBox="1"/>
          <p:nvPr/>
        </p:nvSpPr>
        <p:spPr>
          <a:xfrm>
            <a:off x="7536079" y="4884771"/>
            <a:ext cx="6762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Let op:</a:t>
            </a:r>
          </a:p>
          <a:p>
            <a:r>
              <a:rPr lang="nl-NL" altLang="nl-NL" b="1" dirty="0">
                <a:latin typeface="Arial" panose="020B0604020202020204" pitchFamily="34" charset="0"/>
                <a:cs typeface="Arial" panose="020B0604020202020204" pitchFamily="34" charset="0"/>
              </a:rPr>
              <a:t>5,45 wordt 5 !</a:t>
            </a:r>
          </a:p>
        </p:txBody>
      </p:sp>
    </p:spTree>
    <p:extLst>
      <p:ext uri="{BB962C8B-B14F-4D97-AF65-F5344CB8AC3E}">
        <p14:creationId xmlns:p14="http://schemas.microsoft.com/office/powerpoint/2010/main" val="18935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6E37-CE30-FED5-9CB8-44923290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A065A109-6288-8D26-5832-74895827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0345E98-12DA-B164-3D65-091FF7A5992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F750FF64-3B02-1929-3731-2D1F535D2925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4F6A8C-8AF6-CC85-06D7-728C64C6BB53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FA533C0-BA49-D57D-3732-2DFD89FA8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E9ACB2A7-3950-368E-6322-DB80B6C74B26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EF7F7-5C0A-5248-E8FB-B6C153710705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BELANGRIJK OM TE WETEN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5581A39-DE58-6DC5-6519-EEC5880A7650}"/>
              </a:ext>
            </a:extLst>
          </p:cNvPr>
          <p:cNvSpPr txBox="1"/>
          <p:nvPr/>
        </p:nvSpPr>
        <p:spPr>
          <a:xfrm>
            <a:off x="660903" y="1557196"/>
            <a:ext cx="915305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Het vierde leerjaar staat in het teken van de schoolexamens</a:t>
            </a: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endParaRPr lang="nl-NL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De schoolexamens (</a:t>
            </a:r>
            <a:r>
              <a:rPr lang="nl-NL" sz="2200" dirty="0" err="1">
                <a:latin typeface="Arial" pitchFamily="34" charset="0"/>
                <a:cs typeface="Arial" pitchFamily="34" charset="0"/>
              </a:rPr>
              <a:t>SE’s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) zijn vastgelegd in het PTA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Alle onderdelen van het PTA moeten zijn gemaakt om deel te kunnen nemen aan het Centraal Examen (CE) 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Een leerling mag maximaal 3 </a:t>
            </a:r>
            <a:r>
              <a:rPr lang="nl-NL" sz="2200" dirty="0" err="1">
                <a:latin typeface="Arial" pitchFamily="34" charset="0"/>
                <a:cs typeface="Arial" pitchFamily="34" charset="0"/>
              </a:rPr>
              <a:t>SE’s</a:t>
            </a:r>
            <a:r>
              <a:rPr lang="nl-NL" sz="2200" dirty="0">
                <a:latin typeface="Arial" pitchFamily="34" charset="0"/>
                <a:cs typeface="Arial" pitchFamily="34" charset="0"/>
              </a:rPr>
              <a:t> herkansen 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Een leerling mag maximaal 1 CE herkansen 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Bij ziekte of andere onvoorziene omstandigheden moet altijd de afdeling voor aanvang van het CE óf SE telefonisch worden geïnformeerd 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200" dirty="0">
                <a:latin typeface="Arial" pitchFamily="34" charset="0"/>
                <a:cs typeface="Arial" pitchFamily="34" charset="0"/>
              </a:rPr>
              <a:t>Mis je een SE met een ongeldige reden, dan vervalt het recht op inhalen en kost het dus een herkansing</a:t>
            </a: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	</a:t>
            </a:r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7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430F9-023E-385F-6E73-7CBB4F2E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4E02A09D-D86C-56C3-6D65-14FBADBA3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E6043A8C-3546-49EB-0A26-A0216D50C89A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DF105B56-00B0-F482-3D3E-994F2FB7B7AB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502082-729B-D229-2A29-B2FD13117444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9B653C14-C219-181E-268D-399E9286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FD4C57F-941B-0C7D-FD80-19D1B742099E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69B5C2-CD48-6050-02A7-E36D06098712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BELANGRIJK OM TE WETEN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7FCD8EA-BC06-A872-5FCD-E739A1577DF6}"/>
              </a:ext>
            </a:extLst>
          </p:cNvPr>
          <p:cNvSpPr txBox="1"/>
          <p:nvPr/>
        </p:nvSpPr>
        <p:spPr>
          <a:xfrm>
            <a:off x="660903" y="1557196"/>
            <a:ext cx="915305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sz="2400" b="1" dirty="0">
                <a:latin typeface="Arial" pitchFamily="34" charset="0"/>
                <a:cs typeface="Arial" pitchFamily="34" charset="0"/>
              </a:rPr>
              <a:t>REKENEN</a:t>
            </a: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Leerlingen die geen wiskunde hebben, dienen een schoolexamen rekenen af te ronden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Uitslag telt niet mee in de slaag/zak-regeling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Dit is van toepassing op alle leerlingen die zijn ingestroomd van onze locatie HV, </a:t>
            </a:r>
            <a:r>
              <a:rPr lang="nl-NL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Waldorf</a:t>
            </a: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of van extern. Leerlingen die vorig jaar in T3 van het UC zaten, hebben dit examen al afgerond. </a:t>
            </a:r>
          </a:p>
          <a:p>
            <a:pPr>
              <a:tabLst>
                <a:tab pos="531813" algn="l"/>
                <a:tab pos="1884363" algn="l"/>
                <a:tab pos="2068513" algn="l"/>
              </a:tabLst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</a:pPr>
            <a:b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	</a:t>
            </a:r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F1811-486A-00DF-E63F-F00419E49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E9A04026-FC7A-D7F7-B390-1209331E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73B27B2-B708-F6B3-4696-B17462EE8AF6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0D11902D-2186-04A9-56A5-36F5F0546F37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270CF0-7E52-1717-7DD9-DE2FDFBD317B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D5D9C220-0169-7E62-9AC6-37040194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2113218-4DFA-B8E9-7E2F-BBF98BDD5266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E3090E-098D-E766-AFC8-1B7A127C23C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JE BENT GESLAAGD ALS: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5C3C75-78B4-A342-5A78-59426E86A995}"/>
              </a:ext>
            </a:extLst>
          </p:cNvPr>
          <p:cNvSpPr txBox="1"/>
          <p:nvPr/>
        </p:nvSpPr>
        <p:spPr>
          <a:xfrm>
            <a:off x="642796" y="1424094"/>
            <a:ext cx="86819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‘v’ of ‘g’ hebt voor LO, CKV en het profielwerkstuk en de rekentoets hebt gemaakt bij geen wiskunde in het pakket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én je cijfers voor de vakken van het CE gemiddeld een 5,5 of hoger zijn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406004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én je eindcijfer voor NE afgerond minimaal een 5 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06004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én al je eindcijfers een 6 of hoger zijn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   óf je één 5 en voor de rest alleen  6-en hebt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   óf je één 4 en voor de rest alleen 6-en en één 7 hebt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   ‘of je twee keer een 5 hebt en voor de rest 6-en en één 7 hebt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398860" algn="l"/>
                <a:tab pos="1413272" algn="l"/>
                <a:tab pos="1551385" algn="l"/>
              </a:tabLst>
              <a:defRPr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Let op: met een 3 of lager op je cijferlijst ben je sowieso gezakt, dit geldt ook voor de afzonderlijke SE-onderdelen bij D&amp;P</a:t>
            </a:r>
          </a:p>
        </p:txBody>
      </p:sp>
    </p:spTree>
    <p:extLst>
      <p:ext uri="{BB962C8B-B14F-4D97-AF65-F5344CB8AC3E}">
        <p14:creationId xmlns:p14="http://schemas.microsoft.com/office/powerpoint/2010/main" val="118360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90519-9753-5FE0-CDB5-6A444A42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limlach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61E753B9-F4DF-D9C8-083B-ECFC7C28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546" y="2788468"/>
            <a:ext cx="3239450" cy="3239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7C6F19E3-18B4-D657-74F7-9BE55DEA9151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A3C2EAB5-1106-A5EB-F01F-E22D65721395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40DD27-AF45-E990-B16F-27AA3E575759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B02CC058-F7A8-E8EC-2BCA-2322CE0B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E3A51E1-AE14-601B-4B8D-5719E725601A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3A0B3BE-9D67-1015-C8CD-844E6844FBFD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GESLAAGD?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02DF3D-C9E2-85E4-143E-8AF85B95636B}"/>
              </a:ext>
            </a:extLst>
          </p:cNvPr>
          <p:cNvSpPr txBox="1"/>
          <p:nvPr/>
        </p:nvSpPr>
        <p:spPr>
          <a:xfrm>
            <a:off x="678801" y="1509162"/>
            <a:ext cx="8048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991A99FA-CB1B-9C15-39BF-8391BBB7B6BF}"/>
              </a:ext>
            </a:extLst>
          </p:cNvPr>
          <p:cNvSpPr txBox="1">
            <a:spLocks noChangeArrowheads="1"/>
          </p:cNvSpPr>
          <p:nvPr/>
        </p:nvSpPr>
        <p:spPr>
          <a:xfrm>
            <a:off x="1403350" y="1125538"/>
            <a:ext cx="7380288" cy="50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      En     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Bi      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D&amp;P      combi     MA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C2E39F3-EEA7-9039-C15F-41686EAB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324" y="1740875"/>
            <a:ext cx="8232775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    4,5      6,5     6,9     9,6      8,1      7,6            -           8</a:t>
            </a:r>
            <a:endParaRPr lang="nl-NL" altLang="nl-NL" sz="20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CA1A1E9-7491-90F7-D955-80A99D6CD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324" y="2379093"/>
            <a:ext cx="8193088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CE   4,3       6,9     7,3     9,4      8,4      7,4            -           -   </a:t>
            </a:r>
            <a:endParaRPr lang="nl-NL" altLang="nl-NL" sz="20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276BD19-CD2A-0046-E065-5DE6BE70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54" y="3033353"/>
            <a:ext cx="8593138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Eindlijst   4       7       7         10       8         8              7          8</a:t>
            </a:r>
            <a:endParaRPr lang="nl-NL" altLang="nl-NL" sz="2000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A6D8773-BB91-115A-D4A1-EC1B681AA3DC}"/>
              </a:ext>
            </a:extLst>
          </p:cNvPr>
          <p:cNvSpPr/>
          <p:nvPr/>
        </p:nvSpPr>
        <p:spPr>
          <a:xfrm rot="20267217">
            <a:off x="6459577" y="4205185"/>
            <a:ext cx="294343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nl-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afgewezen!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B879F9B-E818-D893-178D-6CEE2DDC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785" y="4195176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45,7/6 = 7,28 !</a:t>
            </a:r>
          </a:p>
        </p:txBody>
      </p:sp>
      <p:pic>
        <p:nvPicPr>
          <p:cNvPr id="30" name="Afbeelding 7" descr="C:\Users\John_en_Gretel\AppData\Local\Microsoft\Windows\Temporary Internet Files\Content.IE5\O0FRTSWO\MC900090416[1].wmf">
            <a:extLst>
              <a:ext uri="{FF2B5EF4-FFF2-40B4-BE49-F238E27FC236}">
                <a16:creationId xmlns:a16="http://schemas.microsoft.com/office/drawing/2014/main" id="{3AA1E8E3-5FAD-B390-605A-138A20DE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2277057"/>
            <a:ext cx="5778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Rechte verbindingslijn met pijl 2">
            <a:extLst>
              <a:ext uri="{FF2B5EF4-FFF2-40B4-BE49-F238E27FC236}">
                <a16:creationId xmlns:a16="http://schemas.microsoft.com/office/drawing/2014/main" id="{154590DE-A5B3-0112-4E22-527B2B22DF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56239" y="3527425"/>
            <a:ext cx="607129" cy="809879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FBED6F2A-844E-5FDB-3504-278F346E968C}"/>
              </a:ext>
            </a:extLst>
          </p:cNvPr>
          <p:cNvSpPr txBox="1">
            <a:spLocks/>
          </p:cNvSpPr>
          <p:nvPr/>
        </p:nvSpPr>
        <p:spPr bwMode="auto">
          <a:xfrm>
            <a:off x="415922" y="4381430"/>
            <a:ext cx="2878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moet minimaal een vijf zijn!</a:t>
            </a:r>
          </a:p>
        </p:txBody>
      </p:sp>
      <p:cxnSp>
        <p:nvCxnSpPr>
          <p:cNvPr id="33" name="Rechte verbindingslijn met pijl 18">
            <a:extLst>
              <a:ext uri="{FF2B5EF4-FFF2-40B4-BE49-F238E27FC236}">
                <a16:creationId xmlns:a16="http://schemas.microsoft.com/office/drawing/2014/main" id="{A6BD2C6C-F3EE-DC50-22C1-BD71B995F8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22103" y="2941050"/>
            <a:ext cx="134938" cy="1254125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Afbeelding 6" descr="woordmerk27">
            <a:extLst>
              <a:ext uri="{FF2B5EF4-FFF2-40B4-BE49-F238E27FC236}">
                <a16:creationId xmlns:a16="http://schemas.microsoft.com/office/drawing/2014/main" id="{076856FF-521D-4C34-00D7-0B0CD205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5139"/>
            <a:ext cx="577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al 34">
            <a:extLst>
              <a:ext uri="{FF2B5EF4-FFF2-40B4-BE49-F238E27FC236}">
                <a16:creationId xmlns:a16="http://schemas.microsoft.com/office/drawing/2014/main" id="{A58366AA-C777-C6CA-FE05-5AD115CACBBC}"/>
              </a:ext>
            </a:extLst>
          </p:cNvPr>
          <p:cNvSpPr/>
          <p:nvPr/>
        </p:nvSpPr>
        <p:spPr>
          <a:xfrm>
            <a:off x="1847309" y="2238869"/>
            <a:ext cx="4819465" cy="688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0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2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74A4-6BAA-6822-BFD2-9762E900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limlach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92EECBE6-6DEF-5DE3-9A5E-24D538E69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546" y="2788468"/>
            <a:ext cx="3239450" cy="3239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CB47E71-7C0B-600E-AA6D-168746F8120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657CD886-A447-CD18-566B-EBAD36116714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EA4BC8-557B-F649-2318-9D6B94E30412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74F7B6BE-CFF4-571D-58A5-791E8EB45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42B2734-7B2F-B611-085A-A2ADD9D5D6A1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8BA0BA-990F-476E-67C4-D3BCCA73E3BD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GESLAAGD?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967E74-CF2E-873A-9A5E-5810C05C7A9C}"/>
              </a:ext>
            </a:extLst>
          </p:cNvPr>
          <p:cNvSpPr txBox="1"/>
          <p:nvPr/>
        </p:nvSpPr>
        <p:spPr>
          <a:xfrm>
            <a:off x="660903" y="1557196"/>
            <a:ext cx="8048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35F112-4C06-9009-C3E1-36C30528B8D9}"/>
              </a:ext>
            </a:extLst>
          </p:cNvPr>
          <p:cNvSpPr txBox="1"/>
          <p:nvPr/>
        </p:nvSpPr>
        <p:spPr>
          <a:xfrm>
            <a:off x="2005070" y="147041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rgbClr val="233B53"/>
              </a:solidFill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496D782A-54EE-771A-AD43-56301EA99D3F}"/>
              </a:ext>
            </a:extLst>
          </p:cNvPr>
          <p:cNvSpPr txBox="1">
            <a:spLocks noChangeArrowheads="1"/>
          </p:cNvSpPr>
          <p:nvPr/>
        </p:nvSpPr>
        <p:spPr>
          <a:xfrm>
            <a:off x="2005070" y="1471724"/>
            <a:ext cx="7067885" cy="57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       En     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nask1     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     MA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98DD42F-1986-C005-0C25-9CB005A2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754" y="1938196"/>
            <a:ext cx="8232775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      5,3       6,5      3,7        5,4          6,1          4,5           7</a:t>
            </a:r>
            <a:endParaRPr lang="nl-NL" altLang="nl-NL" sz="20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84C0580-94DF-0108-5399-28DE0E001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467" y="2485949"/>
            <a:ext cx="8232775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CE      4,3       6,3      7,3        5,6          5,4          4,7           -    </a:t>
            </a:r>
            <a:endParaRPr lang="nl-NL" altLang="nl-NL" sz="20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DADA35A-1688-3182-6C17-53AAC686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20" y="3212333"/>
            <a:ext cx="8593138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Eindlijst    5          6         6           6             6            5           7</a:t>
            </a:r>
            <a:endParaRPr lang="nl-NL" altLang="nl-NL" sz="20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E7B1509-A5DC-C834-6D4C-6288DA6F5BFF}"/>
              </a:ext>
            </a:extLst>
          </p:cNvPr>
          <p:cNvSpPr/>
          <p:nvPr/>
        </p:nvSpPr>
        <p:spPr>
          <a:xfrm rot="20267217">
            <a:off x="6678317" y="4376886"/>
            <a:ext cx="264687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nl-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geslaagd!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32C1601-596D-3511-A54C-2F58D154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994" y="481737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33,6/6 = 5,6 </a:t>
            </a:r>
          </a:p>
        </p:txBody>
      </p:sp>
      <p:pic>
        <p:nvPicPr>
          <p:cNvPr id="19" name="Afbeelding 7" descr="C:\Users\John_en_Gretel\AppData\Local\Microsoft\Windows\Temporary Internet Files\Content.IE5\O0FRTSWO\MC900090416[1].wmf">
            <a:extLst>
              <a:ext uri="{FF2B5EF4-FFF2-40B4-BE49-F238E27FC236}">
                <a16:creationId xmlns:a16="http://schemas.microsoft.com/office/drawing/2014/main" id="{1DC77AA9-CB6F-16FE-E013-64318E41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2" y="2345485"/>
            <a:ext cx="5778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6" descr="woordmerk27">
            <a:extLst>
              <a:ext uri="{FF2B5EF4-FFF2-40B4-BE49-F238E27FC236}">
                <a16:creationId xmlns:a16="http://schemas.microsoft.com/office/drawing/2014/main" id="{5A56B5C3-DE6B-2595-4CBC-62321D1E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1" y="1956990"/>
            <a:ext cx="577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Rechte verbindingslijn met pijl 18">
            <a:extLst>
              <a:ext uri="{FF2B5EF4-FFF2-40B4-BE49-F238E27FC236}">
                <a16:creationId xmlns:a16="http://schemas.microsoft.com/office/drawing/2014/main" id="{52F27F2E-4578-1812-6E73-399A6EC9B3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3738" y="3058578"/>
            <a:ext cx="0" cy="1781710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itel 1">
            <a:extLst>
              <a:ext uri="{FF2B5EF4-FFF2-40B4-BE49-F238E27FC236}">
                <a16:creationId xmlns:a16="http://schemas.microsoft.com/office/drawing/2014/main" id="{66C8BEE8-9093-8EA0-F58A-9B65B2C1B249}"/>
              </a:ext>
            </a:extLst>
          </p:cNvPr>
          <p:cNvSpPr txBox="1">
            <a:spLocks/>
          </p:cNvSpPr>
          <p:nvPr/>
        </p:nvSpPr>
        <p:spPr bwMode="auto">
          <a:xfrm>
            <a:off x="368077" y="4685077"/>
            <a:ext cx="2878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moet minimaal een vijf zijn!</a:t>
            </a:r>
          </a:p>
        </p:txBody>
      </p:sp>
      <p:cxnSp>
        <p:nvCxnSpPr>
          <p:cNvPr id="23" name="Rechte verbindingslijn met pijl 2">
            <a:extLst>
              <a:ext uri="{FF2B5EF4-FFF2-40B4-BE49-F238E27FC236}">
                <a16:creationId xmlns:a16="http://schemas.microsoft.com/office/drawing/2014/main" id="{E6730343-6BE3-227C-A73D-9CDD74313B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38183" y="3530223"/>
            <a:ext cx="834500" cy="1176689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D5C737BB-C6E1-CFE8-C8D8-6DEC3883C9FC}"/>
              </a:ext>
            </a:extLst>
          </p:cNvPr>
          <p:cNvSpPr/>
          <p:nvPr/>
        </p:nvSpPr>
        <p:spPr>
          <a:xfrm>
            <a:off x="1775590" y="2370176"/>
            <a:ext cx="5646142" cy="688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0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AE032-4E97-5E10-970C-3C6CB0587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limlach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859D470F-6E0F-9035-3185-73E7970B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546" y="2788468"/>
            <a:ext cx="3239450" cy="3239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160668B-D726-28C8-F1E8-671D7F5BE804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D5BDE0AC-0ADC-C712-A556-B8CB282D6447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AD22F3-005B-B503-76B0-E82E3EC2ED85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BE904B68-34D8-2C6F-43E7-9E3DCB240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3C1A3B8-A77E-83D4-F5A0-200F87D72EA8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55464CE-2B3C-D47B-838C-9CA9E7A04E3F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GESLAAGD?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0E15051-B282-4252-C4FB-08B992301A99}"/>
              </a:ext>
            </a:extLst>
          </p:cNvPr>
          <p:cNvSpPr txBox="1"/>
          <p:nvPr/>
        </p:nvSpPr>
        <p:spPr>
          <a:xfrm>
            <a:off x="259794" y="1012951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98860" algn="l"/>
                <a:tab pos="1413272" algn="l"/>
                <a:tab pos="1551385" algn="l"/>
              </a:tabLst>
              <a:defRPr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dirty="0">
              <a:solidFill>
                <a:srgbClr val="233B53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FDE998C-F189-5B18-68B7-CFD3EFEA494C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341438"/>
            <a:ext cx="7596187" cy="574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	En	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Bi	</a:t>
            </a:r>
            <a:r>
              <a:rPr lang="nl-NL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	nask1	MA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2D70618-E35B-70D1-CE57-2037BA92F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99" y="1806294"/>
            <a:ext cx="8232775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      6,3        7,3        9,5        5,9         7,9         9,6          8</a:t>
            </a:r>
            <a:endParaRPr lang="nl-NL" altLang="nl-NL" sz="20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8B49401-BE8F-2B99-D013-0CAD95E6E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99" y="2543234"/>
            <a:ext cx="8232775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CE      4,1      5,2         3,5       5,6           6,1         6,3           -       </a:t>
            </a:r>
            <a:endParaRPr lang="nl-NL" altLang="nl-NL" sz="20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EFD72BA-3DE9-E2E2-05DF-20D780DE2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" y="3248037"/>
            <a:ext cx="8593138" cy="4001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Eindlijst    5           6         7          6                7           8           8</a:t>
            </a:r>
            <a:endParaRPr lang="nl-NL" altLang="nl-NL" sz="2000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6676E48-883E-EFC6-5FC5-67DFD0124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557" y="4456904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30,8/6 = 5,13.. !</a:t>
            </a:r>
          </a:p>
        </p:txBody>
      </p:sp>
      <p:pic>
        <p:nvPicPr>
          <p:cNvPr id="29" name="Afbeelding 7" descr="C:\Users\John_en_Gretel\AppData\Local\Microsoft\Windows\Temporary Internet Files\Content.IE5\O0FRTSWO\MC900090416[1].wmf">
            <a:extLst>
              <a:ext uri="{FF2B5EF4-FFF2-40B4-BE49-F238E27FC236}">
                <a16:creationId xmlns:a16="http://schemas.microsoft.com/office/drawing/2014/main" id="{0F1ADADE-3B2F-2F2B-8668-6B837D1A2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9" y="2434136"/>
            <a:ext cx="5778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fbeelding 6" descr="woordmerk27">
            <a:extLst>
              <a:ext uri="{FF2B5EF4-FFF2-40B4-BE49-F238E27FC236}">
                <a16:creationId xmlns:a16="http://schemas.microsoft.com/office/drawing/2014/main" id="{7E0D8EB1-81D0-A1D6-CC59-2A41E9DF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4" y="1889350"/>
            <a:ext cx="577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Rechte verbindingslijn met pijl 18">
            <a:extLst>
              <a:ext uri="{FF2B5EF4-FFF2-40B4-BE49-F238E27FC236}">
                <a16:creationId xmlns:a16="http://schemas.microsoft.com/office/drawing/2014/main" id="{75A197D5-1D42-600D-3808-EB42F70A0A5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3794" y="3149514"/>
            <a:ext cx="221113" cy="1273383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itel 1">
            <a:extLst>
              <a:ext uri="{FF2B5EF4-FFF2-40B4-BE49-F238E27FC236}">
                <a16:creationId xmlns:a16="http://schemas.microsoft.com/office/drawing/2014/main" id="{5FC48D34-4535-DA30-FE43-BE6271EAD0DA}"/>
              </a:ext>
            </a:extLst>
          </p:cNvPr>
          <p:cNvSpPr txBox="1">
            <a:spLocks/>
          </p:cNvSpPr>
          <p:nvPr/>
        </p:nvSpPr>
        <p:spPr bwMode="auto">
          <a:xfrm>
            <a:off x="156574" y="4658756"/>
            <a:ext cx="2878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moet minimaal een vijf zijn!</a:t>
            </a:r>
          </a:p>
        </p:txBody>
      </p:sp>
      <p:cxnSp>
        <p:nvCxnSpPr>
          <p:cNvPr id="33" name="Rechte verbindingslijn met pijl 2">
            <a:extLst>
              <a:ext uri="{FF2B5EF4-FFF2-40B4-BE49-F238E27FC236}">
                <a16:creationId xmlns:a16="http://schemas.microsoft.com/office/drawing/2014/main" id="{EF91A885-D418-1450-CF75-5C8E4E5A60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13945" y="3570489"/>
            <a:ext cx="421305" cy="1117629"/>
          </a:xfrm>
          <a:prstGeom prst="straightConnector1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al 34">
            <a:extLst>
              <a:ext uri="{FF2B5EF4-FFF2-40B4-BE49-F238E27FC236}">
                <a16:creationId xmlns:a16="http://schemas.microsoft.com/office/drawing/2014/main" id="{BE02BE90-089E-1B36-2554-68A6E80199A9}"/>
              </a:ext>
            </a:extLst>
          </p:cNvPr>
          <p:cNvSpPr/>
          <p:nvPr/>
        </p:nvSpPr>
        <p:spPr>
          <a:xfrm>
            <a:off x="1413945" y="2424218"/>
            <a:ext cx="5646142" cy="688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5287E5-5CAC-2F20-6741-1D616C92F659}"/>
              </a:ext>
            </a:extLst>
          </p:cNvPr>
          <p:cNvSpPr txBox="1"/>
          <p:nvPr/>
        </p:nvSpPr>
        <p:spPr>
          <a:xfrm rot="19895836">
            <a:off x="4679626" y="4426454"/>
            <a:ext cx="6111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nl-NL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afgewezen!</a:t>
            </a:r>
          </a:p>
        </p:txBody>
      </p:sp>
    </p:spTree>
    <p:extLst>
      <p:ext uri="{BB962C8B-B14F-4D97-AF65-F5344CB8AC3E}">
        <p14:creationId xmlns:p14="http://schemas.microsoft.com/office/powerpoint/2010/main" val="36658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32" grpId="0"/>
      <p:bldP spid="35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FC464-1A76-3503-3789-55F61B68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6BA723DA-50B8-8774-064C-0D7D78205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/>
          <a:stretch>
            <a:fillRect/>
          </a:stretch>
        </p:blipFill>
        <p:spPr>
          <a:xfrm>
            <a:off x="-9053" y="2368815"/>
            <a:ext cx="3214501" cy="4160067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B67CA84-5899-040B-FE8F-ED372CFCFD70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4FD5C340-4D4D-A1B9-DDE4-23A10C0A464E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5459E8-BC45-F4EF-5945-DD50296CE3A0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6239E118-407F-5479-A460-6AC723A39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092A39F7-A46A-555F-280A-3813AACFFA5B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10D091-14B9-4A70-3363-D8BEA6850A1D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LOB EN MBO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A11DC02-CCF0-1CB0-5997-8D6A7614E929}"/>
              </a:ext>
            </a:extLst>
          </p:cNvPr>
          <p:cNvSpPr txBox="1"/>
          <p:nvPr/>
        </p:nvSpPr>
        <p:spPr>
          <a:xfrm>
            <a:off x="2350506" y="1366932"/>
            <a:ext cx="939183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233B53"/>
                </a:solidFill>
              </a:rPr>
              <a:t>Even voorstellen..</a:t>
            </a:r>
            <a:br>
              <a:rPr lang="nl-NL" sz="3200" b="1" dirty="0">
                <a:solidFill>
                  <a:srgbClr val="233B53"/>
                </a:solidFill>
              </a:rPr>
            </a:br>
            <a:endParaRPr lang="nl-NL" sz="3200" b="1" dirty="0">
              <a:solidFill>
                <a:srgbClr val="233B53"/>
              </a:solidFill>
            </a:endParaRPr>
          </a:p>
          <a:p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Nienke van Geesbergen				</a:t>
            </a:r>
          </a:p>
          <a:p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Decaan</a:t>
            </a:r>
            <a:b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Gemengd/Theoretisch </a:t>
            </a:r>
            <a:b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nienkevangeesbergen@udenscollege.nl</a:t>
            </a: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3200" dirty="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Lindsay van Dalen</a:t>
            </a:r>
          </a:p>
          <a:p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Decaan</a:t>
            </a:r>
            <a:b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Basis/Kader</a:t>
            </a:r>
            <a:b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lindsayvandalen@udenscollege.nl</a:t>
            </a:r>
            <a:r>
              <a:rPr lang="nl-NL" sz="2000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4000" dirty="0">
              <a:solidFill>
                <a:srgbClr val="233B53"/>
              </a:solidFill>
            </a:endParaRPr>
          </a:p>
          <a:p>
            <a:endParaRPr lang="nl-NL" sz="28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9F9BC6-04B8-C62C-2F35-9C9E6910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437" y="1724874"/>
            <a:ext cx="1328057" cy="199208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2A8732-0212-551F-41DA-EE0BC5CE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7" y="3840515"/>
            <a:ext cx="1328057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55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85BE5-95D6-A3A9-AB03-0491CB1F2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40179F1D-3EE4-C3D9-ADD6-2562D8B14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EB1BE6E1-4B69-8EB0-893A-97B66E5278AC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27491FD9-BF58-0B63-CD53-985AF4552FD9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D4D3EA9-E906-50AC-2A8D-342890DF4846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A966737B-CA53-22B0-22A1-B0FD7208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84BB7520-9783-8282-1B6C-F46AF229D57D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76C21F-54F9-32DA-A278-10A6C776F742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MIJN LOOPBAANEXPEDITIE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795DB3-1FE3-7883-E081-3AAD88D7E20B}"/>
              </a:ext>
            </a:extLst>
          </p:cNvPr>
          <p:cNvSpPr txBox="1"/>
          <p:nvPr/>
        </p:nvSpPr>
        <p:spPr>
          <a:xfrm>
            <a:off x="660903" y="1557196"/>
            <a:ext cx="9153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</a:pPr>
            <a:b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	</a:t>
            </a:r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6994AF-77F8-D060-1F42-44D526C0C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" y="1276538"/>
            <a:ext cx="10374173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1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4B23F-2D21-46F3-7FEC-DE2E1BD53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A17A38E3-E91A-41D2-A40A-D20D8646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0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49B7761F-2C73-DEE6-01EF-069DDBCEEAF0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87E09E82-A85C-59C4-A417-397003218DEB}"/>
              </a:ext>
            </a:extLst>
          </p:cNvPr>
          <p:cNvSpPr/>
          <p:nvPr/>
        </p:nvSpPr>
        <p:spPr>
          <a:xfrm>
            <a:off x="-9053" y="5691436"/>
            <a:ext cx="10142901" cy="116656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9EC69A-F1B3-DF71-981C-BB19875E37F5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0ADFC0DE-5B78-0423-4FA9-6E94B0636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47C461C-56AE-5370-FCDD-4782E0FE7160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8FDA2DC-1CDC-5AD9-9F2B-D004776ED75E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MIJN LOOPBAANEXPEDITIE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0ECDB8-F6BA-E3E0-4157-2C6A7E1097AD}"/>
              </a:ext>
            </a:extLst>
          </p:cNvPr>
          <p:cNvSpPr txBox="1"/>
          <p:nvPr/>
        </p:nvSpPr>
        <p:spPr>
          <a:xfrm>
            <a:off x="660903" y="1557196"/>
            <a:ext cx="9153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tabLst>
                <a:tab pos="531813" algn="l"/>
                <a:tab pos="1884363" algn="l"/>
                <a:tab pos="2068513" algn="l"/>
              </a:tabLst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</a:pPr>
            <a:b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31813" algn="l"/>
                <a:tab pos="1884363" algn="l"/>
                <a:tab pos="2068513" algn="l"/>
              </a:tabLst>
              <a:defRPr/>
            </a:pPr>
            <a:r>
              <a:rPr lang="nl-NL" dirty="0">
                <a:latin typeface="Arial" pitchFamily="34" charset="0"/>
                <a:cs typeface="Arial" pitchFamily="34" charset="0"/>
              </a:rPr>
              <a:t>	</a:t>
            </a:r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08537A1-FD2C-39D0-EA1D-AA028409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8418"/>
            <a:ext cx="10167457" cy="57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6485-EBC2-FD4F-9B30-7FF11CF9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5F560E70-C8E0-6E67-A080-95D97351D638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Afbeelding met jeans, kleding, persoon, schoeisel&#10;&#10;Door AI gegenereerde inhoud is mogelijk onjuist.">
            <a:extLst>
              <a:ext uri="{FF2B5EF4-FFF2-40B4-BE49-F238E27FC236}">
                <a16:creationId xmlns:a16="http://schemas.microsoft.com/office/drawing/2014/main" id="{46BDAB0E-F50D-1630-EB53-DC3856D5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-2777" r="1490" b="11309"/>
          <a:stretch>
            <a:fillRect/>
          </a:stretch>
        </p:blipFill>
        <p:spPr>
          <a:xfrm>
            <a:off x="-59449" y="2846488"/>
            <a:ext cx="4949137" cy="3682394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A24D7F1-3E40-E2C2-B999-A739D63B9457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11BF6E-A252-111F-0974-B1A662B869D7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F5CC098C-DBB3-5369-5B50-ACEBB3D7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0D368D48-8AE0-43B2-A87A-A76E007B4D99}"/>
              </a:ext>
            </a:extLst>
          </p:cNvPr>
          <p:cNvSpPr/>
          <p:nvPr/>
        </p:nvSpPr>
        <p:spPr>
          <a:xfrm flipV="1">
            <a:off x="-22908" y="325767"/>
            <a:ext cx="5981321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5 w 10298071"/>
              <a:gd name="connsiteY2" fmla="*/ 136318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  <a:gd name="connsiteX0" fmla="*/ 9779 w 10266990"/>
              <a:gd name="connsiteY0" fmla="*/ 1311259 h 1311306"/>
              <a:gd name="connsiteX1" fmla="*/ 393 w 10266990"/>
              <a:gd name="connsiteY1" fmla="*/ 0 h 1311306"/>
              <a:gd name="connsiteX2" fmla="*/ 10213035 w 10266990"/>
              <a:gd name="connsiteY2" fmla="*/ 136318 h 1311306"/>
              <a:gd name="connsiteX3" fmla="*/ 10266990 w 10266990"/>
              <a:gd name="connsiteY3" fmla="*/ 1176750 h 1311306"/>
              <a:gd name="connsiteX4" fmla="*/ 9779 w 10266990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6990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5" y="136318"/>
                </a:lnTo>
                <a:lnTo>
                  <a:pt x="10266990" y="1176750"/>
                </a:lnTo>
                <a:cubicBezTo>
                  <a:pt x="6832709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5AC0E5-1F88-6315-81B3-2C45A21E7210}"/>
              </a:ext>
            </a:extLst>
          </p:cNvPr>
          <p:cNvSpPr txBox="1"/>
          <p:nvPr/>
        </p:nvSpPr>
        <p:spPr>
          <a:xfrm>
            <a:off x="513785" y="54555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 VOORSTELLEN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2C3AA8-656C-8C32-2EF3-402C194816C8}"/>
              </a:ext>
            </a:extLst>
          </p:cNvPr>
          <p:cNvSpPr txBox="1"/>
          <p:nvPr/>
        </p:nvSpPr>
        <p:spPr>
          <a:xfrm>
            <a:off x="250480" y="3319291"/>
            <a:ext cx="11691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b="1" dirty="0"/>
              <a:t>Marjolein Veraa	                Angelique Röben	Ben van Boekel       Kim Oosterbroek	                Ibo Tel</a:t>
            </a:r>
            <a:br>
              <a:rPr lang="nl-NL" b="1" dirty="0"/>
            </a:br>
            <a:r>
              <a:rPr lang="nl-NL" b="1" dirty="0"/>
              <a:t>afdelingsdirecteur              Coördinator T4          Coördinator T3        Coördinator T3                     Concierge B-gebouw</a:t>
            </a:r>
          </a:p>
          <a:p>
            <a:pPr fontAlgn="t"/>
            <a:endParaRPr lang="nl-NL" b="1" dirty="0"/>
          </a:p>
          <a:p>
            <a:pPr fontAlgn="t"/>
            <a:endParaRPr lang="nl-NL" b="1" dirty="0"/>
          </a:p>
          <a:p>
            <a:pPr fontAlgn="t"/>
            <a:endParaRPr lang="nl-NL" b="1" dirty="0"/>
          </a:p>
          <a:p>
            <a:pPr fontAlgn="t"/>
            <a:endParaRPr lang="nl-NL" dirty="0"/>
          </a:p>
        </p:txBody>
      </p:sp>
      <p:pic>
        <p:nvPicPr>
          <p:cNvPr id="6" name="Afbeelding 5" descr="Afbeelding met Menselijk gezicht, persoon, glimlach, nek&#10;&#10;Automatisch gegenereerde beschrijving">
            <a:extLst>
              <a:ext uri="{FF2B5EF4-FFF2-40B4-BE49-F238E27FC236}">
                <a16:creationId xmlns:a16="http://schemas.microsoft.com/office/drawing/2014/main" id="{328218BA-BAE1-3FFB-A99B-37DF52561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76" y="1598441"/>
            <a:ext cx="1230993" cy="1720849"/>
          </a:xfrm>
          <a:prstGeom prst="rect">
            <a:avLst/>
          </a:prstGeom>
        </p:spPr>
      </p:pic>
      <p:pic>
        <p:nvPicPr>
          <p:cNvPr id="8" name="Afbeelding 7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57245405-107B-9853-C1C4-D6B5386B4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752" y="1598442"/>
            <a:ext cx="1230993" cy="1720849"/>
          </a:xfrm>
          <a:prstGeom prst="rect">
            <a:avLst/>
          </a:prstGeom>
        </p:spPr>
      </p:pic>
      <p:pic>
        <p:nvPicPr>
          <p:cNvPr id="10" name="Afbeelding 9" descr="Afbeelding met persoon, Menselijk gezicht, kleding, stof&#10;&#10;Automatisch gegenereerde beschrijving">
            <a:extLst>
              <a:ext uri="{FF2B5EF4-FFF2-40B4-BE49-F238E27FC236}">
                <a16:creationId xmlns:a16="http://schemas.microsoft.com/office/drawing/2014/main" id="{1E0075DB-6DCF-8B50-907C-3B4B62731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688" y="1600509"/>
            <a:ext cx="1230993" cy="1720850"/>
          </a:xfrm>
          <a:prstGeom prst="rect">
            <a:avLst/>
          </a:prstGeom>
        </p:spPr>
      </p:pic>
      <p:pic>
        <p:nvPicPr>
          <p:cNvPr id="14" name="Afbeelding 13" descr="Afbeelding met Menselijk gezicht, persoon, Kin, Voorhoofd&#10;&#10;Automatisch gegenereerde beschrijving">
            <a:extLst>
              <a:ext uri="{FF2B5EF4-FFF2-40B4-BE49-F238E27FC236}">
                <a16:creationId xmlns:a16="http://schemas.microsoft.com/office/drawing/2014/main" id="{C9E22DD4-90D3-9AC8-72C2-962D8F17E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397" y="1657705"/>
            <a:ext cx="1234291" cy="16944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93A954A-3CCD-0F10-57E1-C4C65E63C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017" y="1626071"/>
            <a:ext cx="1144555" cy="17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E55AC-1CCA-8F6C-9B59-20ED31A1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schoeisel, kleding, jeans, persoon&#10;&#10;Door AI gegenereerde inhoud is mogelijk onjuist.">
            <a:extLst>
              <a:ext uri="{FF2B5EF4-FFF2-40B4-BE49-F238E27FC236}">
                <a16:creationId xmlns:a16="http://schemas.microsoft.com/office/drawing/2014/main" id="{53B36D79-2CE3-4EF1-F0AE-29C63F4B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>
            <a:fillRect/>
          </a:stretch>
        </p:blipFill>
        <p:spPr>
          <a:xfrm>
            <a:off x="8402772" y="448081"/>
            <a:ext cx="3779037" cy="3285291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E85571D-4534-1C91-0F28-AA4FAC935FA9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D6B0F147-B315-E373-2F77-5064A38E74C7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35B4FC1-7D7E-5B46-14EE-B911C4EB3169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3B3B1142-1051-3600-CD6F-9E2BE1A71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77C275F-F220-B59C-36F5-DF686F212664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473C952-73C6-3CE8-A83F-2E92630EEF24}"/>
              </a:ext>
            </a:extLst>
          </p:cNvPr>
          <p:cNvSpPr txBox="1"/>
          <p:nvPr/>
        </p:nvSpPr>
        <p:spPr>
          <a:xfrm>
            <a:off x="513785" y="470483"/>
            <a:ext cx="599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AANMELDEN MBO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DAEE030-B0C0-7C26-890D-CB8CAD5E49A2}"/>
              </a:ext>
            </a:extLst>
          </p:cNvPr>
          <p:cNvSpPr txBox="1"/>
          <p:nvPr/>
        </p:nvSpPr>
        <p:spPr>
          <a:xfrm>
            <a:off x="3698919" y="2396376"/>
            <a:ext cx="2506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43CC292-1510-B29A-1AE8-38C5383CC16E}"/>
              </a:ext>
            </a:extLst>
          </p:cNvPr>
          <p:cNvSpPr txBox="1"/>
          <p:nvPr/>
        </p:nvSpPr>
        <p:spPr>
          <a:xfrm>
            <a:off x="280657" y="1366932"/>
            <a:ext cx="8415196" cy="399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Aanmelding voor opleiding </a:t>
            </a:r>
            <a:r>
              <a:rPr lang="nl-NL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vanaf 1 oktober of 1 november </a:t>
            </a:r>
            <a:br>
              <a:rPr lang="nl-NL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nl-NL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deadline </a:t>
            </a:r>
            <a:r>
              <a:rPr lang="nl-NL" b="1" u="sng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vóór 1 april</a:t>
            </a:r>
            <a:br>
              <a:rPr lang="nl-NL" sz="1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endParaRPr lang="en-US" sz="1400" dirty="0">
              <a:solidFill>
                <a:srgbClr val="233B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Digitaal via de website van de MBO school (</a:t>
            </a:r>
            <a:r>
              <a:rPr lang="nl-NL" dirty="0" err="1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DigiD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noodzakelijk!)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 sz="3200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Toelating &amp; plaatsing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Opleidingen met beperkt aantal plekken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Wingdings" panose="05000000000000000000" pitchFamily="2" charset="2"/>
              </a:rPr>
              <a:t> Denk o.a. aan: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b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</a:t>
            </a:r>
            <a:r>
              <a:rPr lang="nl-NL" dirty="0" err="1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Veva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creatieve opleidingen, Hair &amp; </a:t>
            </a:r>
            <a:r>
              <a:rPr lang="nl-NL" dirty="0" err="1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Nail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luchtvaart, sociaal werker, etc. 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Zo snel mogelijk aanmelden! Wie het eerst komt, wie het eerst maalt.</a:t>
            </a:r>
            <a:endParaRPr lang="en-US" dirty="0">
              <a:solidFill>
                <a:srgbClr val="233B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Selectieopleidingen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Wingdings" panose="05000000000000000000" pitchFamily="2" charset="2"/>
              </a:rPr>
              <a:t> Denk o.a. aan:</a:t>
            </a:r>
            <a:b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Sport &amp; Bewegen, </a:t>
            </a:r>
            <a:r>
              <a:rPr lang="nl-NL" dirty="0" err="1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VeVa</a:t>
            </a:r>
            <a:r>
              <a:rPr lang="nl-NL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sommige creatieve opleidingen, dans, 	artiest</a:t>
            </a:r>
          </a:p>
        </p:txBody>
      </p:sp>
    </p:spTree>
    <p:extLst>
      <p:ext uri="{BB962C8B-B14F-4D97-AF65-F5344CB8AC3E}">
        <p14:creationId xmlns:p14="http://schemas.microsoft.com/office/powerpoint/2010/main" val="245640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0B7E0-7268-2F89-56F8-76C226CA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2B4E8A50-3F9A-3BE6-64E9-133A605D4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94175261-3F52-3F8E-F6C3-59AD59D61F48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BBABC690-EB40-A923-5D65-3CCBE3532F41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C7E463-2717-66C0-17F7-DB1442CDABB2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91654C20-D524-717C-37F0-2C6A0B62F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A090AAC-3740-DBD6-F57A-E542F1070B20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C7315A-1FD0-1149-68BF-A47920A1B60A}"/>
              </a:ext>
            </a:extLst>
          </p:cNvPr>
          <p:cNvSpPr txBox="1"/>
          <p:nvPr/>
        </p:nvSpPr>
        <p:spPr>
          <a:xfrm>
            <a:off x="178807" y="538326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VRAGEN OF MEER INFORMATIE?: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1060C4-F7D7-3CE8-9C79-D899792349C4}"/>
              </a:ext>
            </a:extLst>
          </p:cNvPr>
          <p:cNvSpPr txBox="1"/>
          <p:nvPr/>
        </p:nvSpPr>
        <p:spPr>
          <a:xfrm>
            <a:off x="990834" y="1943953"/>
            <a:ext cx="721160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/>
              </a:rPr>
              <a:t>vmbo-decanen@udenscollege.nl</a:t>
            </a:r>
            <a:r>
              <a:rPr lang="nl-NL" sz="3200" u="sng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</a:p>
          <a:p>
            <a:endParaRPr lang="nl-NL" sz="3200" u="sng" dirty="0">
              <a:solidFill>
                <a:srgbClr val="233B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Online LOB spreekuur voor ouders op</a:t>
            </a:r>
          </a:p>
          <a:p>
            <a:r>
              <a:rPr lang="nl-NL" sz="2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  donderdag </a:t>
            </a:r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23 oktober </a:t>
            </a:r>
            <a:r>
              <a:rPr lang="nl-NL" sz="2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van </a:t>
            </a:r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19.00 - 21.00 uur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aanmelding over inschrijving volgt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233B5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opendagenkalender volgt</a:t>
            </a:r>
          </a:p>
          <a:p>
            <a:endParaRPr lang="nl-NL" sz="2400" u="sng" dirty="0">
              <a:solidFill>
                <a:srgbClr val="233B5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0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B6DB-A7D1-862C-19CF-03DC84CF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,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480ECEC2-9354-4E67-AC34-1A3948470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5" y="1249379"/>
            <a:ext cx="5078993" cy="5078993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3AE9CA36-3C1C-2B9E-AE32-5481BAA7050B}"/>
              </a:ext>
            </a:extLst>
          </p:cNvPr>
          <p:cNvSpPr/>
          <p:nvPr/>
        </p:nvSpPr>
        <p:spPr>
          <a:xfrm flipH="1">
            <a:off x="9171159" y="4979406"/>
            <a:ext cx="3020839" cy="1892173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7BA073DC-937B-FEF8-C395-AB9715EAD2EB}"/>
              </a:ext>
            </a:extLst>
          </p:cNvPr>
          <p:cNvSpPr/>
          <p:nvPr/>
        </p:nvSpPr>
        <p:spPr>
          <a:xfrm>
            <a:off x="-9053" y="5432079"/>
            <a:ext cx="10302843" cy="1439501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A989350-8459-AAEC-1231-6593EF70214B}"/>
              </a:ext>
            </a:extLst>
          </p:cNvPr>
          <p:cNvSpPr txBox="1"/>
          <p:nvPr/>
        </p:nvSpPr>
        <p:spPr>
          <a:xfrm>
            <a:off x="3168712" y="6074875"/>
            <a:ext cx="3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31" name="Afbeelding 30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DDC7351A-4363-2CFE-6DEF-E08502922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55" y="5796744"/>
            <a:ext cx="1268008" cy="71655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46C00286-D6A7-580D-CDC8-6AEF3DEA1CDB}"/>
              </a:ext>
            </a:extLst>
          </p:cNvPr>
          <p:cNvSpPr txBox="1"/>
          <p:nvPr/>
        </p:nvSpPr>
        <p:spPr>
          <a:xfrm>
            <a:off x="2100405" y="413793"/>
            <a:ext cx="981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364757"/>
                </a:solidFill>
                <a:latin typeface="Arial Narrow" panose="020B0606020202030204" pitchFamily="34" charset="0"/>
              </a:rPr>
              <a:t>LOKALEN VOOR KENNISMAKING MET DE COACHES</a:t>
            </a:r>
            <a:endParaRPr lang="nl-NL" b="1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421C274-3387-ED4C-3CDF-F21633364654}"/>
              </a:ext>
            </a:extLst>
          </p:cNvPr>
          <p:cNvSpPr txBox="1"/>
          <p:nvPr/>
        </p:nvSpPr>
        <p:spPr>
          <a:xfrm>
            <a:off x="3905059" y="1249378"/>
            <a:ext cx="7891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T4a	Mieke van de Broek en Jim Knubben		311</a:t>
            </a:r>
          </a:p>
          <a:p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T4b	Debby Marijnissen en Fem van den Berk		104</a:t>
            </a:r>
          </a:p>
          <a:p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T4c	Nagad Farah en Bart Langenhuijzen		aula T </a:t>
            </a:r>
          </a:p>
          <a:p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T4d	Eric Merkx en Gieneke Former			aula P</a:t>
            </a:r>
          </a:p>
          <a:p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T4e	Angelique R</a:t>
            </a:r>
            <a:r>
              <a:rPr lang="nl-NL" sz="2400" dirty="0"/>
              <a:t>ö</a:t>
            </a:r>
            <a:r>
              <a:rPr lang="nl-NL" sz="2400" dirty="0">
                <a:solidFill>
                  <a:srgbClr val="364757"/>
                </a:solidFill>
                <a:latin typeface="Arial Narrow" panose="020B0606020202030204" pitchFamily="34" charset="0"/>
              </a:rPr>
              <a:t>ben en Moundir Chari		301		</a:t>
            </a:r>
            <a:endParaRPr lang="nl-NL" sz="1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2262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3D8C-368E-72EB-E6AE-29DCB20B4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F3E84D4-5B0C-7A82-090E-85B8EFEC632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7D2BE37C-8D87-80C0-9B4E-0D23DA3AD6C4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FFEE1B-FD4D-72CF-75FB-DF330ECE7DC3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449B171D-6E2E-A739-92DF-1A78A829D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94E0B64-51CA-6F30-629D-D984DF6A248D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LOKAALINDELING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B1D5124-9E57-99D8-6F36-55F7149F5569}"/>
              </a:ext>
            </a:extLst>
          </p:cNvPr>
          <p:cNvSpPr txBox="1"/>
          <p:nvPr/>
        </p:nvSpPr>
        <p:spPr>
          <a:xfrm>
            <a:off x="660903" y="1557196"/>
            <a:ext cx="80485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T3a Annet Paalman en Hanneke van Riel 			213 en 208</a:t>
            </a:r>
          </a:p>
          <a:p>
            <a:r>
              <a:rPr lang="nl-NL" dirty="0"/>
              <a:t>T3b Miranda Onstenk en Selma Heldens			301</a:t>
            </a:r>
          </a:p>
          <a:p>
            <a:r>
              <a:rPr lang="nl-NL" dirty="0"/>
              <a:t>T3c Roel van Schaijk en Emmy Peters				214</a:t>
            </a:r>
          </a:p>
          <a:p>
            <a:r>
              <a:rPr lang="nl-NL" dirty="0"/>
              <a:t>T3d Kim Oosterbroek en Marlène Laros			209 en 212</a:t>
            </a:r>
          </a:p>
          <a:p>
            <a:r>
              <a:rPr lang="nl-NL" dirty="0"/>
              <a:t>T3e Remko Schreurs, Ben van Boekel en Ilona v Summeren 	310</a:t>
            </a:r>
          </a:p>
          <a:p>
            <a:endParaRPr lang="nl-NL" dirty="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593438F-91E5-2F2D-CD8E-307780BC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895"/>
            <a:ext cx="12110483" cy="61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3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D30B2-CBE5-90D3-58F7-8F546DFEB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50178FA5-6498-21FF-0DE0-5D1CEF0B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0"/>
          <a:stretch>
            <a:fillRect/>
          </a:stretch>
        </p:blipFill>
        <p:spPr>
          <a:xfrm>
            <a:off x="-9053" y="2368815"/>
            <a:ext cx="3214501" cy="4160067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5F7DAEF-7532-3183-2FC8-E3BB8BECBF46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766B6E39-C924-1B94-9336-04B3DE96E52D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68BF28-26B3-A7E8-A495-80A378688EC8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0C6BB778-05A4-7649-D624-917924B68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12A739A-EC53-BA57-937C-CB8FE25905BF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D11FE8E-7E5D-7587-37EB-C270246D7DF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 VOORSTELLEN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F18DFA-4681-CA6F-B152-77E30688B368}"/>
              </a:ext>
            </a:extLst>
          </p:cNvPr>
          <p:cNvSpPr txBox="1"/>
          <p:nvPr/>
        </p:nvSpPr>
        <p:spPr>
          <a:xfrm>
            <a:off x="3005750" y="1557196"/>
            <a:ext cx="84740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De coaches van T4</a:t>
            </a:r>
          </a:p>
          <a:p>
            <a:endParaRPr lang="nl-NL" sz="32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T4a	Mieke van de Broek en Jim Knubben</a:t>
            </a:r>
          </a:p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T4b	Debby Marijnissen en Fem van den Berk</a:t>
            </a:r>
          </a:p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T4c	Nagad Farah en Bart Langenhuijzen</a:t>
            </a:r>
          </a:p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T4d	Eric Merkx en Gieneke Former</a:t>
            </a:r>
          </a:p>
          <a:p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T4e	Angelique R</a:t>
            </a:r>
            <a:r>
              <a:rPr lang="nl-NL" sz="3200" dirty="0"/>
              <a:t>ö</a:t>
            </a:r>
            <a:r>
              <a:rPr lang="nl-NL" sz="3200" dirty="0">
                <a:solidFill>
                  <a:srgbClr val="364757"/>
                </a:solidFill>
                <a:latin typeface="Arial Narrow" panose="020B0606020202030204" pitchFamily="34" charset="0"/>
              </a:rPr>
              <a:t>ben en Moundir Chari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0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B650-EF68-D956-AD53-E2EFC25A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BFF214EE-C3A1-6F5A-BA53-3FBA076D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A36DA50-5EAE-61EA-4E76-494F27AC277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BC4DC798-CD3E-A8B6-9B19-92A828DAC25F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766CE2-449B-0D31-0923-B173A6DA90A0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81733DBF-99D4-00A0-DDD5-A6CA75BD5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F2A7D4-950A-0096-2C90-71EDC319D7F6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5950C8-0DF6-7BE5-4130-2ABEC6D309B6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START SCHOOLJAAR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C804122-9DD2-A339-8ECE-D1CCA0B3A091}"/>
              </a:ext>
            </a:extLst>
          </p:cNvPr>
          <p:cNvSpPr txBox="1"/>
          <p:nvPr/>
        </p:nvSpPr>
        <p:spPr>
          <a:xfrm>
            <a:off x="660903" y="1557196"/>
            <a:ext cx="76320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Drie dagen introductie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Donderdag en vrijdag les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9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38BA-2404-93D3-6839-96808DD1D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choeisel, kleding, jeans, Broek&#10;&#10;Door AI gegenereerde inhoud is mogelijk onjuist.">
            <a:extLst>
              <a:ext uri="{FF2B5EF4-FFF2-40B4-BE49-F238E27FC236}">
                <a16:creationId xmlns:a16="http://schemas.microsoft.com/office/drawing/2014/main" id="{23551F79-D132-D272-E476-CA6A1752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"/>
          <a:stretch>
            <a:fillRect/>
          </a:stretch>
        </p:blipFill>
        <p:spPr>
          <a:xfrm>
            <a:off x="124235" y="2869949"/>
            <a:ext cx="3197298" cy="3008458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E0F2A37B-652E-1C6A-084B-24A97253F9A4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D02317F2-59E9-7CBF-D554-BF51B3214E4F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544FCF-6134-7E93-0BD7-E89DD6575164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3A3D98CE-D447-F1D7-E61F-E9C8E7084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095640C-5E8F-2EBF-6DF1-0834479FC129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C652E35-B431-24BB-F157-3119C3D0B4E1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MOBIEL THUIS OF IN DE KLUIS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6AE8F6-DFB5-BABC-FBE0-CCFC8F7B2AA4}"/>
              </a:ext>
            </a:extLst>
          </p:cNvPr>
          <p:cNvSpPr txBox="1"/>
          <p:nvPr/>
        </p:nvSpPr>
        <p:spPr>
          <a:xfrm>
            <a:off x="278602" y="732093"/>
            <a:ext cx="82477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233B5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233B5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233B5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NL" dirty="0">
              <a:solidFill>
                <a:srgbClr val="233B53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Nergens op het schoolterrein toegestaan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233B53"/>
                </a:solidFill>
              </a:rPr>
              <a:t>Mobiel toch zichtbaar? </a:t>
            </a:r>
            <a:r>
              <a:rPr lang="nl-NL" dirty="0">
                <a:solidFill>
                  <a:srgbClr val="233B53"/>
                </a:solidFill>
                <a:sym typeface="Wingdings" panose="05000000000000000000" pitchFamily="2" charset="2"/>
              </a:rPr>
              <a:t> Ophalen bij receptie om 16.15 uur.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277A99-2430-1C33-5E0A-08F687AD36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09" r="7544"/>
          <a:stretch/>
        </p:blipFill>
        <p:spPr>
          <a:xfrm>
            <a:off x="6096000" y="13589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07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35BB-B94D-AF27-8935-D5D7C009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3816721A-032B-D890-A785-AD6B40F4B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F8454C09-0F9B-C483-08A3-99694CC1BAF3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BEDE9335-8499-EA1F-835D-B0B720C52B72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39AC51-607D-8573-00B4-DECF8478D839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9B6D72EE-8D75-58A3-E294-8515E4837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9632148-B1F3-690C-783D-0BF75C41C165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448912-8F73-A3E9-E4E2-C02C5184C889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CIJFERS IN MAGISTER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1B7F7BF-9A30-E28D-357A-B62F5C77FCB8}"/>
              </a:ext>
            </a:extLst>
          </p:cNvPr>
          <p:cNvSpPr txBox="1"/>
          <p:nvPr/>
        </p:nvSpPr>
        <p:spPr>
          <a:xfrm>
            <a:off x="274155" y="1566249"/>
            <a:ext cx="763207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Van maandag tot en </a:t>
            </a:r>
            <a:r>
              <a:rPr lang="nl-NL" sz="3600">
                <a:solidFill>
                  <a:srgbClr val="364757"/>
                </a:solidFill>
                <a:latin typeface="Arial Narrow" panose="020B0606020202030204" pitchFamily="34" charset="0"/>
              </a:rPr>
              <a:t>met donderdag </a:t>
            </a:r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tussen 17-18 uur cijferaanpassing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In de Trap alleen op vrijdag tussen 17-18 uur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7645-57C0-9C4C-BFDD-40B7FDCEA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schoeisel, kleding, persoon&#10;&#10;Door AI gegenereerde inhoud is mogelijk onjuist.">
            <a:extLst>
              <a:ext uri="{FF2B5EF4-FFF2-40B4-BE49-F238E27FC236}">
                <a16:creationId xmlns:a16="http://schemas.microsoft.com/office/drawing/2014/main" id="{BF31A5F7-3162-4A28-494D-3A2F5297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1" y="28575"/>
            <a:ext cx="3400425" cy="34004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BFBC31F-9115-F532-3482-B13BF720BF01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5C60D406-74B8-C8E0-28C8-38E226E664CB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E738F1-2DD9-3E7E-DF6B-4D44F7C430A6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282EA30-22C2-4BF5-782D-C9F90F594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03ADDD3D-0C7A-BC39-B2E0-8C27E520F807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4EF873-22B8-13B7-97C5-287614982DBF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COMMUNICATIE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42109E-BA81-BE2F-E1A6-CB23726F080C}"/>
              </a:ext>
            </a:extLst>
          </p:cNvPr>
          <p:cNvSpPr txBox="1"/>
          <p:nvPr/>
        </p:nvSpPr>
        <p:spPr>
          <a:xfrm>
            <a:off x="660904" y="1557196"/>
            <a:ext cx="813066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Leerling is ziek: </a:t>
            </a:r>
          </a:p>
          <a:p>
            <a:r>
              <a:rPr lang="nl-NL" dirty="0"/>
              <a:t>Ziekmelden via receptie of magister app</a:t>
            </a:r>
          </a:p>
          <a:p>
            <a:endParaRPr lang="nl-NL" dirty="0"/>
          </a:p>
          <a:p>
            <a:r>
              <a:rPr lang="nl-NL" b="1" dirty="0"/>
              <a:t>Leerling wordt ziek op school: </a:t>
            </a:r>
          </a:p>
          <a:p>
            <a:r>
              <a:rPr lang="nl-NL" dirty="0"/>
              <a:t>Ziekmelden kan tijdens de pauzemomenten. Wij nemen altijd contact op met ouders. </a:t>
            </a:r>
          </a:p>
          <a:p>
            <a:endParaRPr lang="nl-NL" dirty="0"/>
          </a:p>
          <a:p>
            <a:r>
              <a:rPr lang="nl-NL" b="1" dirty="0"/>
              <a:t>Verlof: </a:t>
            </a:r>
          </a:p>
          <a:p>
            <a:r>
              <a:rPr lang="nl-NL" dirty="0"/>
              <a:t>Via verlofbriefje, minimaal 3 dagen van te voren. </a:t>
            </a:r>
          </a:p>
          <a:p>
            <a:endParaRPr lang="nl-NL" dirty="0"/>
          </a:p>
          <a:p>
            <a:r>
              <a:rPr lang="nl-NL" dirty="0">
                <a:highlight>
                  <a:srgbClr val="FFFF00"/>
                </a:highlight>
              </a:rPr>
              <a:t>Ziekmelden bij schoolexamen: </a:t>
            </a:r>
          </a:p>
          <a:p>
            <a:r>
              <a:rPr lang="nl-NL" dirty="0"/>
              <a:t>Altijd contact met de afdeling TG opnemen </a:t>
            </a:r>
            <a:r>
              <a:rPr lang="nl-NL" b="1" dirty="0"/>
              <a:t>voor</a:t>
            </a:r>
            <a:r>
              <a:rPr lang="nl-NL" dirty="0"/>
              <a:t> aanvang van het eerste schoolexamen.</a:t>
            </a:r>
          </a:p>
          <a:p>
            <a:r>
              <a:rPr lang="nl-NL" dirty="0"/>
              <a:t>Dit moet dagelijks, tot leerling beter is. </a:t>
            </a:r>
          </a:p>
          <a:p>
            <a:endParaRPr lang="nl-NL" dirty="0"/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5149A-7188-B53C-F708-615DF683E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7B461160-B481-3069-3722-9FD3FA3B4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D923D88F-CB2B-3A9E-054E-23ED0886B4D3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4BD36229-9278-9ABE-2012-A289AAA2D1ED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0F8CCD-D5F8-9D91-EAC7-31860819A9FC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CB11D481-089F-0DA8-3AC3-2AF5FED97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8E68DA1-3FAE-725D-9434-769D23DDA9AC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122F8B-1F28-F0CE-8390-7039394395F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EXAMENREIS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200F6B2-E893-A98A-03DC-77B38A4448BA}"/>
              </a:ext>
            </a:extLst>
          </p:cNvPr>
          <p:cNvSpPr txBox="1"/>
          <p:nvPr/>
        </p:nvSpPr>
        <p:spPr>
          <a:xfrm>
            <a:off x="660903" y="1557196"/>
            <a:ext cx="763207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Maandag 1 juni tot en met woensdag 3 juni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Parijs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Nadere informatie volgt </a:t>
            </a:r>
          </a:p>
          <a:p>
            <a:endParaRPr lang="nl-NL" sz="36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r>
              <a:rPr lang="nl-NL" sz="3600" dirty="0">
                <a:solidFill>
                  <a:srgbClr val="364757"/>
                </a:solidFill>
                <a:latin typeface="Arial Narrow" panose="020B0606020202030204" pitchFamily="34" charset="0"/>
              </a:rPr>
              <a:t>Kosten ongeveer 325 euro</a:t>
            </a: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7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59768-0429-F268-84AB-DA5217DF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eding, meubels, persoon, schoeisel&#10;&#10;Door AI gegenereerde inhoud is mogelijk onjuist.">
            <a:extLst>
              <a:ext uri="{FF2B5EF4-FFF2-40B4-BE49-F238E27FC236}">
                <a16:creationId xmlns:a16="http://schemas.microsoft.com/office/drawing/2014/main" id="{52A1F668-9CB5-11B3-67D9-F0BD1C53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>
            <a:fillRect/>
          </a:stretch>
        </p:blipFill>
        <p:spPr>
          <a:xfrm>
            <a:off x="0" y="329118"/>
            <a:ext cx="4007606" cy="4274306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29DFF86-ECAB-E6F8-4BC8-0EFD0C455A03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A968A054-3DBA-3A1E-D2DE-00360E9CDF11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C836B3-F4CA-15EB-963C-D983939E2882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B81120F-D7B6-D181-6797-8123FED0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288446E-6AE8-5725-44D4-64962BC34CFC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89AB24-0E4C-DBCF-4FCD-D886E715290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EXAMENREGELS T4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84F1E1B-6DA5-0032-280D-A9055F3F5785}"/>
              </a:ext>
            </a:extLst>
          </p:cNvPr>
          <p:cNvSpPr txBox="1"/>
          <p:nvPr/>
        </p:nvSpPr>
        <p:spPr>
          <a:xfrm>
            <a:off x="4030513" y="1557196"/>
            <a:ext cx="74492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364757"/>
                </a:solidFill>
                <a:latin typeface="Arial Narrow" panose="020B0606020202030204" pitchFamily="34" charset="0"/>
              </a:rPr>
              <a:t>Moundir Chari</a:t>
            </a:r>
            <a:br>
              <a:rPr lang="nl-NL" sz="2800" dirty="0">
                <a:solidFill>
                  <a:srgbClr val="364757"/>
                </a:solidFill>
                <a:latin typeface="Arial Narrow" panose="020B0606020202030204" pitchFamily="34" charset="0"/>
              </a:rPr>
            </a:br>
            <a:r>
              <a:rPr lang="nl-NL" sz="2800" dirty="0">
                <a:solidFill>
                  <a:srgbClr val="364757"/>
                </a:solidFill>
                <a:latin typeface="Arial Narrow" panose="020B0606020202030204" pitchFamily="34" charset="0"/>
              </a:rPr>
              <a:t>examensecretaris</a:t>
            </a:r>
          </a:p>
          <a:p>
            <a:r>
              <a:rPr lang="nl-NL" sz="2800" dirty="0">
                <a:solidFill>
                  <a:srgbClr val="364757"/>
                </a:solidFill>
                <a:latin typeface="Arial Narrow" panose="020B0606020202030204" pitchFamily="34" charset="0"/>
                <a:hlinkClick r:id="rId4"/>
              </a:rPr>
              <a:t>moundirchari@udenscollege.nl</a:t>
            </a:r>
            <a:r>
              <a:rPr lang="nl-NL" sz="2800" dirty="0">
                <a:solidFill>
                  <a:srgbClr val="364757"/>
                </a:solidFill>
                <a:latin typeface="Arial Narrow" panose="020B0606020202030204" pitchFamily="34" charset="0"/>
              </a:rPr>
              <a:t> </a:t>
            </a:r>
          </a:p>
          <a:p>
            <a:endParaRPr lang="nl-NL" sz="28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sz="2800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  <a:p>
            <a:endParaRPr lang="nl-NL" dirty="0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7" descr="G:\GENEREREN FOTO PLATTEGRONDEN\Individuele foto's personeel\95.jpg">
            <a:extLst>
              <a:ext uri="{FF2B5EF4-FFF2-40B4-BE49-F238E27FC236}">
                <a16:creationId xmlns:a16="http://schemas.microsoft.com/office/drawing/2014/main" id="{F9A99D14-3AFD-55F4-1FF0-7E421D17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96" y="1557196"/>
            <a:ext cx="12398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95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1178</Words>
  <Application>Microsoft Office PowerPoint</Application>
  <PresentationFormat>Breedbeeld</PresentationFormat>
  <Paragraphs>367</Paragraphs>
  <Slides>23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Arial Narrow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Mariska Nillesen | Udens College</dc:creator>
  <cp:lastModifiedBy>Marjolein Veraa | Udens College</cp:lastModifiedBy>
  <cp:revision>5</cp:revision>
  <dcterms:created xsi:type="dcterms:W3CDTF">2025-08-18T19:18:04Z</dcterms:created>
  <dcterms:modified xsi:type="dcterms:W3CDTF">2025-08-27T07:30:25Z</dcterms:modified>
</cp:coreProperties>
</file>