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61" r:id="rId6"/>
    <p:sldId id="257" r:id="rId7"/>
    <p:sldId id="260" r:id="rId8"/>
    <p:sldId id="258" r:id="rId9"/>
    <p:sldId id="275" r:id="rId10"/>
    <p:sldId id="274" r:id="rId11"/>
    <p:sldId id="277" r:id="rId12"/>
    <p:sldId id="276" r:id="rId13"/>
    <p:sldId id="278" r:id="rId14"/>
    <p:sldId id="279" r:id="rId15"/>
    <p:sldId id="280" r:id="rId16"/>
    <p:sldId id="281" r:id="rId17"/>
    <p:sldId id="282" r:id="rId18"/>
    <p:sldId id="269" r:id="rId19"/>
    <p:sldId id="264" r:id="rId20"/>
    <p:sldId id="270" r:id="rId21"/>
    <p:sldId id="273" r:id="rId22"/>
    <p:sldId id="271" r:id="rId23"/>
    <p:sldId id="272" r:id="rId24"/>
    <p:sldId id="259" r:id="rId25"/>
    <p:sldId id="284" r:id="rId26"/>
    <p:sldId id="285" r:id="rId27"/>
    <p:sldId id="286" r:id="rId28"/>
    <p:sldId id="267" r:id="rId29"/>
    <p:sldId id="263" r:id="rId30"/>
    <p:sldId id="330" r:id="rId31"/>
    <p:sldId id="331" r:id="rId32"/>
    <p:sldId id="329" r:id="rId33"/>
    <p:sldId id="265" r:id="rId34"/>
    <p:sldId id="332" r:id="rId35"/>
    <p:sldId id="333" r:id="rId36"/>
    <p:sldId id="334" r:id="rId37"/>
    <p:sldId id="266"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57"/>
    <a:srgbClr val="D73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D90D1-36B4-4ABF-B007-EA8DCC00B466}" v="16" dt="2025-08-27T08:02:37.462"/>
    <p1510:client id="{E520A467-5C95-41D4-8CDF-7AB6ABC3F339}" v="34" dt="2025-08-26T14:52:32.0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FBF8D-B61C-4946-9D8C-40CF561B41DB}" type="datetimeFigureOut">
              <a:rPr lang="nl-NL" smtClean="0"/>
              <a:t>27-8-2025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DC77D-D7BF-47F1-9C6E-6BBA3632E1A5}" type="slidenum">
              <a:rPr lang="nl-NL" smtClean="0"/>
              <a:t>‹nr.›</a:t>
            </a:fld>
            <a:endParaRPr lang="nl-NL"/>
          </a:p>
        </p:txBody>
      </p:sp>
    </p:spTree>
    <p:extLst>
      <p:ext uri="{BB962C8B-B14F-4D97-AF65-F5344CB8AC3E}">
        <p14:creationId xmlns:p14="http://schemas.microsoft.com/office/powerpoint/2010/main" val="307936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7CC09-58A8-BF34-AD00-3A4C2CFC7F7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3D02BA-83C9-CCB4-8434-4EB8B3DD9D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BABB182-E3FB-99DB-88E3-C12A271509C3}"/>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5F022A6-59CB-9C39-736C-AC3DACED0191}"/>
              </a:ext>
            </a:extLst>
          </p:cNvPr>
          <p:cNvSpPr>
            <a:spLocks noGrp="1"/>
          </p:cNvSpPr>
          <p:nvPr>
            <p:ph type="sldNum" sz="quarter" idx="5"/>
          </p:nvPr>
        </p:nvSpPr>
        <p:spPr/>
        <p:txBody>
          <a:bodyPr/>
          <a:lstStyle/>
          <a:p>
            <a:fld id="{217DC77D-D7BF-47F1-9C6E-6BBA3632E1A5}" type="slidenum">
              <a:rPr lang="nl-NL" smtClean="0"/>
              <a:t>10</a:t>
            </a:fld>
            <a:endParaRPr lang="nl-NL"/>
          </a:p>
        </p:txBody>
      </p:sp>
    </p:spTree>
    <p:extLst>
      <p:ext uri="{BB962C8B-B14F-4D97-AF65-F5344CB8AC3E}">
        <p14:creationId xmlns:p14="http://schemas.microsoft.com/office/powerpoint/2010/main" val="267645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17DC77D-D7BF-47F1-9C6E-6BBA3632E1A5}" type="slidenum">
              <a:rPr lang="nl-NL" smtClean="0"/>
              <a:t>19</a:t>
            </a:fld>
            <a:endParaRPr lang="nl-NL"/>
          </a:p>
        </p:txBody>
      </p:sp>
    </p:spTree>
    <p:extLst>
      <p:ext uri="{BB962C8B-B14F-4D97-AF65-F5344CB8AC3E}">
        <p14:creationId xmlns:p14="http://schemas.microsoft.com/office/powerpoint/2010/main" val="2718856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13D65-4FB2-A826-53AF-681901EBE47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1EA2AD2-1098-61A2-3586-359C5A1D1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82FE3A7-6599-6F15-AF91-F50C31F8CDE5}"/>
              </a:ext>
            </a:extLst>
          </p:cNvPr>
          <p:cNvSpPr>
            <a:spLocks noGrp="1"/>
          </p:cNvSpPr>
          <p:nvPr>
            <p:ph type="dt" sz="half" idx="10"/>
          </p:nvPr>
        </p:nvSpPr>
        <p:spPr/>
        <p:txBody>
          <a:bodyPr/>
          <a:lstStyle/>
          <a:p>
            <a:fld id="{8A59E294-3130-4D39-8256-25CFD08229E3}" type="datetimeFigureOut">
              <a:rPr lang="nl-NL" smtClean="0"/>
              <a:t>27-8-2025</a:t>
            </a:fld>
            <a:endParaRPr lang="nl-NL"/>
          </a:p>
        </p:txBody>
      </p:sp>
      <p:sp>
        <p:nvSpPr>
          <p:cNvPr id="5" name="Tijdelijke aanduiding voor voettekst 4">
            <a:extLst>
              <a:ext uri="{FF2B5EF4-FFF2-40B4-BE49-F238E27FC236}">
                <a16:creationId xmlns:a16="http://schemas.microsoft.com/office/drawing/2014/main" id="{7FEB1592-1A6E-BDDA-301E-F44D19107A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1B094C7-4C7C-E029-C71B-FFFEDDBAFE71}"/>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271029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91496-014E-EE8D-6AD1-83B3902FB2C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24C8A60-3444-F997-A1E9-905BB5A973A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78CB77-C909-1A80-8CB8-F9C6E8D03303}"/>
              </a:ext>
            </a:extLst>
          </p:cNvPr>
          <p:cNvSpPr>
            <a:spLocks noGrp="1"/>
          </p:cNvSpPr>
          <p:nvPr>
            <p:ph type="dt" sz="half" idx="10"/>
          </p:nvPr>
        </p:nvSpPr>
        <p:spPr/>
        <p:txBody>
          <a:bodyPr/>
          <a:lstStyle/>
          <a:p>
            <a:fld id="{8A59E294-3130-4D39-8256-25CFD08229E3}" type="datetimeFigureOut">
              <a:rPr lang="nl-NL" smtClean="0"/>
              <a:t>27-8-2025</a:t>
            </a:fld>
            <a:endParaRPr lang="nl-NL"/>
          </a:p>
        </p:txBody>
      </p:sp>
      <p:sp>
        <p:nvSpPr>
          <p:cNvPr id="5" name="Tijdelijke aanduiding voor voettekst 4">
            <a:extLst>
              <a:ext uri="{FF2B5EF4-FFF2-40B4-BE49-F238E27FC236}">
                <a16:creationId xmlns:a16="http://schemas.microsoft.com/office/drawing/2014/main" id="{A8298181-CB51-21C9-4FFE-C88F3386F8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D5276D-12ED-20F3-FD37-5DB367E963E4}"/>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383823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2C1D6F-84FE-EDE2-3938-57C4EEE0820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8FD440-1914-F6D1-3534-F6ABE22BB97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7493F1F-A649-B87C-3FB9-5D2DA9CE735A}"/>
              </a:ext>
            </a:extLst>
          </p:cNvPr>
          <p:cNvSpPr>
            <a:spLocks noGrp="1"/>
          </p:cNvSpPr>
          <p:nvPr>
            <p:ph type="dt" sz="half" idx="10"/>
          </p:nvPr>
        </p:nvSpPr>
        <p:spPr/>
        <p:txBody>
          <a:bodyPr/>
          <a:lstStyle/>
          <a:p>
            <a:fld id="{8A59E294-3130-4D39-8256-25CFD08229E3}" type="datetimeFigureOut">
              <a:rPr lang="nl-NL" smtClean="0"/>
              <a:t>27-8-2025</a:t>
            </a:fld>
            <a:endParaRPr lang="nl-NL"/>
          </a:p>
        </p:txBody>
      </p:sp>
      <p:sp>
        <p:nvSpPr>
          <p:cNvPr id="5" name="Tijdelijke aanduiding voor voettekst 4">
            <a:extLst>
              <a:ext uri="{FF2B5EF4-FFF2-40B4-BE49-F238E27FC236}">
                <a16:creationId xmlns:a16="http://schemas.microsoft.com/office/drawing/2014/main" id="{EBB819C2-0693-7722-52AC-3B7BB37F02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805F46-D142-3931-7FCC-7071E67BA2A8}"/>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28819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F24E2-9361-16BF-D1CC-B71E99C8EE2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ADE59D4-EAA0-F452-2D1F-DF2AD7F0B98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E06F3F-CC4D-0403-7A22-D41D0A62BF1A}"/>
              </a:ext>
            </a:extLst>
          </p:cNvPr>
          <p:cNvSpPr>
            <a:spLocks noGrp="1"/>
          </p:cNvSpPr>
          <p:nvPr>
            <p:ph type="dt" sz="half" idx="10"/>
          </p:nvPr>
        </p:nvSpPr>
        <p:spPr/>
        <p:txBody>
          <a:bodyPr/>
          <a:lstStyle/>
          <a:p>
            <a:fld id="{8A59E294-3130-4D39-8256-25CFD08229E3}" type="datetimeFigureOut">
              <a:rPr lang="nl-NL" smtClean="0"/>
              <a:t>27-8-2025</a:t>
            </a:fld>
            <a:endParaRPr lang="nl-NL"/>
          </a:p>
        </p:txBody>
      </p:sp>
      <p:sp>
        <p:nvSpPr>
          <p:cNvPr id="5" name="Tijdelijke aanduiding voor voettekst 4">
            <a:extLst>
              <a:ext uri="{FF2B5EF4-FFF2-40B4-BE49-F238E27FC236}">
                <a16:creationId xmlns:a16="http://schemas.microsoft.com/office/drawing/2014/main" id="{19CDF0D9-EEAE-61C0-73DB-5DB85D6CE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E50648-6EF0-C6EA-A78E-9D8556721E54}"/>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158867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5086B-6320-E32E-DE15-B1CC36C52E3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9085954-4446-68C5-9331-40990A1322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2293A64-4019-94F7-015D-70BA2FBD0B9E}"/>
              </a:ext>
            </a:extLst>
          </p:cNvPr>
          <p:cNvSpPr>
            <a:spLocks noGrp="1"/>
          </p:cNvSpPr>
          <p:nvPr>
            <p:ph type="dt" sz="half" idx="10"/>
          </p:nvPr>
        </p:nvSpPr>
        <p:spPr/>
        <p:txBody>
          <a:bodyPr/>
          <a:lstStyle/>
          <a:p>
            <a:fld id="{8A59E294-3130-4D39-8256-25CFD08229E3}" type="datetimeFigureOut">
              <a:rPr lang="nl-NL" smtClean="0"/>
              <a:t>27-8-2025</a:t>
            </a:fld>
            <a:endParaRPr lang="nl-NL"/>
          </a:p>
        </p:txBody>
      </p:sp>
      <p:sp>
        <p:nvSpPr>
          <p:cNvPr id="5" name="Tijdelijke aanduiding voor voettekst 4">
            <a:extLst>
              <a:ext uri="{FF2B5EF4-FFF2-40B4-BE49-F238E27FC236}">
                <a16:creationId xmlns:a16="http://schemas.microsoft.com/office/drawing/2014/main" id="{45C6D5B1-3B48-E402-B899-F13FE18804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C578BC-6530-B490-AB98-D43A8840B3D7}"/>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117762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DB291-9088-A1E9-5D60-1A459665EF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9F9B69F-7957-D992-C60F-BF9E3982E78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2DC61BF-7697-8746-7245-61F3C9C30F3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F3EA8A5-5D6A-0778-3EB7-3F6B14D6EE59}"/>
              </a:ext>
            </a:extLst>
          </p:cNvPr>
          <p:cNvSpPr>
            <a:spLocks noGrp="1"/>
          </p:cNvSpPr>
          <p:nvPr>
            <p:ph type="dt" sz="half" idx="10"/>
          </p:nvPr>
        </p:nvSpPr>
        <p:spPr/>
        <p:txBody>
          <a:bodyPr/>
          <a:lstStyle/>
          <a:p>
            <a:fld id="{8A59E294-3130-4D39-8256-25CFD08229E3}" type="datetimeFigureOut">
              <a:rPr lang="nl-NL" smtClean="0"/>
              <a:t>27-8-2025</a:t>
            </a:fld>
            <a:endParaRPr lang="nl-NL"/>
          </a:p>
        </p:txBody>
      </p:sp>
      <p:sp>
        <p:nvSpPr>
          <p:cNvPr id="6" name="Tijdelijke aanduiding voor voettekst 5">
            <a:extLst>
              <a:ext uri="{FF2B5EF4-FFF2-40B4-BE49-F238E27FC236}">
                <a16:creationId xmlns:a16="http://schemas.microsoft.com/office/drawing/2014/main" id="{A4727388-3836-73FF-976C-30D14B7378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EA416F5-120A-D3B3-1899-7E4832DCA9E4}"/>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140565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3859-6CBD-A893-CA28-024281903E6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B9F8510-DBB2-505D-FE2B-173ADCBD7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0E4A2F-863F-1FEC-112C-14879EAF471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357665D-0734-E00B-6A3E-60DAD5F2A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FC6CA42-2384-FC9D-B963-CD25B6A659D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CC714F2-82F0-3E8B-FB17-7846E162F736}"/>
              </a:ext>
            </a:extLst>
          </p:cNvPr>
          <p:cNvSpPr>
            <a:spLocks noGrp="1"/>
          </p:cNvSpPr>
          <p:nvPr>
            <p:ph type="dt" sz="half" idx="10"/>
          </p:nvPr>
        </p:nvSpPr>
        <p:spPr/>
        <p:txBody>
          <a:bodyPr/>
          <a:lstStyle/>
          <a:p>
            <a:fld id="{8A59E294-3130-4D39-8256-25CFD08229E3}" type="datetimeFigureOut">
              <a:rPr lang="nl-NL" smtClean="0"/>
              <a:t>27-8-2025</a:t>
            </a:fld>
            <a:endParaRPr lang="nl-NL"/>
          </a:p>
        </p:txBody>
      </p:sp>
      <p:sp>
        <p:nvSpPr>
          <p:cNvPr id="8" name="Tijdelijke aanduiding voor voettekst 7">
            <a:extLst>
              <a:ext uri="{FF2B5EF4-FFF2-40B4-BE49-F238E27FC236}">
                <a16:creationId xmlns:a16="http://schemas.microsoft.com/office/drawing/2014/main" id="{4A40F22F-41AA-F543-7483-4DA567568D2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13E0DC1-3C49-E086-D74F-4037EE9A35D5}"/>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225306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B17F0-62FE-9F5D-0DE0-34335A3E213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EEA1BD-765C-A337-9C78-CAC7041C7128}"/>
              </a:ext>
            </a:extLst>
          </p:cNvPr>
          <p:cNvSpPr>
            <a:spLocks noGrp="1"/>
          </p:cNvSpPr>
          <p:nvPr>
            <p:ph type="dt" sz="half" idx="10"/>
          </p:nvPr>
        </p:nvSpPr>
        <p:spPr/>
        <p:txBody>
          <a:bodyPr/>
          <a:lstStyle/>
          <a:p>
            <a:fld id="{8A59E294-3130-4D39-8256-25CFD08229E3}" type="datetimeFigureOut">
              <a:rPr lang="nl-NL" smtClean="0"/>
              <a:t>27-8-2025</a:t>
            </a:fld>
            <a:endParaRPr lang="nl-NL"/>
          </a:p>
        </p:txBody>
      </p:sp>
      <p:sp>
        <p:nvSpPr>
          <p:cNvPr id="4" name="Tijdelijke aanduiding voor voettekst 3">
            <a:extLst>
              <a:ext uri="{FF2B5EF4-FFF2-40B4-BE49-F238E27FC236}">
                <a16:creationId xmlns:a16="http://schemas.microsoft.com/office/drawing/2014/main" id="{95CA4575-F20D-5E93-344E-E30FCD62367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9EA51AC-8636-7ACD-32A3-7838AF731EB7}"/>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9115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FD29CEF-5947-CE51-2707-FF2E047CE384}"/>
              </a:ext>
            </a:extLst>
          </p:cNvPr>
          <p:cNvSpPr>
            <a:spLocks noGrp="1"/>
          </p:cNvSpPr>
          <p:nvPr>
            <p:ph type="dt" sz="half" idx="10"/>
          </p:nvPr>
        </p:nvSpPr>
        <p:spPr/>
        <p:txBody>
          <a:bodyPr/>
          <a:lstStyle/>
          <a:p>
            <a:fld id="{8A59E294-3130-4D39-8256-25CFD08229E3}" type="datetimeFigureOut">
              <a:rPr lang="nl-NL" smtClean="0"/>
              <a:t>27-8-2025</a:t>
            </a:fld>
            <a:endParaRPr lang="nl-NL"/>
          </a:p>
        </p:txBody>
      </p:sp>
      <p:sp>
        <p:nvSpPr>
          <p:cNvPr id="3" name="Tijdelijke aanduiding voor voettekst 2">
            <a:extLst>
              <a:ext uri="{FF2B5EF4-FFF2-40B4-BE49-F238E27FC236}">
                <a16:creationId xmlns:a16="http://schemas.microsoft.com/office/drawing/2014/main" id="{D19C5E9F-A3C6-3A4A-60B0-88C60C83323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9103C01-2788-AAE7-5D01-DE86BB929916}"/>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383517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86954-BFD3-B94C-9FE8-F654628562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B345E14-E023-A63C-2A27-97A86ADE64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4A3262E-E172-5DD9-2120-D56E7CAEA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F1786C0-CDEE-E6E6-7DFC-964A43FB6690}"/>
              </a:ext>
            </a:extLst>
          </p:cNvPr>
          <p:cNvSpPr>
            <a:spLocks noGrp="1"/>
          </p:cNvSpPr>
          <p:nvPr>
            <p:ph type="dt" sz="half" idx="10"/>
          </p:nvPr>
        </p:nvSpPr>
        <p:spPr/>
        <p:txBody>
          <a:bodyPr/>
          <a:lstStyle/>
          <a:p>
            <a:fld id="{8A59E294-3130-4D39-8256-25CFD08229E3}" type="datetimeFigureOut">
              <a:rPr lang="nl-NL" smtClean="0"/>
              <a:t>27-8-2025</a:t>
            </a:fld>
            <a:endParaRPr lang="nl-NL"/>
          </a:p>
        </p:txBody>
      </p:sp>
      <p:sp>
        <p:nvSpPr>
          <p:cNvPr id="6" name="Tijdelijke aanduiding voor voettekst 5">
            <a:extLst>
              <a:ext uri="{FF2B5EF4-FFF2-40B4-BE49-F238E27FC236}">
                <a16:creationId xmlns:a16="http://schemas.microsoft.com/office/drawing/2014/main" id="{CCC4847A-7367-06AD-6DBE-7F6C0BF0DC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D4FC024-3609-68AD-9693-AFE871368B83}"/>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364457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98C7D7-54A4-6389-E24E-BC5FBCB7D55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6BAAD68-3211-72DC-4A5A-BF3CA053D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D74E7682-590E-8CB2-94ED-303F2C8C3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CE68492-881D-2A4D-BE08-3A4BA99B77D2}"/>
              </a:ext>
            </a:extLst>
          </p:cNvPr>
          <p:cNvSpPr>
            <a:spLocks noGrp="1"/>
          </p:cNvSpPr>
          <p:nvPr>
            <p:ph type="dt" sz="half" idx="10"/>
          </p:nvPr>
        </p:nvSpPr>
        <p:spPr/>
        <p:txBody>
          <a:bodyPr/>
          <a:lstStyle/>
          <a:p>
            <a:fld id="{8A59E294-3130-4D39-8256-25CFD08229E3}" type="datetimeFigureOut">
              <a:rPr lang="nl-NL" smtClean="0"/>
              <a:t>27-8-2025</a:t>
            </a:fld>
            <a:endParaRPr lang="nl-NL"/>
          </a:p>
        </p:txBody>
      </p:sp>
      <p:sp>
        <p:nvSpPr>
          <p:cNvPr id="6" name="Tijdelijke aanduiding voor voettekst 5">
            <a:extLst>
              <a:ext uri="{FF2B5EF4-FFF2-40B4-BE49-F238E27FC236}">
                <a16:creationId xmlns:a16="http://schemas.microsoft.com/office/drawing/2014/main" id="{062FC72E-EF50-167D-51F4-266491042C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233318B-ED14-122C-7297-7D6D84B3055E}"/>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406632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78C7897-4960-061B-5B6E-586D35A48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E2781ED-93EE-1D83-9A2A-B1C1B79A76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C0697C-66E1-00A4-BB2A-C1086110B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59E294-3130-4D39-8256-25CFD08229E3}" type="datetimeFigureOut">
              <a:rPr lang="nl-NL" smtClean="0"/>
              <a:t>27-8-2025</a:t>
            </a:fld>
            <a:endParaRPr lang="nl-NL"/>
          </a:p>
        </p:txBody>
      </p:sp>
      <p:sp>
        <p:nvSpPr>
          <p:cNvPr id="5" name="Tijdelijke aanduiding voor voettekst 4">
            <a:extLst>
              <a:ext uri="{FF2B5EF4-FFF2-40B4-BE49-F238E27FC236}">
                <a16:creationId xmlns:a16="http://schemas.microsoft.com/office/drawing/2014/main" id="{EE16CB02-B2A0-6BE6-E97E-BB98AEB79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89590DF9-DC01-3D26-61B3-1C6DB7C99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4EDDF1-4B82-42E9-B0C3-96D57195F69A}" type="slidenum">
              <a:rPr lang="nl-NL" smtClean="0"/>
              <a:t>‹nr.›</a:t>
            </a:fld>
            <a:endParaRPr lang="nl-NL"/>
          </a:p>
        </p:txBody>
      </p:sp>
    </p:spTree>
    <p:extLst>
      <p:ext uri="{BB962C8B-B14F-4D97-AF65-F5344CB8AC3E}">
        <p14:creationId xmlns:p14="http://schemas.microsoft.com/office/powerpoint/2010/main" val="168049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hyperlink" Target="https://www.udenscollege.nl/leerlingen/vmbo-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lindsayvandalen@udenscollege.nl" TargetMode="External"/><Relationship Id="rId7" Type="http://schemas.openxmlformats.org/officeDocument/2006/relationships/image" Target="../media/image4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mailto:nienkevangeesbergen@udenscollege.n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hyperlink" Target="mailto:Vmbo-decanen@udenscollege.n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jpeg"/><Relationship Id="rId1" Type="http://schemas.openxmlformats.org/officeDocument/2006/relationships/slideLayout" Target="../slideLayouts/slideLayout1.xml"/><Relationship Id="rId4" Type="http://schemas.openxmlformats.org/officeDocument/2006/relationships/hyperlink" Target="http://www.udenscollege.nl/VMBO/Pages/VMBO.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Layout" Target="../slideLayouts/slideLayout1.xml"/><Relationship Id="rId4" Type="http://schemas.openxmlformats.org/officeDocument/2006/relationships/hyperlink" Target="http://www.match2gether.n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kleding, jeans, schoeisel, glimlach&#10;&#10;Door AI gegenereerde inhoud is mogelijk onjuist.">
            <a:extLst>
              <a:ext uri="{FF2B5EF4-FFF2-40B4-BE49-F238E27FC236}">
                <a16:creationId xmlns:a16="http://schemas.microsoft.com/office/drawing/2014/main" id="{AF6BDCFD-C645-8F8C-456F-675BA9BC5A18}"/>
              </a:ext>
            </a:extLst>
          </p:cNvPr>
          <p:cNvPicPr>
            <a:picLocks noChangeAspect="1"/>
          </p:cNvPicPr>
          <p:nvPr/>
        </p:nvPicPr>
        <p:blipFill>
          <a:blip r:embed="rId2">
            <a:extLst>
              <a:ext uri="{28A0092B-C50C-407E-A947-70E740481C1C}">
                <a14:useLocalDpi xmlns:a14="http://schemas.microsoft.com/office/drawing/2010/main" val="0"/>
              </a:ext>
            </a:extLst>
          </a:blip>
          <a:srcRect t="8978"/>
          <a:stretch>
            <a:fillRect/>
          </a:stretch>
        </p:blipFill>
        <p:spPr>
          <a:xfrm>
            <a:off x="5721788" y="185596"/>
            <a:ext cx="6470210" cy="5889279"/>
          </a:xfrm>
          <a:prstGeom prst="rect">
            <a:avLst/>
          </a:prstGeom>
        </p:spPr>
      </p:pic>
      <p:sp>
        <p:nvSpPr>
          <p:cNvPr id="28" name="Vrije vorm: vorm 27">
            <a:extLst>
              <a:ext uri="{FF2B5EF4-FFF2-40B4-BE49-F238E27FC236}">
                <a16:creationId xmlns:a16="http://schemas.microsoft.com/office/drawing/2014/main" id="{D47E5C45-4A03-D924-2DAD-4551851ABF9E}"/>
              </a:ext>
            </a:extLst>
          </p:cNvPr>
          <p:cNvSpPr/>
          <p:nvPr/>
        </p:nvSpPr>
        <p:spPr>
          <a:xfrm flipH="1">
            <a:off x="9171159" y="4979406"/>
            <a:ext cx="3020839" cy="1892173"/>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Vrije vorm: vorm 26">
            <a:extLst>
              <a:ext uri="{FF2B5EF4-FFF2-40B4-BE49-F238E27FC236}">
                <a16:creationId xmlns:a16="http://schemas.microsoft.com/office/drawing/2014/main" id="{7E3E480B-127F-77E5-9451-0566FDEFAB7E}"/>
              </a:ext>
            </a:extLst>
          </p:cNvPr>
          <p:cNvSpPr/>
          <p:nvPr/>
        </p:nvSpPr>
        <p:spPr>
          <a:xfrm>
            <a:off x="-9053" y="5432079"/>
            <a:ext cx="10302843" cy="1439501"/>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A680EA14-7E66-D1C3-EA1A-B00D398C6023}"/>
              </a:ext>
            </a:extLst>
          </p:cNvPr>
          <p:cNvSpPr txBox="1"/>
          <p:nvPr/>
        </p:nvSpPr>
        <p:spPr>
          <a:xfrm>
            <a:off x="3168712" y="6074875"/>
            <a:ext cx="3223033" cy="369332"/>
          </a:xfrm>
          <a:prstGeom prst="rect">
            <a:avLst/>
          </a:prstGeom>
          <a:noFill/>
        </p:spPr>
        <p:txBody>
          <a:bodyPr wrap="square" rtlCol="0">
            <a:spAutoFit/>
          </a:bodyPr>
          <a:lstStyle/>
          <a:p>
            <a:r>
              <a:rPr lang="nl-NL" b="1">
                <a:solidFill>
                  <a:schemeClr val="bg1"/>
                </a:solidFill>
                <a:latin typeface="Arial Narrow" panose="020B0606020202030204" pitchFamily="34" charset="0"/>
              </a:rPr>
              <a:t>DÉ PLEK OM TE ZIJN</a:t>
            </a:r>
          </a:p>
        </p:txBody>
      </p:sp>
      <p:pic>
        <p:nvPicPr>
          <p:cNvPr id="31" name="Afbeelding 30" descr="Afbeelding met tekst, Lettertype, Graphics, schermopname&#10;&#10;Door AI gegenereerde inhoud is mogelijk onjuist.">
            <a:extLst>
              <a:ext uri="{FF2B5EF4-FFF2-40B4-BE49-F238E27FC236}">
                <a16:creationId xmlns:a16="http://schemas.microsoft.com/office/drawing/2014/main" id="{319C1BC7-BB1C-C784-D7C3-96A812540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655" y="5796744"/>
            <a:ext cx="1268008" cy="716557"/>
          </a:xfrm>
          <a:prstGeom prst="rect">
            <a:avLst/>
          </a:prstGeom>
        </p:spPr>
      </p:pic>
      <p:sp>
        <p:nvSpPr>
          <p:cNvPr id="32" name="Tekstvak 31">
            <a:extLst>
              <a:ext uri="{FF2B5EF4-FFF2-40B4-BE49-F238E27FC236}">
                <a16:creationId xmlns:a16="http://schemas.microsoft.com/office/drawing/2014/main" id="{614DCB72-9058-82C0-4B58-A028666A9FB2}"/>
              </a:ext>
            </a:extLst>
          </p:cNvPr>
          <p:cNvSpPr txBox="1"/>
          <p:nvPr/>
        </p:nvSpPr>
        <p:spPr>
          <a:xfrm>
            <a:off x="1397252" y="1654676"/>
            <a:ext cx="5637862" cy="2308324"/>
          </a:xfrm>
          <a:prstGeom prst="rect">
            <a:avLst/>
          </a:prstGeom>
          <a:noFill/>
        </p:spPr>
        <p:txBody>
          <a:bodyPr wrap="square" rtlCol="0">
            <a:spAutoFit/>
          </a:bodyPr>
          <a:lstStyle/>
          <a:p>
            <a:r>
              <a:rPr lang="nl-NL" sz="3600" b="1">
                <a:solidFill>
                  <a:srgbClr val="364757"/>
                </a:solidFill>
                <a:latin typeface="Arial Narrow" panose="020B0606020202030204" pitchFamily="34" charset="0"/>
              </a:rPr>
              <a:t>Informatieavond basis | kader</a:t>
            </a:r>
          </a:p>
          <a:p>
            <a:r>
              <a:rPr lang="nl-NL" sz="3600" b="1">
                <a:solidFill>
                  <a:srgbClr val="364757"/>
                </a:solidFill>
                <a:latin typeface="Arial Narrow" panose="020B0606020202030204" pitchFamily="34" charset="0"/>
              </a:rPr>
              <a:t>Leerjaar 4</a:t>
            </a:r>
          </a:p>
          <a:p>
            <a:endParaRPr lang="nl-NL" sz="3600" b="1">
              <a:solidFill>
                <a:srgbClr val="364757"/>
              </a:solidFill>
              <a:latin typeface="Arial Narrow" panose="020B0606020202030204" pitchFamily="34" charset="0"/>
            </a:endParaRPr>
          </a:p>
          <a:p>
            <a:pPr marL="571500" indent="-571500">
              <a:buFontTx/>
              <a:buChar char="-"/>
            </a:pPr>
            <a:endParaRPr lang="nl-NL" sz="3600" b="1">
              <a:solidFill>
                <a:srgbClr val="364757"/>
              </a:solidFill>
              <a:latin typeface="Arial Narrow" panose="020B0606020202030204" pitchFamily="34" charset="0"/>
            </a:endParaRPr>
          </a:p>
        </p:txBody>
      </p:sp>
    </p:spTree>
    <p:extLst>
      <p:ext uri="{BB962C8B-B14F-4D97-AF65-F5344CB8AC3E}">
        <p14:creationId xmlns:p14="http://schemas.microsoft.com/office/powerpoint/2010/main" val="73197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B1F6B-4B02-2CC4-322C-ED9710003BF3}"/>
            </a:ext>
          </a:extLst>
        </p:cNvPr>
        <p:cNvGrpSpPr/>
        <p:nvPr/>
      </p:nvGrpSpPr>
      <p:grpSpPr>
        <a:xfrm>
          <a:off x="0" y="0"/>
          <a:ext cx="0" cy="0"/>
          <a:chOff x="0" y="0"/>
          <a:chExt cx="0" cy="0"/>
        </a:xfrm>
      </p:grpSpPr>
      <p:pic>
        <p:nvPicPr>
          <p:cNvPr id="26" name="Afbeelding 25" descr="Afbeelding met kleding, jeans, schoeisel, persoon&#10;&#10;Door AI gegenereerde inhoud is mogelijk onjuist.">
            <a:extLst>
              <a:ext uri="{FF2B5EF4-FFF2-40B4-BE49-F238E27FC236}">
                <a16:creationId xmlns:a16="http://schemas.microsoft.com/office/drawing/2014/main" id="{B5909912-12C1-49CD-36D0-178D1A6DEF17}"/>
              </a:ext>
            </a:extLst>
          </p:cNvPr>
          <p:cNvPicPr>
            <a:picLocks noChangeAspect="1"/>
          </p:cNvPicPr>
          <p:nvPr/>
        </p:nvPicPr>
        <p:blipFill>
          <a:blip r:embed="rId3">
            <a:extLst>
              <a:ext uri="{28A0092B-C50C-407E-A947-70E740481C1C}">
                <a14:useLocalDpi xmlns:a14="http://schemas.microsoft.com/office/drawing/2010/main" val="0"/>
              </a:ext>
            </a:extLst>
          </a:blip>
          <a:srcRect r="4012"/>
          <a:stretch>
            <a:fillRect/>
          </a:stretch>
        </p:blipFill>
        <p:spPr>
          <a:xfrm>
            <a:off x="8366853" y="1722619"/>
            <a:ext cx="3825143" cy="3985038"/>
          </a:xfrm>
          <a:prstGeom prst="rect">
            <a:avLst/>
          </a:prstGeom>
        </p:spPr>
      </p:pic>
      <p:sp>
        <p:nvSpPr>
          <p:cNvPr id="2" name="Vrije vorm: vorm 1">
            <a:extLst>
              <a:ext uri="{FF2B5EF4-FFF2-40B4-BE49-F238E27FC236}">
                <a16:creationId xmlns:a16="http://schemas.microsoft.com/office/drawing/2014/main" id="{41B3370E-EFCD-F575-AE52-30A8D90E5A2F}"/>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CD0A086F-CFA7-4F7C-F1D8-08FEE48EC13F}"/>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FD9A5F9C-A0B2-E6C4-1A7A-142510E0442E}"/>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CB497E63-3332-C564-D5AB-998793DAE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BD969E82-070F-D1E2-1538-EF3E5FCB55A5}"/>
              </a:ext>
            </a:extLst>
          </p:cNvPr>
          <p:cNvSpPr/>
          <p:nvPr/>
        </p:nvSpPr>
        <p:spPr>
          <a:xfrm flipV="1">
            <a:off x="-22907" y="325768"/>
            <a:ext cx="5056636" cy="70498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F5E1BFA6-A418-C53C-AFA6-2F3208F1122B}"/>
              </a:ext>
            </a:extLst>
          </p:cNvPr>
          <p:cNvSpPr txBox="1"/>
          <p:nvPr/>
        </p:nvSpPr>
        <p:spPr>
          <a:xfrm>
            <a:off x="395335" y="417271"/>
            <a:ext cx="5999429" cy="523220"/>
          </a:xfrm>
          <a:prstGeom prst="rect">
            <a:avLst/>
          </a:prstGeom>
          <a:noFill/>
        </p:spPr>
        <p:txBody>
          <a:bodyPr wrap="square" lIns="91440" tIns="45720" rIns="91440" bIns="45720" rtlCol="0" anchor="t">
            <a:spAutoFit/>
          </a:bodyPr>
          <a:lstStyle/>
          <a:p>
            <a:r>
              <a:rPr lang="nl-NL" sz="2800" b="1">
                <a:solidFill>
                  <a:schemeClr val="bg1"/>
                </a:solidFill>
                <a:latin typeface="Arial Narrow"/>
              </a:rPr>
              <a:t>Je bent geslaagd als</a:t>
            </a:r>
            <a:endParaRPr lang="nl-NL" sz="2800" b="1">
              <a:solidFill>
                <a:schemeClr val="bg1"/>
              </a:solidFill>
              <a:latin typeface="Arial Narrow" panose="020B0606020202030204" pitchFamily="34" charset="0"/>
            </a:endParaRPr>
          </a:p>
        </p:txBody>
      </p:sp>
      <p:sp>
        <p:nvSpPr>
          <p:cNvPr id="13" name="TextBox 12">
            <a:extLst>
              <a:ext uri="{FF2B5EF4-FFF2-40B4-BE49-F238E27FC236}">
                <a16:creationId xmlns:a16="http://schemas.microsoft.com/office/drawing/2014/main" id="{D2FC03E5-4BB4-6B53-E540-3D19430B1B6B}"/>
              </a:ext>
            </a:extLst>
          </p:cNvPr>
          <p:cNvSpPr txBox="1"/>
          <p:nvPr/>
        </p:nvSpPr>
        <p:spPr>
          <a:xfrm>
            <a:off x="791186" y="1042031"/>
            <a:ext cx="111330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3210" indent="-283210">
              <a:buFont typeface="Arial"/>
              <a:buChar char="•"/>
            </a:pPr>
            <a:r>
              <a:rPr lang="nl-NL" sz="2000">
                <a:latin typeface="Arial Narrow"/>
                <a:cs typeface="Arial"/>
              </a:rPr>
              <a:t>je ‘v’ of ‘g’ hebt voor LO, CKV en LOB.</a:t>
            </a:r>
            <a:endParaRPr lang="en-US">
              <a:latin typeface="Arial Narrow"/>
            </a:endParaRPr>
          </a:p>
        </p:txBody>
      </p:sp>
      <p:sp>
        <p:nvSpPr>
          <p:cNvPr id="16" name="TextBox 15">
            <a:extLst>
              <a:ext uri="{FF2B5EF4-FFF2-40B4-BE49-F238E27FC236}">
                <a16:creationId xmlns:a16="http://schemas.microsoft.com/office/drawing/2014/main" id="{7333FFD1-0D15-5D7F-2DEC-FC8879DEC817}"/>
              </a:ext>
            </a:extLst>
          </p:cNvPr>
          <p:cNvSpPr txBox="1"/>
          <p:nvPr/>
        </p:nvSpPr>
        <p:spPr>
          <a:xfrm>
            <a:off x="792922" y="1709531"/>
            <a:ext cx="93030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345" indent="-347345">
              <a:buFont typeface="Arial"/>
              <a:buChar char="•"/>
            </a:pPr>
            <a:r>
              <a:rPr lang="nl-NL" sz="2000">
                <a:latin typeface="Arial Narrow"/>
                <a:cs typeface="Arial"/>
              </a:rPr>
              <a:t>én je cijfers voor de vakken van het CE gemiddeld een 5,5 of hoger zijn</a:t>
            </a:r>
          </a:p>
        </p:txBody>
      </p:sp>
      <p:sp>
        <p:nvSpPr>
          <p:cNvPr id="17" name="TextBox 16">
            <a:extLst>
              <a:ext uri="{FF2B5EF4-FFF2-40B4-BE49-F238E27FC236}">
                <a16:creationId xmlns:a16="http://schemas.microsoft.com/office/drawing/2014/main" id="{0E9AFC58-CA9A-A3B0-927F-8F7AA9B4FA03}"/>
              </a:ext>
            </a:extLst>
          </p:cNvPr>
          <p:cNvSpPr txBox="1"/>
          <p:nvPr/>
        </p:nvSpPr>
        <p:spPr>
          <a:xfrm>
            <a:off x="803965" y="2272748"/>
            <a:ext cx="7304156" cy="408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345" indent="-347345">
              <a:buFont typeface="Arial"/>
              <a:buChar char="•"/>
            </a:pPr>
            <a:r>
              <a:rPr lang="nl-NL" sz="2000">
                <a:latin typeface="Arial Narrow"/>
                <a:cs typeface="Arial"/>
              </a:rPr>
              <a:t>én je eindcijfer voor NE afgerond minimaal een 5 is</a:t>
            </a:r>
          </a:p>
        </p:txBody>
      </p:sp>
      <p:sp>
        <p:nvSpPr>
          <p:cNvPr id="18" name="TextBox 17">
            <a:extLst>
              <a:ext uri="{FF2B5EF4-FFF2-40B4-BE49-F238E27FC236}">
                <a16:creationId xmlns:a16="http://schemas.microsoft.com/office/drawing/2014/main" id="{BCCFC929-91E9-A17A-5919-1894BB45958D}"/>
              </a:ext>
            </a:extLst>
          </p:cNvPr>
          <p:cNvSpPr txBox="1"/>
          <p:nvPr/>
        </p:nvSpPr>
        <p:spPr>
          <a:xfrm>
            <a:off x="803966" y="2891183"/>
            <a:ext cx="1029693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345" indent="-347345">
              <a:buFont typeface="Arial"/>
              <a:buChar char="•"/>
            </a:pPr>
            <a:r>
              <a:rPr lang="nl-NL" sz="2000">
                <a:latin typeface="Arial Narrow"/>
                <a:cs typeface="Arial"/>
              </a:rPr>
              <a:t>én al je eindcijfers een 6 of hoger zijn </a:t>
            </a:r>
            <a:endParaRPr lang="en-US">
              <a:latin typeface="Arial Narrow"/>
            </a:endParaRPr>
          </a:p>
          <a:p>
            <a:r>
              <a:rPr lang="nl-NL" sz="2000">
                <a:latin typeface="Arial Narrow"/>
                <a:cs typeface="Arial"/>
              </a:rPr>
              <a:t>	   óf je één 5 en voor de rest alleen  6-en hebt </a:t>
            </a:r>
          </a:p>
          <a:p>
            <a:r>
              <a:rPr lang="nl-NL" sz="2000">
                <a:latin typeface="Arial Narrow"/>
                <a:cs typeface="Arial"/>
              </a:rPr>
              <a:t>	   óf je één 4 en voor de rest alleen 6-en en één 7 hebt </a:t>
            </a:r>
          </a:p>
          <a:p>
            <a:r>
              <a:rPr lang="nl-NL" sz="2000">
                <a:latin typeface="Arial Narrow"/>
                <a:cs typeface="Arial"/>
              </a:rPr>
              <a:t>	   óf je twee keer een 5 hebt en voor de rest 6-en en één 7 hebt</a:t>
            </a:r>
          </a:p>
        </p:txBody>
      </p:sp>
      <p:sp>
        <p:nvSpPr>
          <p:cNvPr id="19" name="TextBox 18">
            <a:extLst>
              <a:ext uri="{FF2B5EF4-FFF2-40B4-BE49-F238E27FC236}">
                <a16:creationId xmlns:a16="http://schemas.microsoft.com/office/drawing/2014/main" id="{0EED4E23-DAC1-9DBF-15FF-8C265C54D726}"/>
              </a:ext>
            </a:extLst>
          </p:cNvPr>
          <p:cNvSpPr txBox="1"/>
          <p:nvPr/>
        </p:nvSpPr>
        <p:spPr>
          <a:xfrm>
            <a:off x="395357" y="4613965"/>
            <a:ext cx="92698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a:latin typeface="Arial Narrow"/>
                <a:cs typeface="Arial"/>
              </a:rPr>
              <a:t>Let op: met een 3 of lager op je cijferlijst ben je sowieso gezakt, dit geldt ook voor de keuzevakken afzonderlijk.</a:t>
            </a:r>
          </a:p>
        </p:txBody>
      </p:sp>
    </p:spTree>
    <p:extLst>
      <p:ext uri="{BB962C8B-B14F-4D97-AF65-F5344CB8AC3E}">
        <p14:creationId xmlns:p14="http://schemas.microsoft.com/office/powerpoint/2010/main" val="25409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429-7C4E-C036-F1AA-5D0A3CD075F4}"/>
            </a:ext>
          </a:extLst>
        </p:cNvPr>
        <p:cNvGrpSpPr/>
        <p:nvPr/>
      </p:nvGrpSpPr>
      <p:grpSpPr>
        <a:xfrm>
          <a:off x="0" y="0"/>
          <a:ext cx="0" cy="0"/>
          <a:chOff x="0" y="0"/>
          <a:chExt cx="0" cy="0"/>
        </a:xfrm>
      </p:grpSpPr>
      <p:sp>
        <p:nvSpPr>
          <p:cNvPr id="3" name="Vrije vorm: vorm 2">
            <a:extLst>
              <a:ext uri="{FF2B5EF4-FFF2-40B4-BE49-F238E27FC236}">
                <a16:creationId xmlns:a16="http://schemas.microsoft.com/office/drawing/2014/main" id="{DFB1AC74-1B7D-CB8E-E02D-F55FF3EFFA0A}"/>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Vrije vorm: vorm 1">
            <a:extLst>
              <a:ext uri="{FF2B5EF4-FFF2-40B4-BE49-F238E27FC236}">
                <a16:creationId xmlns:a16="http://schemas.microsoft.com/office/drawing/2014/main" id="{6BEC0E48-B98E-CC26-DF0F-28A2FEAB0AC5}"/>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4E895AA2-29B1-2BEF-C250-C6FD6F1F67B1}"/>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E86C9810-32F4-8916-EA62-78E1360B9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DD823E55-F906-65EC-4BF6-F56942C1A384}"/>
              </a:ext>
            </a:extLst>
          </p:cNvPr>
          <p:cNvSpPr/>
          <p:nvPr/>
        </p:nvSpPr>
        <p:spPr>
          <a:xfrm flipV="1">
            <a:off x="-22908" y="325767"/>
            <a:ext cx="5981321" cy="959275"/>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 name="connsiteX0" fmla="*/ 9779 w 10298071"/>
              <a:gd name="connsiteY0" fmla="*/ 1311259 h 1311306"/>
              <a:gd name="connsiteX1" fmla="*/ 393 w 10298071"/>
              <a:gd name="connsiteY1" fmla="*/ 0 h 1311306"/>
              <a:gd name="connsiteX2" fmla="*/ 10213035 w 10298071"/>
              <a:gd name="connsiteY2" fmla="*/ 136318 h 1311306"/>
              <a:gd name="connsiteX3" fmla="*/ 10298071 w 10298071"/>
              <a:gd name="connsiteY3" fmla="*/ 1176750 h 1311306"/>
              <a:gd name="connsiteX4" fmla="*/ 9779 w 10298071"/>
              <a:gd name="connsiteY4" fmla="*/ 1311259 h 1311306"/>
              <a:gd name="connsiteX0" fmla="*/ 9779 w 10266990"/>
              <a:gd name="connsiteY0" fmla="*/ 1311259 h 1311306"/>
              <a:gd name="connsiteX1" fmla="*/ 393 w 10266990"/>
              <a:gd name="connsiteY1" fmla="*/ 0 h 1311306"/>
              <a:gd name="connsiteX2" fmla="*/ 10213035 w 10266990"/>
              <a:gd name="connsiteY2" fmla="*/ 136318 h 1311306"/>
              <a:gd name="connsiteX3" fmla="*/ 10266990 w 10266990"/>
              <a:gd name="connsiteY3" fmla="*/ 1176750 h 1311306"/>
              <a:gd name="connsiteX4" fmla="*/ 9779 w 10266990"/>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6990" h="1311306">
                <a:moveTo>
                  <a:pt x="9779" y="1311259"/>
                </a:moveTo>
                <a:cubicBezTo>
                  <a:pt x="12797" y="834443"/>
                  <a:pt x="-2625" y="476816"/>
                  <a:pt x="393" y="0"/>
                </a:cubicBezTo>
                <a:lnTo>
                  <a:pt x="10213035" y="136318"/>
                </a:lnTo>
                <a:lnTo>
                  <a:pt x="10266990" y="1176750"/>
                </a:lnTo>
                <a:cubicBezTo>
                  <a:pt x="6832709"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7BB716B4-000B-A232-E543-66F9D85C1241}"/>
              </a:ext>
            </a:extLst>
          </p:cNvPr>
          <p:cNvSpPr txBox="1"/>
          <p:nvPr/>
        </p:nvSpPr>
        <p:spPr>
          <a:xfrm>
            <a:off x="513785" y="545553"/>
            <a:ext cx="5999429" cy="523220"/>
          </a:xfrm>
          <a:prstGeom prst="rect">
            <a:avLst/>
          </a:prstGeom>
          <a:noFill/>
        </p:spPr>
        <p:txBody>
          <a:bodyPr wrap="square" lIns="91440" tIns="45720" rIns="91440" bIns="45720" rtlCol="0" anchor="t">
            <a:spAutoFit/>
          </a:bodyPr>
          <a:lstStyle/>
          <a:p>
            <a:r>
              <a:rPr lang="nl-NL" sz="2800" b="1">
                <a:solidFill>
                  <a:schemeClr val="bg1"/>
                </a:solidFill>
                <a:latin typeface="Arial Narrow"/>
              </a:rPr>
              <a:t>Geslaagd?</a:t>
            </a:r>
            <a:endParaRPr lang="nl-NL" sz="2800" b="1">
              <a:solidFill>
                <a:schemeClr val="bg1"/>
              </a:solidFill>
              <a:latin typeface="Arial Narrow" panose="020B0606020202030204" pitchFamily="34" charset="0"/>
            </a:endParaRPr>
          </a:p>
        </p:txBody>
      </p:sp>
      <p:sp>
        <p:nvSpPr>
          <p:cNvPr id="11" name="Tekstvak 10">
            <a:extLst>
              <a:ext uri="{FF2B5EF4-FFF2-40B4-BE49-F238E27FC236}">
                <a16:creationId xmlns:a16="http://schemas.microsoft.com/office/drawing/2014/main" id="{ABC9C550-D5D4-4409-EA6F-A8368FFCCCD6}"/>
              </a:ext>
            </a:extLst>
          </p:cNvPr>
          <p:cNvSpPr txBox="1"/>
          <p:nvPr/>
        </p:nvSpPr>
        <p:spPr>
          <a:xfrm>
            <a:off x="660903" y="1683942"/>
            <a:ext cx="10818891" cy="2031325"/>
          </a:xfrm>
          <a:prstGeom prst="rect">
            <a:avLst/>
          </a:prstGeom>
          <a:noFill/>
        </p:spPr>
        <p:txBody>
          <a:bodyPr wrap="square" rtlCol="0">
            <a:spAutoFit/>
          </a:bodyPr>
          <a:lstStyle/>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p:txBody>
      </p:sp>
      <p:pic>
        <p:nvPicPr>
          <p:cNvPr id="16" name="Picture 15">
            <a:extLst>
              <a:ext uri="{FF2B5EF4-FFF2-40B4-BE49-F238E27FC236}">
                <a16:creationId xmlns:a16="http://schemas.microsoft.com/office/drawing/2014/main" id="{C27F72D5-7630-60D6-ABB2-5248BB1C0C97}"/>
              </a:ext>
            </a:extLst>
          </p:cNvPr>
          <p:cNvPicPr>
            <a:picLocks noChangeAspect="1"/>
          </p:cNvPicPr>
          <p:nvPr/>
        </p:nvPicPr>
        <p:blipFill>
          <a:blip r:embed="rId3"/>
          <a:stretch>
            <a:fillRect/>
          </a:stretch>
        </p:blipFill>
        <p:spPr>
          <a:xfrm>
            <a:off x="2178504" y="1409700"/>
            <a:ext cx="10534650" cy="990600"/>
          </a:xfrm>
          <a:prstGeom prst="rect">
            <a:avLst/>
          </a:prstGeom>
        </p:spPr>
      </p:pic>
      <p:pic>
        <p:nvPicPr>
          <p:cNvPr id="18" name="Picture 17">
            <a:extLst>
              <a:ext uri="{FF2B5EF4-FFF2-40B4-BE49-F238E27FC236}">
                <a16:creationId xmlns:a16="http://schemas.microsoft.com/office/drawing/2014/main" id="{C14F0516-A985-A50F-1044-2CAF21514146}"/>
              </a:ext>
            </a:extLst>
          </p:cNvPr>
          <p:cNvPicPr>
            <a:picLocks noChangeAspect="1"/>
          </p:cNvPicPr>
          <p:nvPr/>
        </p:nvPicPr>
        <p:blipFill>
          <a:blip r:embed="rId4"/>
          <a:srcRect l="1762" t="1211" r="10894" b="-2985"/>
          <a:stretch>
            <a:fillRect/>
          </a:stretch>
        </p:blipFill>
        <p:spPr>
          <a:xfrm>
            <a:off x="1199929" y="2179515"/>
            <a:ext cx="10794080" cy="745248"/>
          </a:xfrm>
          <a:prstGeom prst="rect">
            <a:avLst/>
          </a:prstGeom>
        </p:spPr>
      </p:pic>
      <p:pic>
        <p:nvPicPr>
          <p:cNvPr id="19" name="Picture 18">
            <a:extLst>
              <a:ext uri="{FF2B5EF4-FFF2-40B4-BE49-F238E27FC236}">
                <a16:creationId xmlns:a16="http://schemas.microsoft.com/office/drawing/2014/main" id="{143551EC-86F4-8391-F9EE-8589CC14C963}"/>
              </a:ext>
            </a:extLst>
          </p:cNvPr>
          <p:cNvPicPr>
            <a:picLocks noChangeAspect="1"/>
          </p:cNvPicPr>
          <p:nvPr/>
        </p:nvPicPr>
        <p:blipFill>
          <a:blip r:embed="rId5"/>
          <a:srcRect l="391" t="692" r="11501" b="341"/>
          <a:stretch>
            <a:fillRect/>
          </a:stretch>
        </p:blipFill>
        <p:spPr>
          <a:xfrm>
            <a:off x="1097007" y="2923479"/>
            <a:ext cx="10838027" cy="788460"/>
          </a:xfrm>
          <a:prstGeom prst="rect">
            <a:avLst/>
          </a:prstGeom>
        </p:spPr>
      </p:pic>
      <p:pic>
        <p:nvPicPr>
          <p:cNvPr id="20" name="Picture 19">
            <a:extLst>
              <a:ext uri="{FF2B5EF4-FFF2-40B4-BE49-F238E27FC236}">
                <a16:creationId xmlns:a16="http://schemas.microsoft.com/office/drawing/2014/main" id="{18861059-7E2C-3DB6-DFEB-C3395A8D0E84}"/>
              </a:ext>
            </a:extLst>
          </p:cNvPr>
          <p:cNvPicPr>
            <a:picLocks noChangeAspect="1"/>
          </p:cNvPicPr>
          <p:nvPr/>
        </p:nvPicPr>
        <p:blipFill>
          <a:blip r:embed="rId6"/>
          <a:srcRect t="-308" r="11175" b="1492"/>
          <a:stretch>
            <a:fillRect/>
          </a:stretch>
        </p:blipFill>
        <p:spPr>
          <a:xfrm>
            <a:off x="881743" y="3709246"/>
            <a:ext cx="11071262" cy="711009"/>
          </a:xfrm>
          <a:prstGeom prst="rect">
            <a:avLst/>
          </a:prstGeom>
        </p:spPr>
      </p:pic>
      <p:pic>
        <p:nvPicPr>
          <p:cNvPr id="21" name="Picture 20">
            <a:extLst>
              <a:ext uri="{FF2B5EF4-FFF2-40B4-BE49-F238E27FC236}">
                <a16:creationId xmlns:a16="http://schemas.microsoft.com/office/drawing/2014/main" id="{E4AF5F71-DC86-5350-78FC-71FA876945CF}"/>
              </a:ext>
            </a:extLst>
          </p:cNvPr>
          <p:cNvPicPr>
            <a:picLocks noChangeAspect="1"/>
          </p:cNvPicPr>
          <p:nvPr/>
        </p:nvPicPr>
        <p:blipFill>
          <a:blip r:embed="rId7"/>
          <a:stretch>
            <a:fillRect/>
          </a:stretch>
        </p:blipFill>
        <p:spPr>
          <a:xfrm>
            <a:off x="1357313" y="4759099"/>
            <a:ext cx="3512004" cy="942975"/>
          </a:xfrm>
          <a:prstGeom prst="rect">
            <a:avLst/>
          </a:prstGeom>
        </p:spPr>
      </p:pic>
      <p:pic>
        <p:nvPicPr>
          <p:cNvPr id="23" name="Picture 22">
            <a:extLst>
              <a:ext uri="{FF2B5EF4-FFF2-40B4-BE49-F238E27FC236}">
                <a16:creationId xmlns:a16="http://schemas.microsoft.com/office/drawing/2014/main" id="{006ED0B9-EA19-5271-0609-F033F6619104}"/>
              </a:ext>
            </a:extLst>
          </p:cNvPr>
          <p:cNvPicPr>
            <a:picLocks noChangeAspect="1"/>
          </p:cNvPicPr>
          <p:nvPr/>
        </p:nvPicPr>
        <p:blipFill>
          <a:blip r:embed="rId8"/>
          <a:stretch>
            <a:fillRect/>
          </a:stretch>
        </p:blipFill>
        <p:spPr>
          <a:xfrm>
            <a:off x="5277531" y="4867956"/>
            <a:ext cx="2921454" cy="714375"/>
          </a:xfrm>
          <a:prstGeom prst="rect">
            <a:avLst/>
          </a:prstGeom>
        </p:spPr>
      </p:pic>
      <p:pic>
        <p:nvPicPr>
          <p:cNvPr id="24" name="Picture 23">
            <a:extLst>
              <a:ext uri="{FF2B5EF4-FFF2-40B4-BE49-F238E27FC236}">
                <a16:creationId xmlns:a16="http://schemas.microsoft.com/office/drawing/2014/main" id="{3120A2FD-B034-8259-CD5A-6EA84D7D416D}"/>
              </a:ext>
            </a:extLst>
          </p:cNvPr>
          <p:cNvPicPr>
            <a:picLocks noChangeAspect="1"/>
          </p:cNvPicPr>
          <p:nvPr/>
        </p:nvPicPr>
        <p:blipFill>
          <a:blip r:embed="rId9"/>
          <a:stretch>
            <a:fillRect/>
          </a:stretch>
        </p:blipFill>
        <p:spPr>
          <a:xfrm>
            <a:off x="494619" y="2922133"/>
            <a:ext cx="545647" cy="730704"/>
          </a:xfrm>
          <a:prstGeom prst="rect">
            <a:avLst/>
          </a:prstGeom>
        </p:spPr>
      </p:pic>
      <p:pic>
        <p:nvPicPr>
          <p:cNvPr id="25" name="Afbeelding 4" descr="Afbeelding met tekst, Lettertype, Graphics, schermopname&#10;&#10;Door AI gegenereerde inhoud is mogelijk onjuist.">
            <a:extLst>
              <a:ext uri="{FF2B5EF4-FFF2-40B4-BE49-F238E27FC236}">
                <a16:creationId xmlns:a16="http://schemas.microsoft.com/office/drawing/2014/main" id="{9536D757-EBED-CEE3-D697-F54B470B9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35" y="2181723"/>
            <a:ext cx="905344" cy="511614"/>
          </a:xfrm>
          <a:prstGeom prst="rect">
            <a:avLst/>
          </a:prstGeom>
        </p:spPr>
      </p:pic>
      <p:pic>
        <p:nvPicPr>
          <p:cNvPr id="26" name="Picture 25">
            <a:extLst>
              <a:ext uri="{FF2B5EF4-FFF2-40B4-BE49-F238E27FC236}">
                <a16:creationId xmlns:a16="http://schemas.microsoft.com/office/drawing/2014/main" id="{4F6851F9-5605-8488-7EEC-B0956E92EE8D}"/>
              </a:ext>
            </a:extLst>
          </p:cNvPr>
          <p:cNvPicPr>
            <a:picLocks noChangeAspect="1"/>
          </p:cNvPicPr>
          <p:nvPr/>
        </p:nvPicPr>
        <p:blipFill>
          <a:blip r:embed="rId10"/>
          <a:stretch>
            <a:fillRect/>
          </a:stretch>
        </p:blipFill>
        <p:spPr>
          <a:xfrm>
            <a:off x="2313213" y="4060371"/>
            <a:ext cx="653143" cy="729344"/>
          </a:xfrm>
          <a:prstGeom prst="rect">
            <a:avLst/>
          </a:prstGeom>
        </p:spPr>
      </p:pic>
      <p:pic>
        <p:nvPicPr>
          <p:cNvPr id="27" name="Picture 26">
            <a:extLst>
              <a:ext uri="{FF2B5EF4-FFF2-40B4-BE49-F238E27FC236}">
                <a16:creationId xmlns:a16="http://schemas.microsoft.com/office/drawing/2014/main" id="{D94482CC-21DB-E992-7C60-6103C2D68190}"/>
              </a:ext>
            </a:extLst>
          </p:cNvPr>
          <p:cNvPicPr>
            <a:picLocks noChangeAspect="1"/>
          </p:cNvPicPr>
          <p:nvPr/>
        </p:nvPicPr>
        <p:blipFill>
          <a:blip r:embed="rId11"/>
          <a:stretch>
            <a:fillRect/>
          </a:stretch>
        </p:blipFill>
        <p:spPr>
          <a:xfrm>
            <a:off x="2051958" y="2916690"/>
            <a:ext cx="6858000" cy="741591"/>
          </a:xfrm>
          <a:prstGeom prst="rect">
            <a:avLst/>
          </a:prstGeom>
        </p:spPr>
      </p:pic>
      <p:pic>
        <p:nvPicPr>
          <p:cNvPr id="28" name="Picture 27">
            <a:extLst>
              <a:ext uri="{FF2B5EF4-FFF2-40B4-BE49-F238E27FC236}">
                <a16:creationId xmlns:a16="http://schemas.microsoft.com/office/drawing/2014/main" id="{A8FFC904-5E76-8C6E-2070-67BD2B6B982C}"/>
              </a:ext>
            </a:extLst>
          </p:cNvPr>
          <p:cNvPicPr>
            <a:picLocks noChangeAspect="1"/>
          </p:cNvPicPr>
          <p:nvPr/>
        </p:nvPicPr>
        <p:blipFill>
          <a:blip r:embed="rId12"/>
          <a:stretch>
            <a:fillRect/>
          </a:stretch>
        </p:blipFill>
        <p:spPr>
          <a:xfrm rot="19080000">
            <a:off x="6062368" y="3303228"/>
            <a:ext cx="325210" cy="1910443"/>
          </a:xfrm>
          <a:prstGeom prst="rect">
            <a:avLst/>
          </a:prstGeom>
        </p:spPr>
      </p:pic>
      <p:pic>
        <p:nvPicPr>
          <p:cNvPr id="29" name="Picture 28">
            <a:extLst>
              <a:ext uri="{FF2B5EF4-FFF2-40B4-BE49-F238E27FC236}">
                <a16:creationId xmlns:a16="http://schemas.microsoft.com/office/drawing/2014/main" id="{11920D70-7D7C-95F6-591E-47AFCFC865E0}"/>
              </a:ext>
            </a:extLst>
          </p:cNvPr>
          <p:cNvPicPr>
            <a:picLocks noChangeAspect="1"/>
          </p:cNvPicPr>
          <p:nvPr/>
        </p:nvPicPr>
        <p:blipFill>
          <a:blip r:embed="rId13"/>
          <a:stretch>
            <a:fillRect/>
          </a:stretch>
        </p:blipFill>
        <p:spPr>
          <a:xfrm>
            <a:off x="8739187" y="4352926"/>
            <a:ext cx="2159455" cy="1352550"/>
          </a:xfrm>
          <a:prstGeom prst="rect">
            <a:avLst/>
          </a:prstGeom>
        </p:spPr>
      </p:pic>
    </p:spTree>
    <p:extLst>
      <p:ext uri="{BB962C8B-B14F-4D97-AF65-F5344CB8AC3E}">
        <p14:creationId xmlns:p14="http://schemas.microsoft.com/office/powerpoint/2010/main" val="62285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B56BE-FC6A-3D9E-D21F-C00AA3C0DAD3}"/>
            </a:ext>
          </a:extLst>
        </p:cNvPr>
        <p:cNvGrpSpPr/>
        <p:nvPr/>
      </p:nvGrpSpPr>
      <p:grpSpPr>
        <a:xfrm>
          <a:off x="0" y="0"/>
          <a:ext cx="0" cy="0"/>
          <a:chOff x="0" y="0"/>
          <a:chExt cx="0" cy="0"/>
        </a:xfrm>
      </p:grpSpPr>
      <p:sp>
        <p:nvSpPr>
          <p:cNvPr id="3" name="Vrije vorm: vorm 2">
            <a:extLst>
              <a:ext uri="{FF2B5EF4-FFF2-40B4-BE49-F238E27FC236}">
                <a16:creationId xmlns:a16="http://schemas.microsoft.com/office/drawing/2014/main" id="{F848E1BF-D0D9-EF06-9AF8-E46ED1D2281E}"/>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Vrije vorm: vorm 1">
            <a:extLst>
              <a:ext uri="{FF2B5EF4-FFF2-40B4-BE49-F238E27FC236}">
                <a16:creationId xmlns:a16="http://schemas.microsoft.com/office/drawing/2014/main" id="{79458F21-D081-FB25-3BEC-63A1BEFE6ED0}"/>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8DE2826-7E07-6C41-A2B3-C80B42C1AFE5}"/>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F72776A8-129E-BFAE-A25B-33CDD5FEF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F4DFEBD9-8905-B05B-DF4C-EC3241429A35}"/>
              </a:ext>
            </a:extLst>
          </p:cNvPr>
          <p:cNvSpPr/>
          <p:nvPr/>
        </p:nvSpPr>
        <p:spPr>
          <a:xfrm flipV="1">
            <a:off x="175874" y="325767"/>
            <a:ext cx="5793582" cy="881971"/>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 name="connsiteX0" fmla="*/ 9779 w 10298071"/>
              <a:gd name="connsiteY0" fmla="*/ 1311259 h 1311306"/>
              <a:gd name="connsiteX1" fmla="*/ 393 w 10298071"/>
              <a:gd name="connsiteY1" fmla="*/ 0 h 1311306"/>
              <a:gd name="connsiteX2" fmla="*/ 10213035 w 10298071"/>
              <a:gd name="connsiteY2" fmla="*/ 136318 h 1311306"/>
              <a:gd name="connsiteX3" fmla="*/ 10298071 w 10298071"/>
              <a:gd name="connsiteY3" fmla="*/ 1176750 h 1311306"/>
              <a:gd name="connsiteX4" fmla="*/ 9779 w 10298071"/>
              <a:gd name="connsiteY4" fmla="*/ 1311259 h 1311306"/>
              <a:gd name="connsiteX0" fmla="*/ 9779 w 10266990"/>
              <a:gd name="connsiteY0" fmla="*/ 1311259 h 1311306"/>
              <a:gd name="connsiteX1" fmla="*/ 393 w 10266990"/>
              <a:gd name="connsiteY1" fmla="*/ 0 h 1311306"/>
              <a:gd name="connsiteX2" fmla="*/ 10213035 w 10266990"/>
              <a:gd name="connsiteY2" fmla="*/ 136318 h 1311306"/>
              <a:gd name="connsiteX3" fmla="*/ 10266990 w 10266990"/>
              <a:gd name="connsiteY3" fmla="*/ 1176750 h 1311306"/>
              <a:gd name="connsiteX4" fmla="*/ 9779 w 10266990"/>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6990" h="1311306">
                <a:moveTo>
                  <a:pt x="9779" y="1311259"/>
                </a:moveTo>
                <a:cubicBezTo>
                  <a:pt x="12797" y="834443"/>
                  <a:pt x="-2625" y="476816"/>
                  <a:pt x="393" y="0"/>
                </a:cubicBezTo>
                <a:lnTo>
                  <a:pt x="10213035" y="136318"/>
                </a:lnTo>
                <a:lnTo>
                  <a:pt x="10266990" y="1176750"/>
                </a:lnTo>
                <a:cubicBezTo>
                  <a:pt x="6832709"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EE341594-A8E2-9A15-9FCA-23472675CF79}"/>
              </a:ext>
            </a:extLst>
          </p:cNvPr>
          <p:cNvSpPr txBox="1"/>
          <p:nvPr/>
        </p:nvSpPr>
        <p:spPr>
          <a:xfrm>
            <a:off x="513785" y="545553"/>
            <a:ext cx="5999429" cy="523220"/>
          </a:xfrm>
          <a:prstGeom prst="rect">
            <a:avLst/>
          </a:prstGeom>
          <a:noFill/>
        </p:spPr>
        <p:txBody>
          <a:bodyPr wrap="square" lIns="91440" tIns="45720" rIns="91440" bIns="45720" rtlCol="0" anchor="t">
            <a:spAutoFit/>
          </a:bodyPr>
          <a:lstStyle/>
          <a:p>
            <a:r>
              <a:rPr lang="nl-NL" sz="2800" b="1">
                <a:solidFill>
                  <a:schemeClr val="bg1"/>
                </a:solidFill>
                <a:latin typeface="Arial Narrow"/>
              </a:rPr>
              <a:t>Geslaagd?</a:t>
            </a:r>
            <a:endParaRPr lang="nl-NL" sz="2800" b="1">
              <a:solidFill>
                <a:schemeClr val="bg1"/>
              </a:solidFill>
              <a:latin typeface="Arial Narrow" panose="020B0606020202030204" pitchFamily="34" charset="0"/>
            </a:endParaRPr>
          </a:p>
        </p:txBody>
      </p:sp>
      <p:sp>
        <p:nvSpPr>
          <p:cNvPr id="11" name="Tekstvak 10">
            <a:extLst>
              <a:ext uri="{FF2B5EF4-FFF2-40B4-BE49-F238E27FC236}">
                <a16:creationId xmlns:a16="http://schemas.microsoft.com/office/drawing/2014/main" id="{29F6BEAE-C7CD-8EE7-45FF-27C53BBCD44C}"/>
              </a:ext>
            </a:extLst>
          </p:cNvPr>
          <p:cNvSpPr txBox="1"/>
          <p:nvPr/>
        </p:nvSpPr>
        <p:spPr>
          <a:xfrm>
            <a:off x="660903" y="1683942"/>
            <a:ext cx="10818891" cy="2031325"/>
          </a:xfrm>
          <a:prstGeom prst="rect">
            <a:avLst/>
          </a:prstGeom>
          <a:noFill/>
        </p:spPr>
        <p:txBody>
          <a:bodyPr wrap="square" rtlCol="0">
            <a:spAutoFit/>
          </a:bodyPr>
          <a:lstStyle/>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p:txBody>
      </p:sp>
      <p:pic>
        <p:nvPicPr>
          <p:cNvPr id="24" name="Picture 23">
            <a:extLst>
              <a:ext uri="{FF2B5EF4-FFF2-40B4-BE49-F238E27FC236}">
                <a16:creationId xmlns:a16="http://schemas.microsoft.com/office/drawing/2014/main" id="{EB83A0BB-CE18-D7C1-410E-994A6B4E4A76}"/>
              </a:ext>
            </a:extLst>
          </p:cNvPr>
          <p:cNvPicPr>
            <a:picLocks noChangeAspect="1"/>
          </p:cNvPicPr>
          <p:nvPr/>
        </p:nvPicPr>
        <p:blipFill>
          <a:blip r:embed="rId3"/>
          <a:stretch>
            <a:fillRect/>
          </a:stretch>
        </p:blipFill>
        <p:spPr>
          <a:xfrm>
            <a:off x="4531897" y="4842081"/>
            <a:ext cx="2509769" cy="619402"/>
          </a:xfrm>
          <a:prstGeom prst="rect">
            <a:avLst/>
          </a:prstGeom>
        </p:spPr>
      </p:pic>
      <p:pic>
        <p:nvPicPr>
          <p:cNvPr id="25" name="Picture 24">
            <a:extLst>
              <a:ext uri="{FF2B5EF4-FFF2-40B4-BE49-F238E27FC236}">
                <a16:creationId xmlns:a16="http://schemas.microsoft.com/office/drawing/2014/main" id="{6BB86644-DE1F-7A42-35DE-1613B2B2E664}"/>
              </a:ext>
            </a:extLst>
          </p:cNvPr>
          <p:cNvPicPr>
            <a:picLocks noChangeAspect="1"/>
          </p:cNvPicPr>
          <p:nvPr/>
        </p:nvPicPr>
        <p:blipFill>
          <a:blip r:embed="rId4"/>
          <a:stretch>
            <a:fillRect/>
          </a:stretch>
        </p:blipFill>
        <p:spPr>
          <a:xfrm>
            <a:off x="664126" y="4644405"/>
            <a:ext cx="3254790" cy="838062"/>
          </a:xfrm>
          <a:prstGeom prst="rect">
            <a:avLst/>
          </a:prstGeom>
        </p:spPr>
      </p:pic>
      <p:pic>
        <p:nvPicPr>
          <p:cNvPr id="27" name="Picture 26">
            <a:extLst>
              <a:ext uri="{FF2B5EF4-FFF2-40B4-BE49-F238E27FC236}">
                <a16:creationId xmlns:a16="http://schemas.microsoft.com/office/drawing/2014/main" id="{E5BBB903-4390-AECB-E6DA-BF8A8575D4EC}"/>
              </a:ext>
            </a:extLst>
          </p:cNvPr>
          <p:cNvPicPr>
            <a:picLocks noChangeAspect="1"/>
          </p:cNvPicPr>
          <p:nvPr/>
        </p:nvPicPr>
        <p:blipFill>
          <a:blip r:embed="rId5"/>
          <a:stretch>
            <a:fillRect/>
          </a:stretch>
        </p:blipFill>
        <p:spPr>
          <a:xfrm>
            <a:off x="8959021" y="4045848"/>
            <a:ext cx="2258392" cy="1516131"/>
          </a:xfrm>
          <a:prstGeom prst="rect">
            <a:avLst/>
          </a:prstGeom>
        </p:spPr>
      </p:pic>
      <p:pic>
        <p:nvPicPr>
          <p:cNvPr id="6" name="Picture 5">
            <a:extLst>
              <a:ext uri="{FF2B5EF4-FFF2-40B4-BE49-F238E27FC236}">
                <a16:creationId xmlns:a16="http://schemas.microsoft.com/office/drawing/2014/main" id="{EBC5181A-44F9-6BAB-E9BF-338B8443DCBE}"/>
              </a:ext>
            </a:extLst>
          </p:cNvPr>
          <p:cNvPicPr>
            <a:picLocks noChangeAspect="1"/>
          </p:cNvPicPr>
          <p:nvPr/>
        </p:nvPicPr>
        <p:blipFill>
          <a:blip r:embed="rId6"/>
          <a:stretch>
            <a:fillRect/>
          </a:stretch>
        </p:blipFill>
        <p:spPr>
          <a:xfrm>
            <a:off x="1" y="1210940"/>
            <a:ext cx="12192000" cy="3011079"/>
          </a:xfrm>
          <a:prstGeom prst="rect">
            <a:avLst/>
          </a:prstGeom>
        </p:spPr>
      </p:pic>
      <p:pic>
        <p:nvPicPr>
          <p:cNvPr id="8" name="Picture 7">
            <a:extLst>
              <a:ext uri="{FF2B5EF4-FFF2-40B4-BE49-F238E27FC236}">
                <a16:creationId xmlns:a16="http://schemas.microsoft.com/office/drawing/2014/main" id="{F37EA645-B811-2058-2526-7ACC2007E5C7}"/>
              </a:ext>
            </a:extLst>
          </p:cNvPr>
          <p:cNvPicPr>
            <a:picLocks noChangeAspect="1"/>
          </p:cNvPicPr>
          <p:nvPr/>
        </p:nvPicPr>
        <p:blipFill>
          <a:blip r:embed="rId7"/>
          <a:stretch>
            <a:fillRect/>
          </a:stretch>
        </p:blipFill>
        <p:spPr>
          <a:xfrm>
            <a:off x="1660010" y="2557586"/>
            <a:ext cx="6219825" cy="733425"/>
          </a:xfrm>
          <a:prstGeom prst="rect">
            <a:avLst/>
          </a:prstGeom>
        </p:spPr>
      </p:pic>
      <p:pic>
        <p:nvPicPr>
          <p:cNvPr id="10" name="Picture 9">
            <a:extLst>
              <a:ext uri="{FF2B5EF4-FFF2-40B4-BE49-F238E27FC236}">
                <a16:creationId xmlns:a16="http://schemas.microsoft.com/office/drawing/2014/main" id="{BA018FD0-EFBB-1580-93A5-D2FA0D95D695}"/>
              </a:ext>
            </a:extLst>
          </p:cNvPr>
          <p:cNvPicPr>
            <a:picLocks noChangeAspect="1"/>
          </p:cNvPicPr>
          <p:nvPr/>
        </p:nvPicPr>
        <p:blipFill>
          <a:blip r:embed="rId8"/>
          <a:stretch>
            <a:fillRect/>
          </a:stretch>
        </p:blipFill>
        <p:spPr>
          <a:xfrm rot="180000">
            <a:off x="4572339" y="3100984"/>
            <a:ext cx="1171792" cy="1708963"/>
          </a:xfrm>
          <a:prstGeom prst="rect">
            <a:avLst/>
          </a:prstGeom>
        </p:spPr>
      </p:pic>
      <p:pic>
        <p:nvPicPr>
          <p:cNvPr id="12" name="Picture 11">
            <a:extLst>
              <a:ext uri="{FF2B5EF4-FFF2-40B4-BE49-F238E27FC236}">
                <a16:creationId xmlns:a16="http://schemas.microsoft.com/office/drawing/2014/main" id="{089203D4-434C-2B16-4470-E41CF42DAB59}"/>
              </a:ext>
            </a:extLst>
          </p:cNvPr>
          <p:cNvPicPr>
            <a:picLocks noChangeAspect="1"/>
          </p:cNvPicPr>
          <p:nvPr/>
        </p:nvPicPr>
        <p:blipFill>
          <a:blip r:embed="rId9"/>
          <a:stretch>
            <a:fillRect/>
          </a:stretch>
        </p:blipFill>
        <p:spPr>
          <a:xfrm rot="21060000">
            <a:off x="1735020" y="3729679"/>
            <a:ext cx="737565" cy="996674"/>
          </a:xfrm>
          <a:prstGeom prst="rect">
            <a:avLst/>
          </a:prstGeom>
        </p:spPr>
      </p:pic>
    </p:spTree>
    <p:extLst>
      <p:ext uri="{BB962C8B-B14F-4D97-AF65-F5344CB8AC3E}">
        <p14:creationId xmlns:p14="http://schemas.microsoft.com/office/powerpoint/2010/main" val="85412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7DC0A-B70E-9865-712E-D695B7D6B8A6}"/>
            </a:ext>
          </a:extLst>
        </p:cNvPr>
        <p:cNvGrpSpPr/>
        <p:nvPr/>
      </p:nvGrpSpPr>
      <p:grpSpPr>
        <a:xfrm>
          <a:off x="0" y="0"/>
          <a:ext cx="0" cy="0"/>
          <a:chOff x="0" y="0"/>
          <a:chExt cx="0" cy="0"/>
        </a:xfrm>
      </p:grpSpPr>
      <p:sp>
        <p:nvSpPr>
          <p:cNvPr id="3" name="Vrije vorm: vorm 2">
            <a:extLst>
              <a:ext uri="{FF2B5EF4-FFF2-40B4-BE49-F238E27FC236}">
                <a16:creationId xmlns:a16="http://schemas.microsoft.com/office/drawing/2014/main" id="{32ABC1D6-5CE8-6720-79BC-A751672B1BEC}"/>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Vrije vorm: vorm 1">
            <a:extLst>
              <a:ext uri="{FF2B5EF4-FFF2-40B4-BE49-F238E27FC236}">
                <a16:creationId xmlns:a16="http://schemas.microsoft.com/office/drawing/2014/main" id="{6C32CCC9-DA0E-170D-3325-82CED315D69F}"/>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BC7301D1-80E1-05E5-ED97-AB7C666105BF}"/>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5D5F07C6-500F-6F67-E23B-7B0F504E1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5E5B6DD3-B679-B478-513F-9EAE3B9FBB54}"/>
              </a:ext>
            </a:extLst>
          </p:cNvPr>
          <p:cNvSpPr/>
          <p:nvPr/>
        </p:nvSpPr>
        <p:spPr>
          <a:xfrm flipV="1">
            <a:off x="186918" y="325767"/>
            <a:ext cx="5771495" cy="848840"/>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 name="connsiteX0" fmla="*/ 9779 w 10298071"/>
              <a:gd name="connsiteY0" fmla="*/ 1311259 h 1311306"/>
              <a:gd name="connsiteX1" fmla="*/ 393 w 10298071"/>
              <a:gd name="connsiteY1" fmla="*/ 0 h 1311306"/>
              <a:gd name="connsiteX2" fmla="*/ 10213035 w 10298071"/>
              <a:gd name="connsiteY2" fmla="*/ 136318 h 1311306"/>
              <a:gd name="connsiteX3" fmla="*/ 10298071 w 10298071"/>
              <a:gd name="connsiteY3" fmla="*/ 1176750 h 1311306"/>
              <a:gd name="connsiteX4" fmla="*/ 9779 w 10298071"/>
              <a:gd name="connsiteY4" fmla="*/ 1311259 h 1311306"/>
              <a:gd name="connsiteX0" fmla="*/ 9779 w 10266990"/>
              <a:gd name="connsiteY0" fmla="*/ 1311259 h 1311306"/>
              <a:gd name="connsiteX1" fmla="*/ 393 w 10266990"/>
              <a:gd name="connsiteY1" fmla="*/ 0 h 1311306"/>
              <a:gd name="connsiteX2" fmla="*/ 10213035 w 10266990"/>
              <a:gd name="connsiteY2" fmla="*/ 136318 h 1311306"/>
              <a:gd name="connsiteX3" fmla="*/ 10266990 w 10266990"/>
              <a:gd name="connsiteY3" fmla="*/ 1176750 h 1311306"/>
              <a:gd name="connsiteX4" fmla="*/ 9779 w 10266990"/>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6990" h="1311306">
                <a:moveTo>
                  <a:pt x="9779" y="1311259"/>
                </a:moveTo>
                <a:cubicBezTo>
                  <a:pt x="12797" y="834443"/>
                  <a:pt x="-2625" y="476816"/>
                  <a:pt x="393" y="0"/>
                </a:cubicBezTo>
                <a:lnTo>
                  <a:pt x="10213035" y="136318"/>
                </a:lnTo>
                <a:lnTo>
                  <a:pt x="10266990" y="1176750"/>
                </a:lnTo>
                <a:cubicBezTo>
                  <a:pt x="6832709"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699026BD-6834-2AAF-7F22-5D17BEF632E2}"/>
              </a:ext>
            </a:extLst>
          </p:cNvPr>
          <p:cNvSpPr txBox="1"/>
          <p:nvPr/>
        </p:nvSpPr>
        <p:spPr>
          <a:xfrm>
            <a:off x="513785" y="545553"/>
            <a:ext cx="5999429" cy="523220"/>
          </a:xfrm>
          <a:prstGeom prst="rect">
            <a:avLst/>
          </a:prstGeom>
          <a:noFill/>
        </p:spPr>
        <p:txBody>
          <a:bodyPr wrap="square" lIns="91440" tIns="45720" rIns="91440" bIns="45720" rtlCol="0" anchor="t">
            <a:spAutoFit/>
          </a:bodyPr>
          <a:lstStyle/>
          <a:p>
            <a:r>
              <a:rPr lang="nl-NL" sz="2800" b="1">
                <a:solidFill>
                  <a:schemeClr val="bg1"/>
                </a:solidFill>
                <a:latin typeface="Arial Narrow"/>
              </a:rPr>
              <a:t>Geslaagd?</a:t>
            </a:r>
            <a:endParaRPr lang="nl-NL" sz="2800" b="1">
              <a:solidFill>
                <a:schemeClr val="bg1"/>
              </a:solidFill>
              <a:latin typeface="Arial Narrow" panose="020B0606020202030204" pitchFamily="34" charset="0"/>
            </a:endParaRPr>
          </a:p>
        </p:txBody>
      </p:sp>
      <p:sp>
        <p:nvSpPr>
          <p:cNvPr id="11" name="Tekstvak 10">
            <a:extLst>
              <a:ext uri="{FF2B5EF4-FFF2-40B4-BE49-F238E27FC236}">
                <a16:creationId xmlns:a16="http://schemas.microsoft.com/office/drawing/2014/main" id="{9A7BBEE8-C579-4F6D-2706-CE3A0B49E633}"/>
              </a:ext>
            </a:extLst>
          </p:cNvPr>
          <p:cNvSpPr txBox="1"/>
          <p:nvPr/>
        </p:nvSpPr>
        <p:spPr>
          <a:xfrm>
            <a:off x="660903" y="1683942"/>
            <a:ext cx="10818891" cy="2031325"/>
          </a:xfrm>
          <a:prstGeom prst="rect">
            <a:avLst/>
          </a:prstGeom>
          <a:noFill/>
        </p:spPr>
        <p:txBody>
          <a:bodyPr wrap="square" rtlCol="0">
            <a:spAutoFit/>
          </a:bodyPr>
          <a:lstStyle/>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p:txBody>
      </p:sp>
      <p:pic>
        <p:nvPicPr>
          <p:cNvPr id="17" name="Picture 16">
            <a:extLst>
              <a:ext uri="{FF2B5EF4-FFF2-40B4-BE49-F238E27FC236}">
                <a16:creationId xmlns:a16="http://schemas.microsoft.com/office/drawing/2014/main" id="{82D6F2F4-D737-36D7-F19E-8127B683B723}"/>
              </a:ext>
            </a:extLst>
          </p:cNvPr>
          <p:cNvPicPr>
            <a:picLocks noChangeAspect="1"/>
          </p:cNvPicPr>
          <p:nvPr/>
        </p:nvPicPr>
        <p:blipFill>
          <a:blip r:embed="rId3"/>
          <a:stretch>
            <a:fillRect/>
          </a:stretch>
        </p:blipFill>
        <p:spPr>
          <a:xfrm>
            <a:off x="187738" y="1179788"/>
            <a:ext cx="10833653" cy="3040688"/>
          </a:xfrm>
          <a:prstGeom prst="rect">
            <a:avLst/>
          </a:prstGeom>
        </p:spPr>
      </p:pic>
      <p:pic>
        <p:nvPicPr>
          <p:cNvPr id="18" name="Picture 17">
            <a:extLst>
              <a:ext uri="{FF2B5EF4-FFF2-40B4-BE49-F238E27FC236}">
                <a16:creationId xmlns:a16="http://schemas.microsoft.com/office/drawing/2014/main" id="{674CD6A9-0182-9576-7514-95D65065D021}"/>
              </a:ext>
            </a:extLst>
          </p:cNvPr>
          <p:cNvPicPr>
            <a:picLocks noChangeAspect="1"/>
          </p:cNvPicPr>
          <p:nvPr/>
        </p:nvPicPr>
        <p:blipFill>
          <a:blip r:embed="rId4"/>
          <a:stretch>
            <a:fillRect/>
          </a:stretch>
        </p:blipFill>
        <p:spPr>
          <a:xfrm>
            <a:off x="4188928" y="4720603"/>
            <a:ext cx="2599359" cy="652532"/>
          </a:xfrm>
          <a:prstGeom prst="rect">
            <a:avLst/>
          </a:prstGeom>
        </p:spPr>
      </p:pic>
      <p:pic>
        <p:nvPicPr>
          <p:cNvPr id="19" name="Picture 18">
            <a:extLst>
              <a:ext uri="{FF2B5EF4-FFF2-40B4-BE49-F238E27FC236}">
                <a16:creationId xmlns:a16="http://schemas.microsoft.com/office/drawing/2014/main" id="{F189AFDF-21D3-3B51-C366-B91268B89F92}"/>
              </a:ext>
            </a:extLst>
          </p:cNvPr>
          <p:cNvPicPr>
            <a:picLocks noChangeAspect="1"/>
          </p:cNvPicPr>
          <p:nvPr/>
        </p:nvPicPr>
        <p:blipFill>
          <a:blip r:embed="rId5"/>
          <a:stretch>
            <a:fillRect/>
          </a:stretch>
        </p:blipFill>
        <p:spPr>
          <a:xfrm>
            <a:off x="471625" y="4582905"/>
            <a:ext cx="2612750" cy="795407"/>
          </a:xfrm>
          <a:prstGeom prst="rect">
            <a:avLst/>
          </a:prstGeom>
        </p:spPr>
      </p:pic>
      <p:pic>
        <p:nvPicPr>
          <p:cNvPr id="20" name="Picture 19">
            <a:extLst>
              <a:ext uri="{FF2B5EF4-FFF2-40B4-BE49-F238E27FC236}">
                <a16:creationId xmlns:a16="http://schemas.microsoft.com/office/drawing/2014/main" id="{DF6D20D4-82FC-B258-4856-9CC3934F47B7}"/>
              </a:ext>
            </a:extLst>
          </p:cNvPr>
          <p:cNvPicPr>
            <a:picLocks noChangeAspect="1"/>
          </p:cNvPicPr>
          <p:nvPr/>
        </p:nvPicPr>
        <p:blipFill>
          <a:blip r:embed="rId6"/>
          <a:stretch>
            <a:fillRect/>
          </a:stretch>
        </p:blipFill>
        <p:spPr>
          <a:xfrm rot="-1440000">
            <a:off x="4665330" y="3085927"/>
            <a:ext cx="647010" cy="1621182"/>
          </a:xfrm>
          <a:prstGeom prst="rect">
            <a:avLst/>
          </a:prstGeom>
        </p:spPr>
      </p:pic>
      <p:pic>
        <p:nvPicPr>
          <p:cNvPr id="21" name="Picture 20">
            <a:extLst>
              <a:ext uri="{FF2B5EF4-FFF2-40B4-BE49-F238E27FC236}">
                <a16:creationId xmlns:a16="http://schemas.microsoft.com/office/drawing/2014/main" id="{85363D66-77A8-684B-7342-979DC4C2B925}"/>
              </a:ext>
            </a:extLst>
          </p:cNvPr>
          <p:cNvPicPr>
            <a:picLocks noChangeAspect="1"/>
          </p:cNvPicPr>
          <p:nvPr/>
        </p:nvPicPr>
        <p:blipFill>
          <a:blip r:embed="rId7"/>
          <a:stretch>
            <a:fillRect/>
          </a:stretch>
        </p:blipFill>
        <p:spPr>
          <a:xfrm rot="1020000">
            <a:off x="1733549" y="3874949"/>
            <a:ext cx="442292" cy="852973"/>
          </a:xfrm>
          <a:prstGeom prst="rect">
            <a:avLst/>
          </a:prstGeom>
        </p:spPr>
      </p:pic>
      <p:pic>
        <p:nvPicPr>
          <p:cNvPr id="22" name="Picture 21">
            <a:extLst>
              <a:ext uri="{FF2B5EF4-FFF2-40B4-BE49-F238E27FC236}">
                <a16:creationId xmlns:a16="http://schemas.microsoft.com/office/drawing/2014/main" id="{48CC26FC-AF97-F6F5-F533-D5599B629292}"/>
              </a:ext>
            </a:extLst>
          </p:cNvPr>
          <p:cNvPicPr>
            <a:picLocks noChangeAspect="1"/>
          </p:cNvPicPr>
          <p:nvPr/>
        </p:nvPicPr>
        <p:blipFill>
          <a:blip r:embed="rId8"/>
          <a:stretch>
            <a:fillRect/>
          </a:stretch>
        </p:blipFill>
        <p:spPr>
          <a:xfrm>
            <a:off x="1613176" y="2696609"/>
            <a:ext cx="5509040" cy="658607"/>
          </a:xfrm>
          <a:prstGeom prst="rect">
            <a:avLst/>
          </a:prstGeom>
        </p:spPr>
      </p:pic>
      <p:pic>
        <p:nvPicPr>
          <p:cNvPr id="24" name="Picture 23">
            <a:extLst>
              <a:ext uri="{FF2B5EF4-FFF2-40B4-BE49-F238E27FC236}">
                <a16:creationId xmlns:a16="http://schemas.microsoft.com/office/drawing/2014/main" id="{02DEBD9E-FE7D-B263-8526-CEF93EB0A784}"/>
              </a:ext>
            </a:extLst>
          </p:cNvPr>
          <p:cNvPicPr>
            <a:picLocks noChangeAspect="1"/>
          </p:cNvPicPr>
          <p:nvPr/>
        </p:nvPicPr>
        <p:blipFill>
          <a:blip r:embed="rId9"/>
          <a:stretch>
            <a:fillRect/>
          </a:stretch>
        </p:blipFill>
        <p:spPr>
          <a:xfrm>
            <a:off x="7936740" y="4299848"/>
            <a:ext cx="2513910" cy="1505089"/>
          </a:xfrm>
          <a:prstGeom prst="rect">
            <a:avLst/>
          </a:prstGeom>
        </p:spPr>
      </p:pic>
    </p:spTree>
    <p:extLst>
      <p:ext uri="{BB962C8B-B14F-4D97-AF65-F5344CB8AC3E}">
        <p14:creationId xmlns:p14="http://schemas.microsoft.com/office/powerpoint/2010/main" val="222863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41C62-0DF4-8C22-AF71-529769A95C32}"/>
            </a:ext>
          </a:extLst>
        </p:cNvPr>
        <p:cNvGrpSpPr/>
        <p:nvPr/>
      </p:nvGrpSpPr>
      <p:grpSpPr>
        <a:xfrm>
          <a:off x="0" y="0"/>
          <a:ext cx="0" cy="0"/>
          <a:chOff x="0" y="0"/>
          <a:chExt cx="0" cy="0"/>
        </a:xfrm>
      </p:grpSpPr>
      <p:pic>
        <p:nvPicPr>
          <p:cNvPr id="6" name="Afbeelding 5" descr="Afbeelding met kleding, jeans, schoeisel, glimlach&#10;&#10;Door AI gegenereerde inhoud is mogelijk onjuist.">
            <a:extLst>
              <a:ext uri="{FF2B5EF4-FFF2-40B4-BE49-F238E27FC236}">
                <a16:creationId xmlns:a16="http://schemas.microsoft.com/office/drawing/2014/main" id="{8C9D36F8-A809-BAE8-B8E1-6616FC4D5762}"/>
              </a:ext>
            </a:extLst>
          </p:cNvPr>
          <p:cNvPicPr>
            <a:picLocks noChangeAspect="1"/>
          </p:cNvPicPr>
          <p:nvPr/>
        </p:nvPicPr>
        <p:blipFill>
          <a:blip r:embed="rId2" cstate="email">
            <a:extLst>
              <a:ext uri="{28A0092B-C50C-407E-A947-70E740481C1C}">
                <a14:useLocalDpi xmlns:a14="http://schemas.microsoft.com/office/drawing/2010/main"/>
              </a:ext>
            </a:extLst>
          </a:blip>
          <a:srcRect t="8978"/>
          <a:stretch>
            <a:fillRect/>
          </a:stretch>
        </p:blipFill>
        <p:spPr>
          <a:xfrm>
            <a:off x="5721788" y="185596"/>
            <a:ext cx="6470210" cy="5889279"/>
          </a:xfrm>
          <a:prstGeom prst="rect">
            <a:avLst/>
          </a:prstGeom>
        </p:spPr>
      </p:pic>
      <p:sp>
        <p:nvSpPr>
          <p:cNvPr id="28" name="Vrije vorm: vorm 27">
            <a:extLst>
              <a:ext uri="{FF2B5EF4-FFF2-40B4-BE49-F238E27FC236}">
                <a16:creationId xmlns:a16="http://schemas.microsoft.com/office/drawing/2014/main" id="{2728AAC6-6240-8B64-2050-5CE2702FC558}"/>
              </a:ext>
            </a:extLst>
          </p:cNvPr>
          <p:cNvSpPr/>
          <p:nvPr/>
        </p:nvSpPr>
        <p:spPr>
          <a:xfrm flipH="1">
            <a:off x="9171159" y="4979406"/>
            <a:ext cx="3020839" cy="1892173"/>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Vrije vorm: vorm 26">
            <a:extLst>
              <a:ext uri="{FF2B5EF4-FFF2-40B4-BE49-F238E27FC236}">
                <a16:creationId xmlns:a16="http://schemas.microsoft.com/office/drawing/2014/main" id="{06C55770-79F9-1EC2-A0EB-FD651B090DDB}"/>
              </a:ext>
            </a:extLst>
          </p:cNvPr>
          <p:cNvSpPr/>
          <p:nvPr/>
        </p:nvSpPr>
        <p:spPr>
          <a:xfrm>
            <a:off x="-9053" y="5432079"/>
            <a:ext cx="10302843" cy="1439501"/>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945FF500-E457-0676-526E-FA617552753E}"/>
              </a:ext>
            </a:extLst>
          </p:cNvPr>
          <p:cNvSpPr txBox="1"/>
          <p:nvPr/>
        </p:nvSpPr>
        <p:spPr>
          <a:xfrm>
            <a:off x="3168712" y="6074875"/>
            <a:ext cx="3223033" cy="369332"/>
          </a:xfrm>
          <a:prstGeom prst="rect">
            <a:avLst/>
          </a:prstGeom>
          <a:noFill/>
        </p:spPr>
        <p:txBody>
          <a:bodyPr wrap="square" rtlCol="0">
            <a:spAutoFit/>
          </a:bodyPr>
          <a:lstStyle/>
          <a:p>
            <a:r>
              <a:rPr lang="nl-NL" b="1">
                <a:solidFill>
                  <a:schemeClr val="bg1"/>
                </a:solidFill>
                <a:latin typeface="Arial Narrow" panose="020B0606020202030204" pitchFamily="34" charset="0"/>
              </a:rPr>
              <a:t>DÉ PLEK OM TE ZIJN</a:t>
            </a:r>
          </a:p>
        </p:txBody>
      </p:sp>
      <p:pic>
        <p:nvPicPr>
          <p:cNvPr id="31" name="Afbeelding 30" descr="Afbeelding met tekst, Lettertype, Graphics, schermopname&#10;&#10;Door AI gegenereerde inhoud is mogelijk onjuist.">
            <a:extLst>
              <a:ext uri="{FF2B5EF4-FFF2-40B4-BE49-F238E27FC236}">
                <a16:creationId xmlns:a16="http://schemas.microsoft.com/office/drawing/2014/main" id="{E95011F3-3049-49C4-2F9B-699D36B89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655" y="5796744"/>
            <a:ext cx="1268008" cy="716557"/>
          </a:xfrm>
          <a:prstGeom prst="rect">
            <a:avLst/>
          </a:prstGeom>
        </p:spPr>
      </p:pic>
      <p:sp>
        <p:nvSpPr>
          <p:cNvPr id="32" name="Tekstvak 31">
            <a:extLst>
              <a:ext uri="{FF2B5EF4-FFF2-40B4-BE49-F238E27FC236}">
                <a16:creationId xmlns:a16="http://schemas.microsoft.com/office/drawing/2014/main" id="{7C96DA05-41E4-781B-F6A0-B33D133DC61C}"/>
              </a:ext>
            </a:extLst>
          </p:cNvPr>
          <p:cNvSpPr txBox="1"/>
          <p:nvPr/>
        </p:nvSpPr>
        <p:spPr>
          <a:xfrm>
            <a:off x="689681" y="1716362"/>
            <a:ext cx="6138604" cy="2800767"/>
          </a:xfrm>
          <a:prstGeom prst="rect">
            <a:avLst/>
          </a:prstGeom>
          <a:noFill/>
        </p:spPr>
        <p:txBody>
          <a:bodyPr wrap="square" lIns="91440" tIns="45720" rIns="91440" bIns="45720" rtlCol="0" anchor="t">
            <a:spAutoFit/>
          </a:bodyPr>
          <a:lstStyle/>
          <a:p>
            <a:r>
              <a:rPr lang="nl-NL" sz="2000" dirty="0">
                <a:solidFill>
                  <a:srgbClr val="000000"/>
                </a:solidFill>
                <a:latin typeface="Arial Narrow"/>
                <a:cs typeface="Arial"/>
              </a:rPr>
              <a:t>Per 1 oktober:  </a:t>
            </a:r>
            <a:endParaRPr lang="en-US" dirty="0">
              <a:latin typeface="Arial Narrow"/>
            </a:endParaRPr>
          </a:p>
          <a:p>
            <a:r>
              <a:rPr lang="nl-NL" sz="2000" dirty="0">
                <a:solidFill>
                  <a:srgbClr val="000000"/>
                </a:solidFill>
                <a:latin typeface="Arial Narrow"/>
                <a:cs typeface="Arial"/>
              </a:rPr>
              <a:t>Alle informatie omtrent het examen op de site</a:t>
            </a:r>
            <a:endParaRPr lang="nl-NL" dirty="0">
              <a:latin typeface="Arial Narrow"/>
            </a:endParaRPr>
          </a:p>
          <a:p>
            <a:endParaRPr lang="nl-NL" sz="2800" b="1" dirty="0">
              <a:solidFill>
                <a:srgbClr val="364757"/>
              </a:solidFill>
              <a:latin typeface="Arial Narrow"/>
            </a:endParaRPr>
          </a:p>
          <a:p>
            <a:pPr algn="ctr"/>
            <a:r>
              <a:rPr lang="nl-NL" sz="3600" b="1" dirty="0">
                <a:solidFill>
                  <a:srgbClr val="675C7C"/>
                </a:solidFill>
                <a:latin typeface="Calibri"/>
                <a:ea typeface="Calibri"/>
                <a:cs typeface="Calibri"/>
              </a:rPr>
              <a:t>Kijk regelmatig op onze site!</a:t>
            </a:r>
            <a:endParaRPr lang="nl-NL" sz="3600" b="1" dirty="0">
              <a:solidFill>
                <a:srgbClr val="364757"/>
              </a:solidFill>
              <a:latin typeface="Arial Narrow" panose="020B0606020202030204" pitchFamily="34" charset="0"/>
            </a:endParaRPr>
          </a:p>
          <a:p>
            <a:pPr algn="ctr"/>
            <a:r>
              <a:rPr lang="nl-NL" sz="3600" dirty="0">
                <a:solidFill>
                  <a:srgbClr val="675C7C"/>
                </a:solidFill>
                <a:ea typeface="+mn-lt"/>
                <a:cs typeface="+mn-lt"/>
                <a:hlinkClick r:id="rId4"/>
              </a:rPr>
              <a:t>Udens</a:t>
            </a:r>
            <a:r>
              <a:rPr lang="nl-NL" sz="3600" dirty="0">
                <a:solidFill>
                  <a:srgbClr val="675C7C"/>
                </a:solidFill>
                <a:ea typeface="+mn-lt"/>
                <a:cs typeface="+mn-lt"/>
                <a:hlinkClick r:id="rId4">
                  <a:extLst>
                    <a:ext uri="{A12FA001-AC4F-418D-AE19-62706E023703}">
                      <ahyp:hlinkClr xmlns:ahyp="http://schemas.microsoft.com/office/drawing/2018/hyperlinkcolor" val="tx"/>
                    </a:ext>
                  </a:extLst>
                </a:hlinkClick>
              </a:rPr>
              <a:t> College | vmbo 4</a:t>
            </a:r>
            <a:endParaRPr lang="nl-NL" dirty="0"/>
          </a:p>
          <a:p>
            <a:pPr marL="571500" indent="-571500">
              <a:buFontTx/>
              <a:buChar char="-"/>
            </a:pPr>
            <a:endParaRPr lang="nl-NL" sz="3600" b="1" dirty="0">
              <a:solidFill>
                <a:srgbClr val="364757"/>
              </a:solidFill>
              <a:latin typeface="Arial Narrow" panose="020B0606020202030204" pitchFamily="34" charset="0"/>
            </a:endParaRPr>
          </a:p>
        </p:txBody>
      </p:sp>
      <p:sp>
        <p:nvSpPr>
          <p:cNvPr id="8" name="Vrije vorm: vorm 6">
            <a:extLst>
              <a:ext uri="{FF2B5EF4-FFF2-40B4-BE49-F238E27FC236}">
                <a16:creationId xmlns:a16="http://schemas.microsoft.com/office/drawing/2014/main" id="{FB2289B0-2CBB-48D2-735F-D413F7FE57A0}"/>
              </a:ext>
            </a:extLst>
          </p:cNvPr>
          <p:cNvSpPr/>
          <p:nvPr/>
        </p:nvSpPr>
        <p:spPr>
          <a:xfrm flipV="1">
            <a:off x="-22908" y="325767"/>
            <a:ext cx="5981321" cy="959275"/>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 name="connsiteX0" fmla="*/ 9779 w 10298071"/>
              <a:gd name="connsiteY0" fmla="*/ 1311259 h 1311306"/>
              <a:gd name="connsiteX1" fmla="*/ 393 w 10298071"/>
              <a:gd name="connsiteY1" fmla="*/ 0 h 1311306"/>
              <a:gd name="connsiteX2" fmla="*/ 10213035 w 10298071"/>
              <a:gd name="connsiteY2" fmla="*/ 136318 h 1311306"/>
              <a:gd name="connsiteX3" fmla="*/ 10298071 w 10298071"/>
              <a:gd name="connsiteY3" fmla="*/ 1176750 h 1311306"/>
              <a:gd name="connsiteX4" fmla="*/ 9779 w 10298071"/>
              <a:gd name="connsiteY4" fmla="*/ 1311259 h 1311306"/>
              <a:gd name="connsiteX0" fmla="*/ 9779 w 10266990"/>
              <a:gd name="connsiteY0" fmla="*/ 1311259 h 1311306"/>
              <a:gd name="connsiteX1" fmla="*/ 393 w 10266990"/>
              <a:gd name="connsiteY1" fmla="*/ 0 h 1311306"/>
              <a:gd name="connsiteX2" fmla="*/ 10213035 w 10266990"/>
              <a:gd name="connsiteY2" fmla="*/ 136318 h 1311306"/>
              <a:gd name="connsiteX3" fmla="*/ 10266990 w 10266990"/>
              <a:gd name="connsiteY3" fmla="*/ 1176750 h 1311306"/>
              <a:gd name="connsiteX4" fmla="*/ 9779 w 10266990"/>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6990" h="1311306">
                <a:moveTo>
                  <a:pt x="9779" y="1311259"/>
                </a:moveTo>
                <a:cubicBezTo>
                  <a:pt x="12797" y="834443"/>
                  <a:pt x="-2625" y="476816"/>
                  <a:pt x="393" y="0"/>
                </a:cubicBezTo>
                <a:lnTo>
                  <a:pt x="10213035" y="136318"/>
                </a:lnTo>
                <a:lnTo>
                  <a:pt x="10266990" y="1176750"/>
                </a:lnTo>
                <a:cubicBezTo>
                  <a:pt x="6832709"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solidFill>
                  <a:srgbClr val="D73236"/>
                </a:solidFill>
              </a:rPr>
              <a:t>Geslaag</a:t>
            </a:r>
            <a:endParaRPr lang="nl-NL" sz="2800" b="1">
              <a:solidFill>
                <a:schemeClr val="bg1"/>
              </a:solidFill>
              <a:latin typeface="Arial Narrow"/>
            </a:endParaRPr>
          </a:p>
        </p:txBody>
      </p:sp>
      <p:sp>
        <p:nvSpPr>
          <p:cNvPr id="10" name="Tekstvak 8">
            <a:extLst>
              <a:ext uri="{FF2B5EF4-FFF2-40B4-BE49-F238E27FC236}">
                <a16:creationId xmlns:a16="http://schemas.microsoft.com/office/drawing/2014/main" id="{B2C50467-8397-2A39-EB8A-72D1D53B8FF4}"/>
              </a:ext>
            </a:extLst>
          </p:cNvPr>
          <p:cNvSpPr txBox="1"/>
          <p:nvPr/>
        </p:nvSpPr>
        <p:spPr>
          <a:xfrm>
            <a:off x="513785" y="545553"/>
            <a:ext cx="5999429" cy="523220"/>
          </a:xfrm>
          <a:prstGeom prst="rect">
            <a:avLst/>
          </a:prstGeom>
          <a:noFill/>
        </p:spPr>
        <p:txBody>
          <a:bodyPr wrap="square" lIns="91440" tIns="45720" rIns="91440" bIns="45720" rtlCol="0" anchor="t">
            <a:spAutoFit/>
          </a:bodyPr>
          <a:lstStyle/>
          <a:p>
            <a:r>
              <a:rPr lang="nl-NL" sz="2800" b="1">
                <a:solidFill>
                  <a:schemeClr val="bg1"/>
                </a:solidFill>
                <a:latin typeface="Arial Narrow"/>
              </a:rPr>
              <a:t>Informatieverstrekking</a:t>
            </a:r>
            <a:endParaRPr lang="nl-NL" sz="2800" b="1">
              <a:solidFill>
                <a:schemeClr val="bg1"/>
              </a:solidFill>
              <a:latin typeface="Arial Narrow" panose="020B0606020202030204" pitchFamily="34" charset="0"/>
            </a:endParaRPr>
          </a:p>
        </p:txBody>
      </p:sp>
    </p:spTree>
    <p:extLst>
      <p:ext uri="{BB962C8B-B14F-4D97-AF65-F5344CB8AC3E}">
        <p14:creationId xmlns:p14="http://schemas.microsoft.com/office/powerpoint/2010/main" val="73787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9B5E6-9F7A-80EB-18F3-724EA1ED21FC}"/>
            </a:ext>
          </a:extLst>
        </p:cNvPr>
        <p:cNvGrpSpPr/>
        <p:nvPr/>
      </p:nvGrpSpPr>
      <p:grpSpPr>
        <a:xfrm>
          <a:off x="0" y="0"/>
          <a:ext cx="0" cy="0"/>
          <a:chOff x="0" y="0"/>
          <a:chExt cx="0" cy="0"/>
        </a:xfrm>
      </p:grpSpPr>
      <p:pic>
        <p:nvPicPr>
          <p:cNvPr id="6" name="Afbeelding 5" descr="Afbeelding met kleding, jeans, schoeisel, glimlach&#10;&#10;Door AI gegenereerde inhoud is mogelijk onjuist.">
            <a:extLst>
              <a:ext uri="{FF2B5EF4-FFF2-40B4-BE49-F238E27FC236}">
                <a16:creationId xmlns:a16="http://schemas.microsoft.com/office/drawing/2014/main" id="{94DF72EE-A032-014B-61C0-00A2CA29BD71}"/>
              </a:ext>
            </a:extLst>
          </p:cNvPr>
          <p:cNvPicPr>
            <a:picLocks noChangeAspect="1"/>
          </p:cNvPicPr>
          <p:nvPr/>
        </p:nvPicPr>
        <p:blipFill>
          <a:blip r:embed="rId2" cstate="email">
            <a:extLst>
              <a:ext uri="{28A0092B-C50C-407E-A947-70E740481C1C}">
                <a14:useLocalDpi xmlns:a14="http://schemas.microsoft.com/office/drawing/2010/main"/>
              </a:ext>
            </a:extLst>
          </a:blip>
          <a:srcRect t="8978"/>
          <a:stretch>
            <a:fillRect/>
          </a:stretch>
        </p:blipFill>
        <p:spPr>
          <a:xfrm>
            <a:off x="5721788" y="185596"/>
            <a:ext cx="6470210" cy="5889279"/>
          </a:xfrm>
          <a:prstGeom prst="rect">
            <a:avLst/>
          </a:prstGeom>
        </p:spPr>
      </p:pic>
      <p:sp>
        <p:nvSpPr>
          <p:cNvPr id="28" name="Vrije vorm: vorm 27">
            <a:extLst>
              <a:ext uri="{FF2B5EF4-FFF2-40B4-BE49-F238E27FC236}">
                <a16:creationId xmlns:a16="http://schemas.microsoft.com/office/drawing/2014/main" id="{30D4E5BB-ECF8-659F-851C-7D40182371D0}"/>
              </a:ext>
            </a:extLst>
          </p:cNvPr>
          <p:cNvSpPr/>
          <p:nvPr/>
        </p:nvSpPr>
        <p:spPr>
          <a:xfrm flipH="1">
            <a:off x="9171159" y="4979406"/>
            <a:ext cx="3020839" cy="1892173"/>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Vrije vorm: vorm 26">
            <a:extLst>
              <a:ext uri="{FF2B5EF4-FFF2-40B4-BE49-F238E27FC236}">
                <a16:creationId xmlns:a16="http://schemas.microsoft.com/office/drawing/2014/main" id="{01EAD44E-280F-9635-4C79-62F5EAA68FA2}"/>
              </a:ext>
            </a:extLst>
          </p:cNvPr>
          <p:cNvSpPr/>
          <p:nvPr/>
        </p:nvSpPr>
        <p:spPr>
          <a:xfrm>
            <a:off x="-9053" y="5432079"/>
            <a:ext cx="10302843" cy="1439501"/>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F999F30A-804B-D41B-B742-BEF3ED93ADEE}"/>
              </a:ext>
            </a:extLst>
          </p:cNvPr>
          <p:cNvSpPr txBox="1"/>
          <p:nvPr/>
        </p:nvSpPr>
        <p:spPr>
          <a:xfrm>
            <a:off x="3168712" y="6074875"/>
            <a:ext cx="3223033" cy="369332"/>
          </a:xfrm>
          <a:prstGeom prst="rect">
            <a:avLst/>
          </a:prstGeom>
          <a:noFill/>
        </p:spPr>
        <p:txBody>
          <a:bodyPr wrap="square" rtlCol="0">
            <a:spAutoFit/>
          </a:bodyPr>
          <a:lstStyle/>
          <a:p>
            <a:r>
              <a:rPr lang="nl-NL" b="1">
                <a:solidFill>
                  <a:schemeClr val="bg1"/>
                </a:solidFill>
                <a:latin typeface="Arial Narrow" panose="020B0606020202030204" pitchFamily="34" charset="0"/>
              </a:rPr>
              <a:t>DÉ PLEK OM TE ZIJN</a:t>
            </a:r>
          </a:p>
        </p:txBody>
      </p:sp>
      <p:pic>
        <p:nvPicPr>
          <p:cNvPr id="31" name="Afbeelding 30" descr="Afbeelding met tekst, Lettertype, Graphics, schermopname&#10;&#10;Door AI gegenereerde inhoud is mogelijk onjuist.">
            <a:extLst>
              <a:ext uri="{FF2B5EF4-FFF2-40B4-BE49-F238E27FC236}">
                <a16:creationId xmlns:a16="http://schemas.microsoft.com/office/drawing/2014/main" id="{CF66D551-6606-7CCB-878E-77A2800BD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655" y="5796744"/>
            <a:ext cx="1268008" cy="716557"/>
          </a:xfrm>
          <a:prstGeom prst="rect">
            <a:avLst/>
          </a:prstGeom>
        </p:spPr>
      </p:pic>
      <p:sp>
        <p:nvSpPr>
          <p:cNvPr id="32" name="Tekstvak 31">
            <a:extLst>
              <a:ext uri="{FF2B5EF4-FFF2-40B4-BE49-F238E27FC236}">
                <a16:creationId xmlns:a16="http://schemas.microsoft.com/office/drawing/2014/main" id="{22B2F76E-8917-F630-62F6-6B8A197060D8}"/>
              </a:ext>
            </a:extLst>
          </p:cNvPr>
          <p:cNvSpPr txBox="1"/>
          <p:nvPr/>
        </p:nvSpPr>
        <p:spPr>
          <a:xfrm>
            <a:off x="1397252" y="1836105"/>
            <a:ext cx="5637862" cy="2739211"/>
          </a:xfrm>
          <a:prstGeom prst="rect">
            <a:avLst/>
          </a:prstGeom>
          <a:noFill/>
        </p:spPr>
        <p:txBody>
          <a:bodyPr wrap="square" lIns="91440" tIns="45720" rIns="91440" bIns="45720" rtlCol="0" anchor="t">
            <a:spAutoFit/>
          </a:bodyPr>
          <a:lstStyle/>
          <a:p>
            <a:r>
              <a:rPr lang="nl-NL" sz="4400" b="1">
                <a:solidFill>
                  <a:srgbClr val="364757"/>
                </a:solidFill>
                <a:latin typeface="Arial Narrow"/>
              </a:rPr>
              <a:t>LOB en MBO</a:t>
            </a:r>
            <a:br>
              <a:rPr lang="nl-NL" sz="3600" b="1">
                <a:solidFill>
                  <a:srgbClr val="364757"/>
                </a:solidFill>
                <a:latin typeface="Arial Narrow"/>
              </a:rPr>
            </a:br>
            <a:r>
              <a:rPr lang="nl-NL" sz="2800" b="1">
                <a:solidFill>
                  <a:srgbClr val="364757"/>
                </a:solidFill>
                <a:latin typeface="Arial Narrow"/>
              </a:rPr>
              <a:t>Basis | Kader </a:t>
            </a:r>
            <a:br>
              <a:rPr lang="nl-NL" sz="2800" b="1">
                <a:solidFill>
                  <a:srgbClr val="364757"/>
                </a:solidFill>
                <a:latin typeface="Arial Narrow"/>
              </a:rPr>
            </a:br>
            <a:r>
              <a:rPr lang="nl-NL" sz="2800" b="1">
                <a:solidFill>
                  <a:srgbClr val="364757"/>
                </a:solidFill>
                <a:latin typeface="Arial Narrow"/>
              </a:rPr>
              <a:t>Leerjaar 4</a:t>
            </a:r>
            <a:endParaRPr lang="en-US"/>
          </a:p>
          <a:p>
            <a:endParaRPr lang="nl-NL" sz="3600" b="1">
              <a:solidFill>
                <a:srgbClr val="364757"/>
              </a:solidFill>
              <a:latin typeface="Arial Narrow" panose="020B0606020202030204" pitchFamily="34" charset="0"/>
            </a:endParaRPr>
          </a:p>
          <a:p>
            <a:pPr marL="571500" indent="-571500">
              <a:buFontTx/>
              <a:buChar char="-"/>
            </a:pPr>
            <a:endParaRPr lang="nl-NL" sz="3600" b="1">
              <a:solidFill>
                <a:srgbClr val="364757"/>
              </a:solidFill>
              <a:latin typeface="Arial Narrow" panose="020B0606020202030204" pitchFamily="34" charset="0"/>
            </a:endParaRPr>
          </a:p>
        </p:txBody>
      </p:sp>
    </p:spTree>
    <p:extLst>
      <p:ext uri="{BB962C8B-B14F-4D97-AF65-F5344CB8AC3E}">
        <p14:creationId xmlns:p14="http://schemas.microsoft.com/office/powerpoint/2010/main" val="275628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77588-5DAF-1FC2-8C14-D9E0D894608E}"/>
            </a:ext>
          </a:extLst>
        </p:cNvPr>
        <p:cNvGrpSpPr/>
        <p:nvPr/>
      </p:nvGrpSpPr>
      <p:grpSpPr>
        <a:xfrm>
          <a:off x="0" y="0"/>
          <a:ext cx="0" cy="0"/>
          <a:chOff x="0" y="0"/>
          <a:chExt cx="0" cy="0"/>
        </a:xfrm>
      </p:grpSpPr>
      <p:sp>
        <p:nvSpPr>
          <p:cNvPr id="2" name="Vrije vorm: vorm 1">
            <a:extLst>
              <a:ext uri="{FF2B5EF4-FFF2-40B4-BE49-F238E27FC236}">
                <a16:creationId xmlns:a16="http://schemas.microsoft.com/office/drawing/2014/main" id="{B5C2779F-40AC-93C3-F4BE-443D34D4208D}"/>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CE8020A1-766C-D11E-D8B3-CC8D9AA18374}"/>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C0EF884B-772B-214D-9FA5-9DE4FE50AD34}"/>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A881EE46-CC7F-A2A2-B31E-28D6CFF27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6" name="Vrije vorm: vorm 5">
            <a:extLst>
              <a:ext uri="{FF2B5EF4-FFF2-40B4-BE49-F238E27FC236}">
                <a16:creationId xmlns:a16="http://schemas.microsoft.com/office/drawing/2014/main" id="{FFC6D547-8D07-72C7-9EB0-BBC42376EDCB}"/>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7" name="Tekstvak 6">
            <a:extLst>
              <a:ext uri="{FF2B5EF4-FFF2-40B4-BE49-F238E27FC236}">
                <a16:creationId xmlns:a16="http://schemas.microsoft.com/office/drawing/2014/main" id="{5A206A5C-DC05-FAFF-DCAE-0BAD464774F7}"/>
              </a:ext>
            </a:extLst>
          </p:cNvPr>
          <p:cNvSpPr txBox="1"/>
          <p:nvPr/>
        </p:nvSpPr>
        <p:spPr>
          <a:xfrm>
            <a:off x="314214" y="488626"/>
            <a:ext cx="5999429" cy="523220"/>
          </a:xfrm>
          <a:prstGeom prst="rect">
            <a:avLst/>
          </a:prstGeom>
          <a:noFill/>
        </p:spPr>
        <p:txBody>
          <a:bodyPr wrap="square" lIns="91440" tIns="45720" rIns="91440" bIns="45720" rtlCol="0" anchor="t">
            <a:spAutoFit/>
          </a:bodyPr>
          <a:lstStyle/>
          <a:p>
            <a:r>
              <a:rPr lang="nl-NL" sz="2800" b="1">
                <a:solidFill>
                  <a:schemeClr val="bg1"/>
                </a:solidFill>
                <a:latin typeface="Arial Narrow"/>
              </a:rPr>
              <a:t>Even voorstellen…</a:t>
            </a:r>
            <a:endParaRPr lang="nl-NL" sz="2800" b="1">
              <a:solidFill>
                <a:schemeClr val="bg1"/>
              </a:solidFill>
              <a:latin typeface="Arial Narrow" panose="020B0606020202030204" pitchFamily="34" charset="0"/>
            </a:endParaRPr>
          </a:p>
        </p:txBody>
      </p:sp>
      <p:sp>
        <p:nvSpPr>
          <p:cNvPr id="9" name="Tekstvak 8">
            <a:extLst>
              <a:ext uri="{FF2B5EF4-FFF2-40B4-BE49-F238E27FC236}">
                <a16:creationId xmlns:a16="http://schemas.microsoft.com/office/drawing/2014/main" id="{49388113-2A1C-4169-63EB-099B7B818A9B}"/>
              </a:ext>
            </a:extLst>
          </p:cNvPr>
          <p:cNvSpPr txBox="1"/>
          <p:nvPr/>
        </p:nvSpPr>
        <p:spPr>
          <a:xfrm>
            <a:off x="2124547" y="1474675"/>
            <a:ext cx="3971453" cy="4154984"/>
          </a:xfrm>
          <a:prstGeom prst="rect">
            <a:avLst/>
          </a:prstGeom>
          <a:noFill/>
        </p:spPr>
        <p:txBody>
          <a:bodyPr wrap="square" lIns="91440" tIns="45720" rIns="91440" bIns="45720" rtlCol="0" anchor="t">
            <a:spAutoFit/>
          </a:bodyPr>
          <a:lstStyle/>
          <a:p>
            <a:r>
              <a:rPr lang="nl-NL" sz="3200" b="1">
                <a:solidFill>
                  <a:srgbClr val="364757"/>
                </a:solidFill>
                <a:latin typeface="Arial Narrow" panose="020B0606020202030204" pitchFamily="34" charset="0"/>
              </a:rPr>
              <a:t>Lindsay van Dalen </a:t>
            </a:r>
            <a:br>
              <a:rPr lang="nl-NL" sz="4400" b="1">
                <a:solidFill>
                  <a:srgbClr val="364757"/>
                </a:solidFill>
                <a:latin typeface="Arial Narrow" panose="020B0606020202030204" pitchFamily="34" charset="0"/>
              </a:rPr>
            </a:br>
            <a:r>
              <a:rPr lang="nl-NL" sz="2000">
                <a:solidFill>
                  <a:srgbClr val="364757"/>
                </a:solidFill>
                <a:latin typeface="Arial Narrow" panose="020B0606020202030204" pitchFamily="34" charset="0"/>
              </a:rPr>
              <a:t>Decaan </a:t>
            </a:r>
            <a:br>
              <a:rPr lang="nl-NL" sz="2000">
                <a:solidFill>
                  <a:srgbClr val="364757"/>
                </a:solidFill>
                <a:latin typeface="Arial Narrow" panose="020B0606020202030204" pitchFamily="34" charset="0"/>
              </a:rPr>
            </a:br>
            <a:r>
              <a:rPr lang="nl-NL" sz="2000">
                <a:solidFill>
                  <a:srgbClr val="364757"/>
                </a:solidFill>
                <a:latin typeface="Arial Narrow" panose="020B0606020202030204" pitchFamily="34" charset="0"/>
              </a:rPr>
              <a:t>Basis/Kader </a:t>
            </a:r>
            <a:br>
              <a:rPr lang="nl-NL" sz="2000">
                <a:solidFill>
                  <a:srgbClr val="364757"/>
                </a:solidFill>
                <a:latin typeface="Arial Narrow" panose="020B0606020202030204" pitchFamily="34" charset="0"/>
              </a:rPr>
            </a:br>
            <a:r>
              <a:rPr lang="nl-NL" sz="2000">
                <a:solidFill>
                  <a:srgbClr val="364757"/>
                </a:solidFill>
                <a:latin typeface="Arial Narrow" panose="020B0606020202030204" pitchFamily="34" charset="0"/>
                <a:hlinkClick r:id="rId3"/>
              </a:rPr>
              <a:t>lindsayvandalen@udenscollege.nl</a:t>
            </a:r>
            <a:br>
              <a:rPr lang="nl-NL" sz="2000">
                <a:solidFill>
                  <a:srgbClr val="364757"/>
                </a:solidFill>
                <a:latin typeface="Arial Narrow" panose="020B0606020202030204" pitchFamily="34" charset="0"/>
              </a:rPr>
            </a:br>
            <a:br>
              <a:rPr lang="nl-NL" sz="4400" b="1">
                <a:solidFill>
                  <a:srgbClr val="364757"/>
                </a:solidFill>
                <a:latin typeface="Arial Narrow" panose="020B0606020202030204" pitchFamily="34" charset="0"/>
              </a:rPr>
            </a:br>
            <a:r>
              <a:rPr lang="nl-NL" sz="3200" b="1">
                <a:solidFill>
                  <a:srgbClr val="364757"/>
                </a:solidFill>
                <a:latin typeface="Arial Narrow" panose="020B0606020202030204" pitchFamily="34" charset="0"/>
              </a:rPr>
              <a:t>Nienke van Geesbergen </a:t>
            </a:r>
            <a:br>
              <a:rPr lang="nl-NL" sz="4400" b="1">
                <a:solidFill>
                  <a:srgbClr val="364757"/>
                </a:solidFill>
                <a:latin typeface="Arial Narrow" panose="020B0606020202030204" pitchFamily="34" charset="0"/>
              </a:rPr>
            </a:br>
            <a:r>
              <a:rPr lang="nl-NL" sz="2000">
                <a:solidFill>
                  <a:srgbClr val="364757"/>
                </a:solidFill>
                <a:latin typeface="Arial Narrow" panose="020B0606020202030204" pitchFamily="34" charset="0"/>
              </a:rPr>
              <a:t>Decaan </a:t>
            </a:r>
            <a:br>
              <a:rPr lang="nl-NL" sz="2000">
                <a:solidFill>
                  <a:srgbClr val="364757"/>
                </a:solidFill>
                <a:latin typeface="Arial Narrow" panose="020B0606020202030204" pitchFamily="34" charset="0"/>
              </a:rPr>
            </a:br>
            <a:r>
              <a:rPr lang="nl-NL" sz="2000">
                <a:solidFill>
                  <a:srgbClr val="364757"/>
                </a:solidFill>
                <a:latin typeface="Arial Narrow" panose="020B0606020202030204" pitchFamily="34" charset="0"/>
              </a:rPr>
              <a:t>Gemengd/Theoretisch </a:t>
            </a:r>
            <a:br>
              <a:rPr lang="nl-NL" sz="2000">
                <a:solidFill>
                  <a:srgbClr val="364757"/>
                </a:solidFill>
                <a:latin typeface="Arial Narrow" panose="020B0606020202030204" pitchFamily="34" charset="0"/>
              </a:rPr>
            </a:br>
            <a:r>
              <a:rPr lang="nl-NL" sz="2000">
                <a:solidFill>
                  <a:srgbClr val="364757"/>
                </a:solidFill>
                <a:latin typeface="Arial Narrow" panose="020B0606020202030204" pitchFamily="34" charset="0"/>
                <a:hlinkClick r:id="rId4"/>
              </a:rPr>
              <a:t>nienkevangeesbergen@udenscollege.nl</a:t>
            </a:r>
            <a:r>
              <a:rPr lang="nl-NL" sz="2000">
                <a:solidFill>
                  <a:srgbClr val="364757"/>
                </a:solidFill>
                <a:latin typeface="Arial Narrow" panose="020B0606020202030204" pitchFamily="34" charset="0"/>
              </a:rPr>
              <a:t> </a:t>
            </a:r>
          </a:p>
          <a:p>
            <a:pPr marL="571500" indent="-571500">
              <a:buFontTx/>
              <a:buChar char="-"/>
            </a:pPr>
            <a:endParaRPr lang="nl-NL" sz="3600" b="1">
              <a:solidFill>
                <a:srgbClr val="364757"/>
              </a:solidFill>
              <a:latin typeface="Arial Narrow" panose="020B0606020202030204" pitchFamily="34" charset="0"/>
            </a:endParaRPr>
          </a:p>
        </p:txBody>
      </p:sp>
      <p:pic>
        <p:nvPicPr>
          <p:cNvPr id="10" name="Picture 2">
            <a:extLst>
              <a:ext uri="{FF2B5EF4-FFF2-40B4-BE49-F238E27FC236}">
                <a16:creationId xmlns:a16="http://schemas.microsoft.com/office/drawing/2014/main" id="{B010F3CF-FEF2-F228-58D2-E6188119134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71900" y="1222217"/>
            <a:ext cx="1328057" cy="1992085"/>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A54D1091-85E2-CF1A-BDFA-1926F1493D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71899" y="3429000"/>
            <a:ext cx="1328057" cy="1992086"/>
          </a:xfrm>
          <a:prstGeom prst="rect">
            <a:avLst/>
          </a:prstGeom>
        </p:spPr>
      </p:pic>
      <p:pic>
        <p:nvPicPr>
          <p:cNvPr id="12" name="Afbeelding 11" descr="Afbeelding met kleding, jeans, schoeisel, glimlach&#10;&#10;Door AI gegenereerde inhoud is mogelijk onjuist.">
            <a:extLst>
              <a:ext uri="{FF2B5EF4-FFF2-40B4-BE49-F238E27FC236}">
                <a16:creationId xmlns:a16="http://schemas.microsoft.com/office/drawing/2014/main" id="{E9B8559B-5613-2023-8A0D-68BD35B17B4D}"/>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t="8978"/>
          <a:stretch>
            <a:fillRect/>
          </a:stretch>
        </p:blipFill>
        <p:spPr>
          <a:xfrm>
            <a:off x="8775855" y="1404964"/>
            <a:ext cx="4237041" cy="3856616"/>
          </a:xfrm>
          <a:prstGeom prst="rect">
            <a:avLst/>
          </a:prstGeom>
        </p:spPr>
      </p:pic>
    </p:spTree>
    <p:extLst>
      <p:ext uri="{BB962C8B-B14F-4D97-AF65-F5344CB8AC3E}">
        <p14:creationId xmlns:p14="http://schemas.microsoft.com/office/powerpoint/2010/main" val="189358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DE468-3CF5-109A-C8C7-33123590BFDD}"/>
            </a:ext>
          </a:extLst>
        </p:cNvPr>
        <p:cNvGrpSpPr/>
        <p:nvPr/>
      </p:nvGrpSpPr>
      <p:grpSpPr>
        <a:xfrm>
          <a:off x="0" y="0"/>
          <a:ext cx="0" cy="0"/>
          <a:chOff x="0" y="0"/>
          <a:chExt cx="0" cy="0"/>
        </a:xfrm>
      </p:grpSpPr>
      <p:sp>
        <p:nvSpPr>
          <p:cNvPr id="2" name="Vrije vorm: vorm 1">
            <a:extLst>
              <a:ext uri="{FF2B5EF4-FFF2-40B4-BE49-F238E27FC236}">
                <a16:creationId xmlns:a16="http://schemas.microsoft.com/office/drawing/2014/main" id="{ABA67822-737B-F4B3-048A-FAE965FD22F5}"/>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99BF16AC-4605-3518-C1FC-A09CFDF17299}"/>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sp>
        <p:nvSpPr>
          <p:cNvPr id="9" name="Tekstvak 8">
            <a:extLst>
              <a:ext uri="{FF2B5EF4-FFF2-40B4-BE49-F238E27FC236}">
                <a16:creationId xmlns:a16="http://schemas.microsoft.com/office/drawing/2014/main" id="{DA283529-128D-3C3C-F259-EAD83E2F80FA}"/>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TITEL PAGINA </a:t>
            </a:r>
            <a:r>
              <a:rPr lang="nl-NL" b="1">
                <a:solidFill>
                  <a:schemeClr val="bg1"/>
                </a:solidFill>
                <a:latin typeface="Arial Narrow" panose="020B0606020202030204" pitchFamily="34" charset="0"/>
              </a:rPr>
              <a:t>( IN HOOFDLETTER)</a:t>
            </a:r>
            <a:endParaRPr lang="nl-NL" sz="2800" b="1">
              <a:solidFill>
                <a:schemeClr val="bg1"/>
              </a:solidFill>
              <a:latin typeface="Arial Narrow" panose="020B0606020202030204" pitchFamily="34" charset="0"/>
            </a:endParaRPr>
          </a:p>
        </p:txBody>
      </p:sp>
      <p:pic>
        <p:nvPicPr>
          <p:cNvPr id="6" name="Afbeelding 5">
            <a:extLst>
              <a:ext uri="{FF2B5EF4-FFF2-40B4-BE49-F238E27FC236}">
                <a16:creationId xmlns:a16="http://schemas.microsoft.com/office/drawing/2014/main" id="{7D85F7E9-34F1-6AF4-7E8A-53DB133BDBC3}"/>
              </a:ext>
            </a:extLst>
          </p:cNvPr>
          <p:cNvPicPr>
            <a:picLocks noChangeAspect="1"/>
          </p:cNvPicPr>
          <p:nvPr/>
        </p:nvPicPr>
        <p:blipFill>
          <a:blip r:embed="rId2"/>
          <a:stretch>
            <a:fillRect/>
          </a:stretch>
        </p:blipFill>
        <p:spPr>
          <a:xfrm>
            <a:off x="-45749" y="0"/>
            <a:ext cx="12283490" cy="6858000"/>
          </a:xfrm>
          <a:prstGeom prst="rect">
            <a:avLst/>
          </a:prstGeom>
        </p:spPr>
      </p:pic>
    </p:spTree>
    <p:extLst>
      <p:ext uri="{BB962C8B-B14F-4D97-AF65-F5344CB8AC3E}">
        <p14:creationId xmlns:p14="http://schemas.microsoft.com/office/powerpoint/2010/main" val="117483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64964-69A3-C06A-C1D0-4993ED6BD1FA}"/>
            </a:ext>
          </a:extLst>
        </p:cNvPr>
        <p:cNvGrpSpPr/>
        <p:nvPr/>
      </p:nvGrpSpPr>
      <p:grpSpPr>
        <a:xfrm>
          <a:off x="0" y="0"/>
          <a:ext cx="0" cy="0"/>
          <a:chOff x="0" y="0"/>
          <a:chExt cx="0" cy="0"/>
        </a:xfrm>
      </p:grpSpPr>
      <p:sp>
        <p:nvSpPr>
          <p:cNvPr id="2" name="Vrije vorm: vorm 1">
            <a:extLst>
              <a:ext uri="{FF2B5EF4-FFF2-40B4-BE49-F238E27FC236}">
                <a16:creationId xmlns:a16="http://schemas.microsoft.com/office/drawing/2014/main" id="{96430A17-3D91-D569-0BFB-6F03822237B0}"/>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F39E4194-D13B-E123-275D-06F580A042A2}"/>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sp>
        <p:nvSpPr>
          <p:cNvPr id="9" name="Tekstvak 8">
            <a:extLst>
              <a:ext uri="{FF2B5EF4-FFF2-40B4-BE49-F238E27FC236}">
                <a16:creationId xmlns:a16="http://schemas.microsoft.com/office/drawing/2014/main" id="{A24BAC9E-4516-3926-C3C4-B119C1192743}"/>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TITEL PAGINA </a:t>
            </a:r>
            <a:r>
              <a:rPr lang="nl-NL" b="1">
                <a:solidFill>
                  <a:schemeClr val="bg1"/>
                </a:solidFill>
                <a:latin typeface="Arial Narrow" panose="020B0606020202030204" pitchFamily="34" charset="0"/>
              </a:rPr>
              <a:t>( IN HOOFDLETTER)</a:t>
            </a:r>
            <a:endParaRPr lang="nl-NL" sz="2800" b="1">
              <a:solidFill>
                <a:schemeClr val="bg1"/>
              </a:solidFill>
              <a:latin typeface="Arial Narrow" panose="020B0606020202030204" pitchFamily="34" charset="0"/>
            </a:endParaRPr>
          </a:p>
        </p:txBody>
      </p:sp>
      <p:pic>
        <p:nvPicPr>
          <p:cNvPr id="3" name="Afbeelding 2">
            <a:extLst>
              <a:ext uri="{FF2B5EF4-FFF2-40B4-BE49-F238E27FC236}">
                <a16:creationId xmlns:a16="http://schemas.microsoft.com/office/drawing/2014/main" id="{6B1451BC-B2CF-71D0-6BB5-A2EAC9936C82}"/>
              </a:ext>
            </a:extLst>
          </p:cNvPr>
          <p:cNvPicPr>
            <a:picLocks noChangeAspect="1"/>
          </p:cNvPicPr>
          <p:nvPr/>
        </p:nvPicPr>
        <p:blipFill>
          <a:blip r:embed="rId2"/>
          <a:stretch>
            <a:fillRect/>
          </a:stretch>
        </p:blipFill>
        <p:spPr>
          <a:xfrm>
            <a:off x="0" y="0"/>
            <a:ext cx="12192000" cy="6878974"/>
          </a:xfrm>
          <a:prstGeom prst="rect">
            <a:avLst/>
          </a:prstGeom>
        </p:spPr>
      </p:pic>
    </p:spTree>
    <p:extLst>
      <p:ext uri="{BB962C8B-B14F-4D97-AF65-F5344CB8AC3E}">
        <p14:creationId xmlns:p14="http://schemas.microsoft.com/office/powerpoint/2010/main" val="231969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AD07E-A892-58D2-A82C-66148B305795}"/>
            </a:ext>
          </a:extLst>
        </p:cNvPr>
        <p:cNvGrpSpPr/>
        <p:nvPr/>
      </p:nvGrpSpPr>
      <p:grpSpPr>
        <a:xfrm>
          <a:off x="0" y="0"/>
          <a:ext cx="0" cy="0"/>
          <a:chOff x="0" y="0"/>
          <a:chExt cx="0" cy="0"/>
        </a:xfrm>
      </p:grpSpPr>
      <p:pic>
        <p:nvPicPr>
          <p:cNvPr id="26" name="Afbeelding 25" descr="Afbeelding met kleding, jeans, schoeisel, persoon&#10;&#10;Door AI gegenereerde inhoud is mogelijk onjuist.">
            <a:extLst>
              <a:ext uri="{FF2B5EF4-FFF2-40B4-BE49-F238E27FC236}">
                <a16:creationId xmlns:a16="http://schemas.microsoft.com/office/drawing/2014/main" id="{2A5F9F6F-568A-864F-DB89-FE431174F059}"/>
              </a:ext>
            </a:extLst>
          </p:cNvPr>
          <p:cNvPicPr>
            <a:picLocks noChangeAspect="1"/>
          </p:cNvPicPr>
          <p:nvPr/>
        </p:nvPicPr>
        <p:blipFill>
          <a:blip r:embed="rId3" cstate="email">
            <a:extLst>
              <a:ext uri="{28A0092B-C50C-407E-A947-70E740481C1C}">
                <a14:useLocalDpi xmlns:a14="http://schemas.microsoft.com/office/drawing/2010/main"/>
              </a:ext>
            </a:extLst>
          </a:blip>
          <a:srcRect r="4012"/>
          <a:stretch>
            <a:fillRect/>
          </a:stretch>
        </p:blipFill>
        <p:spPr>
          <a:xfrm>
            <a:off x="8101810" y="1766792"/>
            <a:ext cx="4090186" cy="4261125"/>
          </a:xfrm>
          <a:prstGeom prst="rect">
            <a:avLst/>
          </a:prstGeom>
        </p:spPr>
      </p:pic>
      <p:sp>
        <p:nvSpPr>
          <p:cNvPr id="2" name="Vrije vorm: vorm 1">
            <a:extLst>
              <a:ext uri="{FF2B5EF4-FFF2-40B4-BE49-F238E27FC236}">
                <a16:creationId xmlns:a16="http://schemas.microsoft.com/office/drawing/2014/main" id="{9466D6BB-04D7-5A22-823D-D87D2E9A60CF}"/>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F6D8A460-AFD9-ABB1-3D85-D61046508039}"/>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49A30E25-5FE9-363B-A448-D0C9BE74D4D7}"/>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014FFE5F-85EB-786E-94C1-717B97C4A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B640AF50-F34A-23CE-C1A3-C317C96CD70E}"/>
              </a:ext>
            </a:extLst>
          </p:cNvPr>
          <p:cNvSpPr/>
          <p:nvPr/>
        </p:nvSpPr>
        <p:spPr>
          <a:xfrm flipV="1">
            <a:off x="-22907" y="325768"/>
            <a:ext cx="5056636" cy="70498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AFD41DDD-3786-99CC-F0B0-A29E49F5BBA2}"/>
              </a:ext>
            </a:extLst>
          </p:cNvPr>
          <p:cNvSpPr txBox="1"/>
          <p:nvPr/>
        </p:nvSpPr>
        <p:spPr>
          <a:xfrm>
            <a:off x="395335" y="417271"/>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Aanmelding MBO</a:t>
            </a:r>
          </a:p>
        </p:txBody>
      </p:sp>
      <p:sp>
        <p:nvSpPr>
          <p:cNvPr id="11" name="Tekstvak 10">
            <a:extLst>
              <a:ext uri="{FF2B5EF4-FFF2-40B4-BE49-F238E27FC236}">
                <a16:creationId xmlns:a16="http://schemas.microsoft.com/office/drawing/2014/main" id="{E39381BA-7049-DA29-C129-3A21666AEB3E}"/>
              </a:ext>
            </a:extLst>
          </p:cNvPr>
          <p:cNvSpPr txBox="1"/>
          <p:nvPr/>
        </p:nvSpPr>
        <p:spPr>
          <a:xfrm>
            <a:off x="395335" y="1149579"/>
            <a:ext cx="9399313" cy="1015663"/>
          </a:xfrm>
          <a:prstGeom prst="rect">
            <a:avLst/>
          </a:prstGeom>
          <a:noFill/>
        </p:spPr>
        <p:txBody>
          <a:bodyPr wrap="square" rtlCol="0">
            <a:spAutoFit/>
          </a:bodyPr>
          <a:lstStyle/>
          <a:p>
            <a:pPr marL="342900" indent="-342900">
              <a:buFont typeface="Arial" panose="020B0604020202020204" pitchFamily="34" charset="0"/>
              <a:buChar char="•"/>
            </a:pPr>
            <a:r>
              <a:rPr lang="nl-NL" sz="2000">
                <a:solidFill>
                  <a:srgbClr val="364757"/>
                </a:solidFill>
                <a:latin typeface="Arial Narrow" panose="020B0606020202030204" pitchFamily="34" charset="0"/>
              </a:rPr>
              <a:t>Aanmelding voor mbo-opleiding </a:t>
            </a:r>
            <a:r>
              <a:rPr lang="nl-NL" sz="2000" b="1">
                <a:solidFill>
                  <a:srgbClr val="364757"/>
                </a:solidFill>
                <a:latin typeface="Arial Narrow" panose="020B0606020202030204" pitchFamily="34" charset="0"/>
              </a:rPr>
              <a:t>vanaf 1 oktober / 1 november</a:t>
            </a:r>
            <a:br>
              <a:rPr lang="nl-NL" sz="2000">
                <a:solidFill>
                  <a:srgbClr val="364757"/>
                </a:solidFill>
                <a:latin typeface="Arial Narrow" panose="020B0606020202030204" pitchFamily="34" charset="0"/>
              </a:rPr>
            </a:br>
            <a:r>
              <a:rPr lang="nl-NL" sz="2000" u="sng">
                <a:solidFill>
                  <a:srgbClr val="364757"/>
                </a:solidFill>
                <a:latin typeface="Arial Narrow" panose="020B0606020202030204" pitchFamily="34" charset="0"/>
              </a:rPr>
              <a:t>Deadline vóór 1 april (toelatingsrecht)</a:t>
            </a:r>
          </a:p>
          <a:p>
            <a:pPr marL="342900" indent="-342900">
              <a:buFont typeface="Arial" panose="020B0604020202020204" pitchFamily="34" charset="0"/>
              <a:buChar char="•"/>
            </a:pPr>
            <a:r>
              <a:rPr lang="nl-NL" sz="2000">
                <a:solidFill>
                  <a:srgbClr val="364757"/>
                </a:solidFill>
                <a:latin typeface="Arial Narrow" panose="020B0606020202030204" pitchFamily="34" charset="0"/>
              </a:rPr>
              <a:t>Digitaal via de website van de mbo-school (DigiD noodzakelijk!)</a:t>
            </a:r>
            <a:endParaRPr lang="nl-NL">
              <a:solidFill>
                <a:srgbClr val="364757"/>
              </a:solidFill>
              <a:latin typeface="Arial Narrow" panose="020B0606020202030204" pitchFamily="34" charset="0"/>
            </a:endParaRPr>
          </a:p>
        </p:txBody>
      </p:sp>
      <p:sp>
        <p:nvSpPr>
          <p:cNvPr id="10" name="Tekstvak 9">
            <a:extLst>
              <a:ext uri="{FF2B5EF4-FFF2-40B4-BE49-F238E27FC236}">
                <a16:creationId xmlns:a16="http://schemas.microsoft.com/office/drawing/2014/main" id="{9FFC00C9-B912-5248-21D4-E3740ADF6F8E}"/>
              </a:ext>
            </a:extLst>
          </p:cNvPr>
          <p:cNvSpPr txBox="1"/>
          <p:nvPr/>
        </p:nvSpPr>
        <p:spPr>
          <a:xfrm>
            <a:off x="395334" y="3287847"/>
            <a:ext cx="9399313" cy="2862322"/>
          </a:xfrm>
          <a:prstGeom prst="rect">
            <a:avLst/>
          </a:prstGeom>
          <a:noFill/>
        </p:spPr>
        <p:txBody>
          <a:bodyPr wrap="square" rtlCol="0">
            <a:spAutoFit/>
          </a:bodyPr>
          <a:lstStyle/>
          <a:p>
            <a:pPr marL="342900" indent="-342900">
              <a:buFont typeface="Arial" panose="020B0604020202020204" pitchFamily="34" charset="0"/>
              <a:buChar char="•"/>
            </a:pPr>
            <a:r>
              <a:rPr lang="nl-NL" sz="2000" b="1">
                <a:solidFill>
                  <a:srgbClr val="364757"/>
                </a:solidFill>
                <a:latin typeface="Arial Narrow" panose="020B0606020202030204" pitchFamily="34" charset="0"/>
              </a:rPr>
              <a:t>Opleidingen met beperkt aantal plekken</a:t>
            </a:r>
            <a:br>
              <a:rPr lang="nl-NL" sz="2000" b="1">
                <a:solidFill>
                  <a:srgbClr val="364757"/>
                </a:solidFill>
                <a:latin typeface="Arial Narrow" panose="020B0606020202030204" pitchFamily="34" charset="0"/>
              </a:rPr>
            </a:br>
            <a:r>
              <a:rPr lang="nl-NL" sz="2000" err="1">
                <a:solidFill>
                  <a:srgbClr val="364757"/>
                </a:solidFill>
                <a:latin typeface="Arial Narrow" panose="020B0606020202030204" pitchFamily="34" charset="0"/>
              </a:rPr>
              <a:t>VeVa</a:t>
            </a:r>
            <a:r>
              <a:rPr lang="nl-NL" sz="2000">
                <a:solidFill>
                  <a:srgbClr val="364757"/>
                </a:solidFill>
                <a:latin typeface="Arial Narrow" panose="020B0606020202030204" pitchFamily="34" charset="0"/>
              </a:rPr>
              <a:t>, creatieve opleidingen, Hair &amp; </a:t>
            </a:r>
            <a:r>
              <a:rPr lang="nl-NL" sz="2000" err="1">
                <a:solidFill>
                  <a:srgbClr val="364757"/>
                </a:solidFill>
                <a:latin typeface="Arial Narrow" panose="020B0606020202030204" pitchFamily="34" charset="0"/>
              </a:rPr>
              <a:t>Nail</a:t>
            </a:r>
            <a:r>
              <a:rPr lang="nl-NL" sz="2000">
                <a:solidFill>
                  <a:srgbClr val="364757"/>
                </a:solidFill>
                <a:latin typeface="Arial Narrow" panose="020B0606020202030204" pitchFamily="34" charset="0"/>
              </a:rPr>
              <a:t>, luchtvaartdienstverlening, sociaal werker, etc.</a:t>
            </a:r>
            <a:br>
              <a:rPr lang="nl-NL" sz="2000">
                <a:solidFill>
                  <a:srgbClr val="364757"/>
                </a:solidFill>
                <a:latin typeface="Arial Narrow" panose="020B0606020202030204" pitchFamily="34" charset="0"/>
              </a:rPr>
            </a:br>
            <a:br>
              <a:rPr lang="nl-NL" sz="2000">
                <a:solidFill>
                  <a:srgbClr val="364757"/>
                </a:solidFill>
                <a:latin typeface="Arial Narrow" panose="020B0606020202030204" pitchFamily="34" charset="0"/>
              </a:rPr>
            </a:br>
            <a:r>
              <a:rPr lang="nl-NL" sz="2000">
                <a:solidFill>
                  <a:srgbClr val="364757"/>
                </a:solidFill>
                <a:latin typeface="Arial Narrow" panose="020B0606020202030204" pitchFamily="34" charset="0"/>
              </a:rPr>
              <a:t>Wie het eerst komt, wie het eerst maalt = </a:t>
            </a:r>
            <a:r>
              <a:rPr lang="nl-NL" sz="2000" u="sng">
                <a:solidFill>
                  <a:srgbClr val="364757"/>
                </a:solidFill>
                <a:latin typeface="Arial Narrow" panose="020B0606020202030204" pitchFamily="34" charset="0"/>
              </a:rPr>
              <a:t>snel aanmelden!</a:t>
            </a:r>
            <a:br>
              <a:rPr lang="nl-NL" sz="2000" u="sng">
                <a:solidFill>
                  <a:srgbClr val="364757"/>
                </a:solidFill>
                <a:latin typeface="Arial Narrow" panose="020B0606020202030204" pitchFamily="34" charset="0"/>
              </a:rPr>
            </a:br>
            <a:endParaRPr lang="nl-NL" sz="2000" u="sng">
              <a:solidFill>
                <a:srgbClr val="364757"/>
              </a:solidFill>
              <a:latin typeface="Arial Narrow" panose="020B0606020202030204" pitchFamily="34" charset="0"/>
            </a:endParaRPr>
          </a:p>
          <a:p>
            <a:pPr marL="342900" indent="-342900">
              <a:buFont typeface="Arial" panose="020B0604020202020204" pitchFamily="34" charset="0"/>
              <a:buChar char="•"/>
            </a:pPr>
            <a:r>
              <a:rPr lang="nl-NL" sz="2000" b="1">
                <a:solidFill>
                  <a:srgbClr val="364757"/>
                </a:solidFill>
                <a:latin typeface="Arial Narrow" panose="020B0606020202030204" pitchFamily="34" charset="0"/>
              </a:rPr>
              <a:t>Selectieopleidingen</a:t>
            </a:r>
            <a:br>
              <a:rPr lang="nl-NL" sz="2000">
                <a:solidFill>
                  <a:srgbClr val="364757"/>
                </a:solidFill>
                <a:latin typeface="Arial Narrow" panose="020B0606020202030204" pitchFamily="34" charset="0"/>
              </a:rPr>
            </a:br>
            <a:r>
              <a:rPr lang="nl-NL" sz="2000">
                <a:solidFill>
                  <a:srgbClr val="364757"/>
                </a:solidFill>
                <a:latin typeface="Arial Narrow" panose="020B0606020202030204" pitchFamily="34" charset="0"/>
              </a:rPr>
              <a:t>Sport en bewegen, </a:t>
            </a:r>
            <a:r>
              <a:rPr lang="nl-NL" sz="2000" err="1">
                <a:solidFill>
                  <a:srgbClr val="364757"/>
                </a:solidFill>
                <a:latin typeface="Arial Narrow" panose="020B0606020202030204" pitchFamily="34" charset="0"/>
              </a:rPr>
              <a:t>VeVa</a:t>
            </a:r>
            <a:r>
              <a:rPr lang="nl-NL" sz="2000">
                <a:solidFill>
                  <a:srgbClr val="364757"/>
                </a:solidFill>
                <a:latin typeface="Arial Narrow" panose="020B0606020202030204" pitchFamily="34" charset="0"/>
              </a:rPr>
              <a:t>, sommige creatieve opleidingen, dans, artiest, etc. </a:t>
            </a:r>
            <a:br>
              <a:rPr lang="nl-NL" sz="2000">
                <a:solidFill>
                  <a:srgbClr val="364757"/>
                </a:solidFill>
                <a:latin typeface="Arial Narrow" panose="020B0606020202030204" pitchFamily="34" charset="0"/>
              </a:rPr>
            </a:br>
            <a:br>
              <a:rPr lang="nl-NL" sz="2000">
                <a:solidFill>
                  <a:srgbClr val="364757"/>
                </a:solidFill>
                <a:latin typeface="Arial Narrow" panose="020B0606020202030204" pitchFamily="34" charset="0"/>
              </a:rPr>
            </a:br>
            <a:r>
              <a:rPr lang="nl-NL" sz="2000">
                <a:solidFill>
                  <a:srgbClr val="364757"/>
                </a:solidFill>
                <a:latin typeface="Arial Narrow" panose="020B0606020202030204" pitchFamily="34" charset="0"/>
              </a:rPr>
              <a:t> </a:t>
            </a:r>
            <a:endParaRPr lang="nl-NL" sz="2000" b="1">
              <a:solidFill>
                <a:srgbClr val="364757"/>
              </a:solidFill>
              <a:latin typeface="Arial Narrow" panose="020B0606020202030204" pitchFamily="34" charset="0"/>
            </a:endParaRPr>
          </a:p>
        </p:txBody>
      </p:sp>
      <p:sp>
        <p:nvSpPr>
          <p:cNvPr id="12" name="Vrije vorm: vorm 11">
            <a:extLst>
              <a:ext uri="{FF2B5EF4-FFF2-40B4-BE49-F238E27FC236}">
                <a16:creationId xmlns:a16="http://schemas.microsoft.com/office/drawing/2014/main" id="{4CB056A2-6EF3-4013-8875-7556B422CEAB}"/>
              </a:ext>
            </a:extLst>
          </p:cNvPr>
          <p:cNvSpPr/>
          <p:nvPr/>
        </p:nvSpPr>
        <p:spPr>
          <a:xfrm flipV="1">
            <a:off x="-22907" y="2426044"/>
            <a:ext cx="5056636" cy="70498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8" name="Tekstvak 7">
            <a:extLst>
              <a:ext uri="{FF2B5EF4-FFF2-40B4-BE49-F238E27FC236}">
                <a16:creationId xmlns:a16="http://schemas.microsoft.com/office/drawing/2014/main" id="{5D276240-3DFB-D4F2-531F-B3B29BF147C5}"/>
              </a:ext>
            </a:extLst>
          </p:cNvPr>
          <p:cNvSpPr txBox="1"/>
          <p:nvPr/>
        </p:nvSpPr>
        <p:spPr>
          <a:xfrm>
            <a:off x="395335" y="2489494"/>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Toelating &amp; plaatsing </a:t>
            </a:r>
          </a:p>
        </p:txBody>
      </p:sp>
    </p:spTree>
    <p:extLst>
      <p:ext uri="{BB962C8B-B14F-4D97-AF65-F5344CB8AC3E}">
        <p14:creationId xmlns:p14="http://schemas.microsoft.com/office/powerpoint/2010/main" val="311772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838BA-2404-93D3-6839-96808DD1DA60}"/>
            </a:ext>
          </a:extLst>
        </p:cNvPr>
        <p:cNvGrpSpPr/>
        <p:nvPr/>
      </p:nvGrpSpPr>
      <p:grpSpPr>
        <a:xfrm>
          <a:off x="0" y="0"/>
          <a:ext cx="0" cy="0"/>
          <a:chOff x="0" y="0"/>
          <a:chExt cx="0" cy="0"/>
        </a:xfrm>
      </p:grpSpPr>
      <p:pic>
        <p:nvPicPr>
          <p:cNvPr id="22" name="Afbeelding 21" descr="Afbeelding met schoeisel, kleding, jeans, Broek&#10;&#10;Door AI gegenereerde inhoud is mogelijk onjuist.">
            <a:extLst>
              <a:ext uri="{FF2B5EF4-FFF2-40B4-BE49-F238E27FC236}">
                <a16:creationId xmlns:a16="http://schemas.microsoft.com/office/drawing/2014/main" id="{23551F79-D132-D272-E476-CA6A17520DC4}"/>
              </a:ext>
            </a:extLst>
          </p:cNvPr>
          <p:cNvPicPr>
            <a:picLocks noChangeAspect="1"/>
          </p:cNvPicPr>
          <p:nvPr/>
        </p:nvPicPr>
        <p:blipFill>
          <a:blip r:embed="rId2">
            <a:extLst>
              <a:ext uri="{28A0092B-C50C-407E-A947-70E740481C1C}">
                <a14:useLocalDpi xmlns:a14="http://schemas.microsoft.com/office/drawing/2010/main" val="0"/>
              </a:ext>
            </a:extLst>
          </a:blip>
          <a:srcRect b="5906"/>
          <a:stretch>
            <a:fillRect/>
          </a:stretch>
        </p:blipFill>
        <p:spPr>
          <a:xfrm>
            <a:off x="124235" y="2869949"/>
            <a:ext cx="3197298" cy="3008458"/>
          </a:xfrm>
          <a:prstGeom prst="rect">
            <a:avLst/>
          </a:prstGeom>
        </p:spPr>
      </p:pic>
      <p:sp>
        <p:nvSpPr>
          <p:cNvPr id="2" name="Vrije vorm: vorm 1">
            <a:extLst>
              <a:ext uri="{FF2B5EF4-FFF2-40B4-BE49-F238E27FC236}">
                <a16:creationId xmlns:a16="http://schemas.microsoft.com/office/drawing/2014/main" id="{E0F2A37B-652E-1C6A-084B-24A97253F9A4}"/>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D02317F2-59E9-7CBF-D554-BF51B3214E4F}"/>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89544FCF-6134-7E93-0BD7-E89DD6575164}"/>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3A3D98CE-D447-F1D7-E61F-E9C8E7084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7095640C-5E8F-2EBF-6DF1-0834479FC129}"/>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5C652E35-B431-24BB-F157-3119C3D0B4E1}"/>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PROGRAMMA</a:t>
            </a:r>
          </a:p>
        </p:txBody>
      </p:sp>
      <p:sp>
        <p:nvSpPr>
          <p:cNvPr id="11" name="Tekstvak 10">
            <a:extLst>
              <a:ext uri="{FF2B5EF4-FFF2-40B4-BE49-F238E27FC236}">
                <a16:creationId xmlns:a16="http://schemas.microsoft.com/office/drawing/2014/main" id="{B16AE8F6-DFB5-BABC-FBE0-CCFC8F7B2AA4}"/>
              </a:ext>
            </a:extLst>
          </p:cNvPr>
          <p:cNvSpPr txBox="1"/>
          <p:nvPr/>
        </p:nvSpPr>
        <p:spPr>
          <a:xfrm>
            <a:off x="3232087" y="1557196"/>
            <a:ext cx="7061703" cy="2308324"/>
          </a:xfrm>
          <a:prstGeom prst="rect">
            <a:avLst/>
          </a:prstGeom>
          <a:noFill/>
        </p:spPr>
        <p:txBody>
          <a:bodyPr wrap="square" lIns="91440" tIns="45720" rIns="91440" bIns="45720" rtlCol="0" anchor="t">
            <a:spAutoFit/>
          </a:bodyPr>
          <a:lstStyle/>
          <a:p>
            <a:pPr marL="571500" indent="-571500">
              <a:buFontTx/>
              <a:buChar char="-"/>
            </a:pPr>
            <a:r>
              <a:rPr lang="nl-NL" b="1">
                <a:solidFill>
                  <a:srgbClr val="364757"/>
                </a:solidFill>
                <a:latin typeface="Arial Narrow"/>
              </a:rPr>
              <a:t>Welkom</a:t>
            </a:r>
          </a:p>
          <a:p>
            <a:pPr marL="571500" indent="-571500">
              <a:buFontTx/>
              <a:buChar char="-"/>
            </a:pPr>
            <a:r>
              <a:rPr lang="nl-NL" b="1">
                <a:solidFill>
                  <a:srgbClr val="364757"/>
                </a:solidFill>
                <a:latin typeface="Arial Narrow"/>
              </a:rPr>
              <a:t>Exameninformatie door dhr. </a:t>
            </a:r>
            <a:r>
              <a:rPr lang="nl-NL" b="1" err="1">
                <a:solidFill>
                  <a:srgbClr val="364757"/>
                </a:solidFill>
                <a:latin typeface="Arial Narrow"/>
              </a:rPr>
              <a:t>Chari</a:t>
            </a:r>
            <a:r>
              <a:rPr lang="nl-NL" b="1">
                <a:solidFill>
                  <a:srgbClr val="364757"/>
                </a:solidFill>
                <a:latin typeface="Arial Narrow"/>
              </a:rPr>
              <a:t> (examensecretaris)</a:t>
            </a:r>
          </a:p>
          <a:p>
            <a:pPr marL="571500" indent="-571500">
              <a:buFontTx/>
              <a:buChar char="-"/>
            </a:pPr>
            <a:r>
              <a:rPr lang="nl-NL" b="1">
                <a:solidFill>
                  <a:srgbClr val="364757"/>
                </a:solidFill>
                <a:latin typeface="Arial Narrow"/>
              </a:rPr>
              <a:t>Informatie LOB door mevr. Van Dalen (decaan)</a:t>
            </a:r>
          </a:p>
          <a:p>
            <a:pPr marL="571500" indent="-571500">
              <a:buFontTx/>
              <a:buChar char="-"/>
            </a:pPr>
            <a:r>
              <a:rPr lang="nl-NL" b="1">
                <a:solidFill>
                  <a:srgbClr val="364757"/>
                </a:solidFill>
                <a:latin typeface="Arial Narrow"/>
              </a:rPr>
              <a:t>Algemene informatie door coach</a:t>
            </a:r>
            <a:endParaRPr lang="nl-NL">
              <a:solidFill>
                <a:srgbClr val="364757"/>
              </a:solidFill>
              <a:latin typeface="Arial Narrow" panose="020B0606020202030204" pitchFamily="34" charset="0"/>
            </a:endParaRPr>
          </a:p>
          <a:p>
            <a:pPr marL="571500" indent="-571500">
              <a:buFontTx/>
              <a:buChar char="-"/>
            </a:pPr>
            <a:endParaRPr lang="nl-NL" b="1">
              <a:solidFill>
                <a:srgbClr val="364757"/>
              </a:solidFill>
              <a:latin typeface="Arial Narrow" panose="020B0606020202030204" pitchFamily="34" charset="0"/>
            </a:endParaRPr>
          </a:p>
          <a:p>
            <a:pPr marL="571500" indent="-571500">
              <a:buFontTx/>
              <a:buChar char="-"/>
            </a:pPr>
            <a:endParaRPr lang="nl-NL" b="1">
              <a:solidFill>
                <a:srgbClr val="364757"/>
              </a:solidFill>
              <a:latin typeface="Arial Narrow" panose="020B0606020202030204" pitchFamily="34" charset="0"/>
            </a:endParaRPr>
          </a:p>
          <a:p>
            <a:pPr marL="571500" indent="-571500">
              <a:buFontTx/>
              <a:buChar char="-"/>
            </a:pPr>
            <a:endParaRPr lang="nl-NL" b="1">
              <a:solidFill>
                <a:srgbClr val="364757"/>
              </a:solidFill>
              <a:latin typeface="Arial Narrow" panose="020B0606020202030204" pitchFamily="34" charset="0"/>
            </a:endParaRPr>
          </a:p>
          <a:p>
            <a:r>
              <a:rPr lang="nl-NL" b="1" err="1">
                <a:solidFill>
                  <a:srgbClr val="364757"/>
                </a:solidFill>
                <a:latin typeface="Arial Narrow"/>
              </a:rPr>
              <a:t>T.i</a:t>
            </a:r>
            <a:r>
              <a:rPr lang="nl-NL" b="1">
                <a:solidFill>
                  <a:srgbClr val="364757"/>
                </a:solidFill>
                <a:latin typeface="Arial Narrow"/>
              </a:rPr>
              <a:t>. deze presentatie wordt gepubliceerd op de website en is daar na te lezen. </a:t>
            </a:r>
          </a:p>
        </p:txBody>
      </p:sp>
    </p:spTree>
    <p:extLst>
      <p:ext uri="{BB962C8B-B14F-4D97-AF65-F5344CB8AC3E}">
        <p14:creationId xmlns:p14="http://schemas.microsoft.com/office/powerpoint/2010/main" val="352072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E4F41-3E9A-F610-5332-648CD683D01B}"/>
            </a:ext>
          </a:extLst>
        </p:cNvPr>
        <p:cNvGrpSpPr/>
        <p:nvPr/>
      </p:nvGrpSpPr>
      <p:grpSpPr>
        <a:xfrm>
          <a:off x="0" y="0"/>
          <a:ext cx="0" cy="0"/>
          <a:chOff x="0" y="0"/>
          <a:chExt cx="0" cy="0"/>
        </a:xfrm>
      </p:grpSpPr>
      <p:pic>
        <p:nvPicPr>
          <p:cNvPr id="3" name="Afbeelding 2" descr="Afbeelding met logo, symbool, Graphics, ontwerp&#10;&#10;Door AI gegenereerde inhoud is mogelijk onjuist.">
            <a:extLst>
              <a:ext uri="{FF2B5EF4-FFF2-40B4-BE49-F238E27FC236}">
                <a16:creationId xmlns:a16="http://schemas.microsoft.com/office/drawing/2014/main" id="{03ACDCE4-08D1-65E6-0916-FFC4017095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865" y="1249379"/>
            <a:ext cx="5078993" cy="5078993"/>
          </a:xfrm>
          <a:prstGeom prst="rect">
            <a:avLst/>
          </a:prstGeom>
        </p:spPr>
      </p:pic>
      <p:sp>
        <p:nvSpPr>
          <p:cNvPr id="28" name="Vrije vorm: vorm 27">
            <a:extLst>
              <a:ext uri="{FF2B5EF4-FFF2-40B4-BE49-F238E27FC236}">
                <a16:creationId xmlns:a16="http://schemas.microsoft.com/office/drawing/2014/main" id="{B2C69D79-B226-1980-C16B-FA397D8C5EA3}"/>
              </a:ext>
            </a:extLst>
          </p:cNvPr>
          <p:cNvSpPr/>
          <p:nvPr/>
        </p:nvSpPr>
        <p:spPr>
          <a:xfrm flipH="1">
            <a:off x="9171159" y="4979406"/>
            <a:ext cx="3020839" cy="1892173"/>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Vrije vorm: vorm 26">
            <a:extLst>
              <a:ext uri="{FF2B5EF4-FFF2-40B4-BE49-F238E27FC236}">
                <a16:creationId xmlns:a16="http://schemas.microsoft.com/office/drawing/2014/main" id="{F945CEBA-D0B1-7E54-5DFE-636C111C82B9}"/>
              </a:ext>
            </a:extLst>
          </p:cNvPr>
          <p:cNvSpPr/>
          <p:nvPr/>
        </p:nvSpPr>
        <p:spPr>
          <a:xfrm>
            <a:off x="-9053" y="5432079"/>
            <a:ext cx="10302843" cy="1439501"/>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5F275C43-D345-CED9-B6F9-78689F0BBB9B}"/>
              </a:ext>
            </a:extLst>
          </p:cNvPr>
          <p:cNvSpPr txBox="1"/>
          <p:nvPr/>
        </p:nvSpPr>
        <p:spPr>
          <a:xfrm>
            <a:off x="3168712" y="6074875"/>
            <a:ext cx="3223033" cy="369332"/>
          </a:xfrm>
          <a:prstGeom prst="rect">
            <a:avLst/>
          </a:prstGeom>
          <a:noFill/>
        </p:spPr>
        <p:txBody>
          <a:bodyPr wrap="square" rtlCol="0">
            <a:spAutoFit/>
          </a:bodyPr>
          <a:lstStyle/>
          <a:p>
            <a:r>
              <a:rPr lang="nl-NL" b="1">
                <a:solidFill>
                  <a:schemeClr val="bg1"/>
                </a:solidFill>
                <a:latin typeface="Arial Narrow" panose="020B0606020202030204" pitchFamily="34" charset="0"/>
              </a:rPr>
              <a:t>DÉ PLEK OM TE ZIJN</a:t>
            </a:r>
          </a:p>
        </p:txBody>
      </p:sp>
      <p:pic>
        <p:nvPicPr>
          <p:cNvPr id="31" name="Afbeelding 30" descr="Afbeelding met tekst, Lettertype, Graphics, schermopname&#10;&#10;Door AI gegenereerde inhoud is mogelijk onjuist.">
            <a:extLst>
              <a:ext uri="{FF2B5EF4-FFF2-40B4-BE49-F238E27FC236}">
                <a16:creationId xmlns:a16="http://schemas.microsoft.com/office/drawing/2014/main" id="{EB1E312A-118E-D77C-3940-08D935E47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655" y="5796744"/>
            <a:ext cx="1268008" cy="716557"/>
          </a:xfrm>
          <a:prstGeom prst="rect">
            <a:avLst/>
          </a:prstGeom>
        </p:spPr>
      </p:pic>
      <p:sp>
        <p:nvSpPr>
          <p:cNvPr id="2" name="Tekstvak 1">
            <a:extLst>
              <a:ext uri="{FF2B5EF4-FFF2-40B4-BE49-F238E27FC236}">
                <a16:creationId xmlns:a16="http://schemas.microsoft.com/office/drawing/2014/main" id="{AA0AD4CC-5D84-B979-CDFC-0D78F29CD734}"/>
              </a:ext>
            </a:extLst>
          </p:cNvPr>
          <p:cNvSpPr txBox="1"/>
          <p:nvPr/>
        </p:nvSpPr>
        <p:spPr>
          <a:xfrm>
            <a:off x="4780228" y="1801668"/>
            <a:ext cx="6473952" cy="769441"/>
          </a:xfrm>
          <a:prstGeom prst="rect">
            <a:avLst/>
          </a:prstGeom>
          <a:noFill/>
        </p:spPr>
        <p:txBody>
          <a:bodyPr wrap="square" rtlCol="0">
            <a:spAutoFit/>
          </a:bodyPr>
          <a:lstStyle/>
          <a:p>
            <a:r>
              <a:rPr lang="nl-NL" sz="4400" b="1">
                <a:solidFill>
                  <a:srgbClr val="233B53"/>
                </a:solidFill>
                <a:latin typeface="Arial Narrow" panose="020B0606020202030204" pitchFamily="34" charset="0"/>
                <a:cs typeface="Arial" panose="020B0604020202020204" pitchFamily="34" charset="0"/>
              </a:rPr>
              <a:t>Vragen of meer informatie? </a:t>
            </a:r>
          </a:p>
        </p:txBody>
      </p:sp>
      <p:sp>
        <p:nvSpPr>
          <p:cNvPr id="4" name="Tekstvak 3">
            <a:extLst>
              <a:ext uri="{FF2B5EF4-FFF2-40B4-BE49-F238E27FC236}">
                <a16:creationId xmlns:a16="http://schemas.microsoft.com/office/drawing/2014/main" id="{58109451-87BC-87E3-7827-8D326466A202}"/>
              </a:ext>
            </a:extLst>
          </p:cNvPr>
          <p:cNvSpPr txBox="1"/>
          <p:nvPr/>
        </p:nvSpPr>
        <p:spPr>
          <a:xfrm>
            <a:off x="5845219" y="2507786"/>
            <a:ext cx="4605748" cy="523220"/>
          </a:xfrm>
          <a:prstGeom prst="rect">
            <a:avLst/>
          </a:prstGeom>
          <a:noFill/>
        </p:spPr>
        <p:txBody>
          <a:bodyPr wrap="none" rtlCol="0">
            <a:spAutoFit/>
          </a:bodyPr>
          <a:lstStyle/>
          <a:p>
            <a:pPr algn="ctr"/>
            <a:r>
              <a:rPr lang="nl-NL" sz="2800">
                <a:solidFill>
                  <a:srgbClr val="233B53"/>
                </a:solidFill>
                <a:latin typeface="Arial Narrow" panose="020B0606020202030204" pitchFamily="34" charset="0"/>
                <a:cs typeface="Arial" panose="020B0604020202020204" pitchFamily="34" charset="0"/>
                <a:hlinkClick r:id="rId4"/>
              </a:rPr>
              <a:t>Vmbo-decanen@udenscollege.nl</a:t>
            </a:r>
            <a:r>
              <a:rPr lang="nl-NL" sz="2800">
                <a:solidFill>
                  <a:srgbClr val="233B53"/>
                </a:solidFill>
                <a:latin typeface="Arial Narrow" panose="020B0606020202030204" pitchFamily="34" charset="0"/>
                <a:cs typeface="Arial" panose="020B0604020202020204" pitchFamily="34" charset="0"/>
              </a:rPr>
              <a:t> </a:t>
            </a:r>
          </a:p>
        </p:txBody>
      </p:sp>
      <p:sp>
        <p:nvSpPr>
          <p:cNvPr id="5" name="Tekstvak 4">
            <a:extLst>
              <a:ext uri="{FF2B5EF4-FFF2-40B4-BE49-F238E27FC236}">
                <a16:creationId xmlns:a16="http://schemas.microsoft.com/office/drawing/2014/main" id="{552BD80D-513C-4CD3-FA1C-AD68C581353D}"/>
              </a:ext>
            </a:extLst>
          </p:cNvPr>
          <p:cNvSpPr txBox="1"/>
          <p:nvPr/>
        </p:nvSpPr>
        <p:spPr>
          <a:xfrm>
            <a:off x="4710293" y="3582520"/>
            <a:ext cx="6875600" cy="1261884"/>
          </a:xfrm>
          <a:prstGeom prst="rect">
            <a:avLst/>
          </a:prstGeom>
          <a:noFill/>
        </p:spPr>
        <p:txBody>
          <a:bodyPr wrap="none" rtlCol="0">
            <a:spAutoFit/>
          </a:bodyPr>
          <a:lstStyle/>
          <a:p>
            <a:pPr algn="ctr"/>
            <a:r>
              <a:rPr lang="nl-NL" sz="2800">
                <a:solidFill>
                  <a:srgbClr val="233B53"/>
                </a:solidFill>
                <a:latin typeface="Arial Narrow" panose="020B0606020202030204" pitchFamily="34" charset="0"/>
                <a:cs typeface="Arial" panose="020B0604020202020204" pitchFamily="34" charset="0"/>
              </a:rPr>
              <a:t>Online LOB spreekuur voor ouders (op inschrijving)</a:t>
            </a:r>
            <a:br>
              <a:rPr lang="nl-NL" sz="2800">
                <a:solidFill>
                  <a:srgbClr val="233B53"/>
                </a:solidFill>
                <a:latin typeface="Arial Narrow" panose="020B0606020202030204" pitchFamily="34" charset="0"/>
                <a:cs typeface="Arial" panose="020B0604020202020204" pitchFamily="34" charset="0"/>
              </a:rPr>
            </a:br>
            <a:br>
              <a:rPr lang="nl-NL" sz="2400">
                <a:solidFill>
                  <a:srgbClr val="233B53"/>
                </a:solidFill>
                <a:latin typeface="Arial Narrow" panose="020B0606020202030204" pitchFamily="34" charset="0"/>
                <a:cs typeface="Arial" panose="020B0604020202020204" pitchFamily="34" charset="0"/>
              </a:rPr>
            </a:br>
            <a:r>
              <a:rPr lang="nl-NL" sz="2400">
                <a:solidFill>
                  <a:srgbClr val="233B53"/>
                </a:solidFill>
                <a:latin typeface="Arial Narrow" panose="020B0606020202030204" pitchFamily="34" charset="0"/>
                <a:cs typeface="Arial" panose="020B0604020202020204" pitchFamily="34" charset="0"/>
              </a:rPr>
              <a:t>Donderdag </a:t>
            </a:r>
            <a:r>
              <a:rPr lang="nl-NL" sz="2400" b="1">
                <a:solidFill>
                  <a:srgbClr val="233B53"/>
                </a:solidFill>
                <a:latin typeface="Arial Narrow" panose="020B0606020202030204" pitchFamily="34" charset="0"/>
                <a:cs typeface="Arial" panose="020B0604020202020204" pitchFamily="34" charset="0"/>
              </a:rPr>
              <a:t>23 oktober </a:t>
            </a:r>
            <a:r>
              <a:rPr lang="nl-NL" sz="2400">
                <a:solidFill>
                  <a:srgbClr val="233B53"/>
                </a:solidFill>
                <a:latin typeface="Arial Narrow" panose="020B0606020202030204" pitchFamily="34" charset="0"/>
                <a:cs typeface="Arial" panose="020B0604020202020204" pitchFamily="34" charset="0"/>
              </a:rPr>
              <a:t>van </a:t>
            </a:r>
            <a:r>
              <a:rPr lang="nl-NL" sz="2400" b="1">
                <a:solidFill>
                  <a:srgbClr val="233B53"/>
                </a:solidFill>
                <a:latin typeface="Arial Narrow" panose="020B0606020202030204" pitchFamily="34" charset="0"/>
                <a:cs typeface="Arial" panose="020B0604020202020204" pitchFamily="34" charset="0"/>
              </a:rPr>
              <a:t>19.00 – 21.00 uur</a:t>
            </a:r>
          </a:p>
        </p:txBody>
      </p:sp>
    </p:spTree>
    <p:extLst>
      <p:ext uri="{BB962C8B-B14F-4D97-AF65-F5344CB8AC3E}">
        <p14:creationId xmlns:p14="http://schemas.microsoft.com/office/powerpoint/2010/main" val="164027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BB650-EF68-D956-AD53-E2EFC25A8C4D}"/>
            </a:ext>
          </a:extLst>
        </p:cNvPr>
        <p:cNvGrpSpPr/>
        <p:nvPr/>
      </p:nvGrpSpPr>
      <p:grpSpPr>
        <a:xfrm>
          <a:off x="0" y="0"/>
          <a:ext cx="0" cy="0"/>
          <a:chOff x="0" y="0"/>
          <a:chExt cx="0" cy="0"/>
        </a:xfrm>
      </p:grpSpPr>
      <p:pic>
        <p:nvPicPr>
          <p:cNvPr id="26" name="Afbeelding 25" descr="Afbeelding met kleding, jeans, schoeisel, persoon&#10;&#10;Door AI gegenereerde inhoud is mogelijk onjuist.">
            <a:extLst>
              <a:ext uri="{FF2B5EF4-FFF2-40B4-BE49-F238E27FC236}">
                <a16:creationId xmlns:a16="http://schemas.microsoft.com/office/drawing/2014/main" id="{BFF214EE-C3A1-6F5A-BA53-3FBA076D2E71}"/>
              </a:ext>
            </a:extLst>
          </p:cNvPr>
          <p:cNvPicPr>
            <a:picLocks noChangeAspect="1"/>
          </p:cNvPicPr>
          <p:nvPr/>
        </p:nvPicPr>
        <p:blipFill>
          <a:blip r:embed="rId2" cstate="email">
            <a:extLst>
              <a:ext uri="{28A0092B-C50C-407E-A947-70E740481C1C}">
                <a14:useLocalDpi xmlns:a14="http://schemas.microsoft.com/office/drawing/2010/main"/>
              </a:ext>
            </a:extLst>
          </a:blip>
          <a:srcRect r="4012"/>
          <a:stretch>
            <a:fillRect/>
          </a:stretch>
        </p:blipFill>
        <p:spPr>
          <a:xfrm>
            <a:off x="8101810" y="1766792"/>
            <a:ext cx="4090186" cy="4261125"/>
          </a:xfrm>
          <a:prstGeom prst="rect">
            <a:avLst/>
          </a:prstGeom>
        </p:spPr>
      </p:pic>
      <p:sp>
        <p:nvSpPr>
          <p:cNvPr id="2" name="Vrije vorm: vorm 1">
            <a:extLst>
              <a:ext uri="{FF2B5EF4-FFF2-40B4-BE49-F238E27FC236}">
                <a16:creationId xmlns:a16="http://schemas.microsoft.com/office/drawing/2014/main" id="{CA36DA50-5EAE-61EA-4E76-494F27AC277F}"/>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BC4DC798-CD3E-A8B6-9B19-92A828DAC25F}"/>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33766CE2-449B-0D31-0923-B173A6DA90A0}"/>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81733DBF-99D4-00A0-DDD5-A6CA75BD5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E7F2A7D4-950A-0096-2C90-71EDC319D7F6}"/>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985950C8-0DF6-7BE5-4130-2ABEC6D309B6}"/>
              </a:ext>
            </a:extLst>
          </p:cNvPr>
          <p:cNvSpPr txBox="1"/>
          <p:nvPr/>
        </p:nvSpPr>
        <p:spPr>
          <a:xfrm>
            <a:off x="96571" y="507532"/>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Rol ouder/verzorger samengevat</a:t>
            </a:r>
          </a:p>
        </p:txBody>
      </p:sp>
      <p:sp>
        <p:nvSpPr>
          <p:cNvPr id="11" name="Tekstvak 10">
            <a:extLst>
              <a:ext uri="{FF2B5EF4-FFF2-40B4-BE49-F238E27FC236}">
                <a16:creationId xmlns:a16="http://schemas.microsoft.com/office/drawing/2014/main" id="{7C804122-9DD2-A339-8ECE-D1CCA0B3A091}"/>
              </a:ext>
            </a:extLst>
          </p:cNvPr>
          <p:cNvSpPr txBox="1"/>
          <p:nvPr/>
        </p:nvSpPr>
        <p:spPr>
          <a:xfrm>
            <a:off x="660903" y="1557196"/>
            <a:ext cx="7632071" cy="8002191"/>
          </a:xfrm>
          <a:prstGeom prst="rect">
            <a:avLst/>
          </a:prstGeom>
          <a:noFill/>
        </p:spPr>
        <p:txBody>
          <a:bodyPr wrap="square" rtlCol="0">
            <a:spAutoFit/>
          </a:bodyPr>
          <a:lstStyle/>
          <a:p>
            <a:pPr marL="285750" indent="-285750">
              <a:buFontTx/>
              <a:buChar char="-"/>
            </a:pPr>
            <a:r>
              <a:rPr lang="nl-NL">
                <a:solidFill>
                  <a:srgbClr val="364757"/>
                </a:solidFill>
                <a:latin typeface="Arial Narrow" panose="020B0606020202030204" pitchFamily="34" charset="0"/>
              </a:rPr>
              <a:t>Ben er voor de leerlingen en help ze de juiste keuzes te maken</a:t>
            </a:r>
          </a:p>
          <a:p>
            <a:pPr marL="285750" indent="-285750">
              <a:buFontTx/>
              <a:buChar char="-"/>
            </a:pPr>
            <a:r>
              <a:rPr lang="nl-NL">
                <a:solidFill>
                  <a:srgbClr val="364757"/>
                </a:solidFill>
                <a:latin typeface="Arial Narrow" panose="020B0606020202030204" pitchFamily="34" charset="0"/>
              </a:rPr>
              <a:t>Houd de belangrijke data goed in de gaten </a:t>
            </a:r>
          </a:p>
          <a:p>
            <a:pPr marL="285750" indent="-285750">
              <a:buFontTx/>
              <a:buChar char="-"/>
            </a:pPr>
            <a:r>
              <a:rPr lang="nl-NL" err="1">
                <a:solidFill>
                  <a:srgbClr val="364757"/>
                </a:solidFill>
                <a:latin typeface="Arial Narrow" panose="020B0606020202030204" pitchFamily="34" charset="0"/>
              </a:rPr>
              <a:t>Digi</a:t>
            </a:r>
            <a:r>
              <a:rPr lang="nl-NL">
                <a:solidFill>
                  <a:srgbClr val="364757"/>
                </a:solidFill>
                <a:latin typeface="Arial Narrow" panose="020B0606020202030204" pitchFamily="34" charset="0"/>
              </a:rPr>
              <a:t>-D aanvragen &amp; tijdig aanmelden vervolgopleiding</a:t>
            </a:r>
          </a:p>
          <a:p>
            <a:pPr marL="285750" indent="-285750">
              <a:buFontTx/>
              <a:buChar char="-"/>
            </a:pPr>
            <a:r>
              <a:rPr lang="nl-NL">
                <a:solidFill>
                  <a:srgbClr val="364757"/>
                </a:solidFill>
                <a:latin typeface="Arial Narrow" panose="020B0606020202030204" pitchFamily="34" charset="0"/>
              </a:rPr>
              <a:t>Help leerlingen met leerwerk en/of planning waar nodig, deadline is deadline bij </a:t>
            </a:r>
            <a:r>
              <a:rPr lang="nl-NL" err="1">
                <a:solidFill>
                  <a:srgbClr val="364757"/>
                </a:solidFill>
                <a:latin typeface="Arial Narrow" panose="020B0606020202030204" pitchFamily="34" charset="0"/>
              </a:rPr>
              <a:t>SE’s</a:t>
            </a:r>
            <a:endParaRPr lang="nl-NL">
              <a:solidFill>
                <a:srgbClr val="364757"/>
              </a:solidFill>
              <a:latin typeface="Arial Narrow" panose="020B0606020202030204" pitchFamily="34" charset="0"/>
            </a:endParaRPr>
          </a:p>
          <a:p>
            <a:pPr marL="285750" indent="-285750">
              <a:buFontTx/>
              <a:buChar char="-"/>
            </a:pPr>
            <a:r>
              <a:rPr lang="nl-NL">
                <a:solidFill>
                  <a:srgbClr val="364757"/>
                </a:solidFill>
                <a:latin typeface="Arial Narrow" panose="020B0606020202030204" pitchFamily="34" charset="0"/>
              </a:rPr>
              <a:t>Volg de regels bij afwezigheid rondom het PTA</a:t>
            </a:r>
          </a:p>
          <a:p>
            <a:pPr marL="285750" indent="-285750">
              <a:buFontTx/>
              <a:buChar char="-"/>
            </a:pPr>
            <a:r>
              <a:rPr lang="nl-NL">
                <a:solidFill>
                  <a:srgbClr val="364757"/>
                </a:solidFill>
                <a:latin typeface="Arial Narrow" panose="020B0606020202030204" pitchFamily="34" charset="0"/>
              </a:rPr>
              <a:t>Bij vragen of zorgen, neem contact op met de coach</a:t>
            </a:r>
          </a:p>
          <a:p>
            <a:pPr marL="285750" indent="-285750">
              <a:buFontTx/>
              <a:buChar char="-"/>
            </a:pPr>
            <a:endParaRPr lang="nl-NL">
              <a:solidFill>
                <a:srgbClr val="364757"/>
              </a:solidFill>
              <a:latin typeface="Arial Narrow" panose="020B0606020202030204" pitchFamily="34" charset="0"/>
            </a:endParaRPr>
          </a:p>
          <a:p>
            <a:pPr marL="285750" indent="-285750">
              <a:buFontTx/>
              <a:buChar char="-"/>
            </a:pPr>
            <a:endParaRPr lang="nl-NL">
              <a:solidFill>
                <a:srgbClr val="364757"/>
              </a:solidFill>
              <a:latin typeface="Arial Narrow" panose="020B0606020202030204" pitchFamily="34" charset="0"/>
            </a:endParaRPr>
          </a:p>
          <a:p>
            <a:pPr marL="285750" indent="-285750">
              <a:buFontTx/>
              <a:buChar char="-"/>
            </a:pPr>
            <a:endParaRPr lang="nl-NL">
              <a:solidFill>
                <a:srgbClr val="364757"/>
              </a:solidFill>
              <a:latin typeface="Arial Narrow" panose="020B0606020202030204" pitchFamily="34" charset="0"/>
            </a:endParaRPr>
          </a:p>
          <a:p>
            <a:pPr marL="285750" indent="-285750">
              <a:buFontTx/>
              <a:buChar char="-"/>
            </a:pPr>
            <a:endParaRPr lang="nl-NL">
              <a:solidFill>
                <a:srgbClr val="364757"/>
              </a:solidFill>
              <a:latin typeface="Arial Narrow" panose="020B0606020202030204" pitchFamily="34" charset="0"/>
            </a:endParaRPr>
          </a:p>
          <a:p>
            <a:pPr marL="285750" indent="-285750">
              <a:buFontTx/>
              <a:buChar char="-"/>
            </a:pPr>
            <a:endParaRPr lang="nl-NL">
              <a:solidFill>
                <a:srgbClr val="364757"/>
              </a:solidFill>
              <a:latin typeface="Arial Narrow" panose="020B0606020202030204" pitchFamily="34" charset="0"/>
            </a:endParaRPr>
          </a:p>
          <a:p>
            <a:r>
              <a:rPr lang="nl-NL" sz="2800" u="sng">
                <a:solidFill>
                  <a:srgbClr val="364757"/>
                </a:solidFill>
                <a:latin typeface="Arial Narrow" panose="020B0606020202030204" pitchFamily="34" charset="0"/>
              </a:rPr>
              <a:t>Laten we er samen een fijn jaar van maken! </a:t>
            </a: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pPr marL="285750" indent="-285750">
              <a:buFontTx/>
              <a:buChar char="-"/>
            </a:pPr>
            <a:endParaRPr lang="nl-NL">
              <a:solidFill>
                <a:srgbClr val="364757"/>
              </a:solidFill>
              <a:latin typeface="Arial Narrow" panose="020B0606020202030204" pitchFamily="34" charset="0"/>
            </a:endParaRPr>
          </a:p>
          <a:p>
            <a:pPr marL="285750" indent="-285750">
              <a:buFontTx/>
              <a:buChar char="-"/>
            </a:pPr>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p:txBody>
      </p:sp>
    </p:spTree>
    <p:extLst>
      <p:ext uri="{BB962C8B-B14F-4D97-AF65-F5344CB8AC3E}">
        <p14:creationId xmlns:p14="http://schemas.microsoft.com/office/powerpoint/2010/main" val="75099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D30B2-CBE5-90D3-58F7-8F546DFEBA35}"/>
            </a:ext>
          </a:extLst>
        </p:cNvPr>
        <p:cNvGrpSpPr/>
        <p:nvPr/>
      </p:nvGrpSpPr>
      <p:grpSpPr>
        <a:xfrm>
          <a:off x="0" y="0"/>
          <a:ext cx="0" cy="0"/>
          <a:chOff x="0" y="0"/>
          <a:chExt cx="0" cy="0"/>
        </a:xfrm>
      </p:grpSpPr>
      <p:pic>
        <p:nvPicPr>
          <p:cNvPr id="24" name="Afbeelding 23" descr="Afbeelding met kleding, persoon, Menselijk gezicht, glimlach&#10;&#10;Door AI gegenereerde inhoud is mogelijk onjuist.">
            <a:extLst>
              <a:ext uri="{FF2B5EF4-FFF2-40B4-BE49-F238E27FC236}">
                <a16:creationId xmlns:a16="http://schemas.microsoft.com/office/drawing/2014/main" id="{50178FA5-6498-21FF-0DE0-5D1CEF0B52B0}"/>
              </a:ext>
            </a:extLst>
          </p:cNvPr>
          <p:cNvPicPr>
            <a:picLocks noChangeAspect="1"/>
          </p:cNvPicPr>
          <p:nvPr/>
        </p:nvPicPr>
        <p:blipFill>
          <a:blip r:embed="rId2" cstate="email">
            <a:extLst>
              <a:ext uri="{28A0092B-C50C-407E-A947-70E740481C1C}">
                <a14:useLocalDpi xmlns:a14="http://schemas.microsoft.com/office/drawing/2010/main"/>
              </a:ext>
            </a:extLst>
          </a:blip>
          <a:srcRect l="22730"/>
          <a:stretch>
            <a:fillRect/>
          </a:stretch>
        </p:blipFill>
        <p:spPr>
          <a:xfrm>
            <a:off x="-9053" y="2368815"/>
            <a:ext cx="3214501" cy="4160067"/>
          </a:xfrm>
          <a:prstGeom prst="rect">
            <a:avLst/>
          </a:prstGeom>
        </p:spPr>
      </p:pic>
      <p:sp>
        <p:nvSpPr>
          <p:cNvPr id="2" name="Vrije vorm: vorm 1">
            <a:extLst>
              <a:ext uri="{FF2B5EF4-FFF2-40B4-BE49-F238E27FC236}">
                <a16:creationId xmlns:a16="http://schemas.microsoft.com/office/drawing/2014/main" id="{85F7DAEF-7532-3183-2FC8-E3BB8BECBF46}"/>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766B6E39-C924-1B94-9336-04B3DE96E52D}"/>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A68BF28-26B3-A7E8-A495-80A378688EC8}"/>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0C6BB778-05A4-7649-D624-917924B68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212A739A-EC53-BA57-937C-CB8FE25905BF}"/>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9D11FE8E-7E5D-7587-37EB-C270246D7DFB}"/>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panose="020B0604020202020204" pitchFamily="34" charset="0"/>
              </a:rPr>
              <a:t>Ziek / Verlof</a:t>
            </a:r>
            <a:endParaRPr lang="nl-NL" sz="2800" b="1">
              <a:solidFill>
                <a:schemeClr val="bg1"/>
              </a:solidFill>
              <a:latin typeface="Arial Narrow" panose="020B0606020202030204" pitchFamily="34" charset="0"/>
            </a:endParaRPr>
          </a:p>
        </p:txBody>
      </p:sp>
      <p:sp>
        <p:nvSpPr>
          <p:cNvPr id="11" name="Tekstvak 10">
            <a:extLst>
              <a:ext uri="{FF2B5EF4-FFF2-40B4-BE49-F238E27FC236}">
                <a16:creationId xmlns:a16="http://schemas.microsoft.com/office/drawing/2014/main" id="{11F18DFA-4681-CA6F-B152-77E30688B368}"/>
              </a:ext>
            </a:extLst>
          </p:cNvPr>
          <p:cNvSpPr txBox="1"/>
          <p:nvPr/>
        </p:nvSpPr>
        <p:spPr>
          <a:xfrm>
            <a:off x="2688878" y="1515517"/>
            <a:ext cx="8021372" cy="3693319"/>
          </a:xfrm>
          <a:prstGeom prst="rect">
            <a:avLst/>
          </a:prstGeom>
          <a:noFill/>
        </p:spPr>
        <p:txBody>
          <a:bodyPr wrap="square" lIns="91440" tIns="45720" rIns="91440" bIns="45720" rtlCol="0" anchor="t">
            <a:spAutoFit/>
          </a:bodyPr>
          <a:lstStyle/>
          <a:p>
            <a:r>
              <a:rPr lang="nl-NL" b="1" dirty="0"/>
              <a:t>Leerling is ziek</a:t>
            </a:r>
          </a:p>
          <a:p>
            <a:r>
              <a:rPr lang="nl-NL" dirty="0"/>
              <a:t>Ziekmelden via magister app of receptie.</a:t>
            </a:r>
            <a:r>
              <a:rPr lang="nl-NL" b="1" i="1" dirty="0"/>
              <a:t> Wanneer de leerling beter is, moet u dit melden via magister! </a:t>
            </a:r>
            <a:endParaRPr lang="nl-NL" dirty="0"/>
          </a:p>
          <a:p>
            <a:r>
              <a:rPr lang="nl-NL" dirty="0"/>
              <a:t>Ziekmelden bij schoolexamen: </a:t>
            </a:r>
            <a:r>
              <a:rPr lang="nl-NL" b="1" dirty="0"/>
              <a:t>ALTIJD</a:t>
            </a:r>
            <a:r>
              <a:rPr lang="nl-NL" dirty="0"/>
              <a:t> contact met de afdeling BBK. Dit moet dagelijks, tot leerling beter is. </a:t>
            </a:r>
          </a:p>
          <a:p>
            <a:endParaRPr lang="nl-NL" dirty="0"/>
          </a:p>
          <a:p>
            <a:r>
              <a:rPr lang="nl-NL" b="1" dirty="0"/>
              <a:t>Leerling wordt ziek op school</a:t>
            </a:r>
          </a:p>
          <a:p>
            <a:r>
              <a:rPr lang="nl-NL" dirty="0"/>
              <a:t>Ziekmelden kan ALLEEN tijdens de pauzemomenten. Wij nemen ALTIJD contact op met ouders. Na akkoord met ouders gaat de </a:t>
            </a:r>
            <a:r>
              <a:rPr lang="nl-NL"/>
              <a:t>leerling pas naar </a:t>
            </a:r>
            <a:r>
              <a:rPr lang="nl-NL" dirty="0"/>
              <a:t>huis. </a:t>
            </a:r>
          </a:p>
          <a:p>
            <a:endParaRPr lang="nl-NL" dirty="0"/>
          </a:p>
          <a:p>
            <a:r>
              <a:rPr lang="nl-NL" b="1" dirty="0"/>
              <a:t>Leerling wil verlof</a:t>
            </a:r>
          </a:p>
          <a:p>
            <a:r>
              <a:rPr lang="nl-NL" dirty="0"/>
              <a:t>Via verlofbriefje, minimaal 3 dagen van te voren bij planbare zorg of feesten etc. Het inleveren van een briefje is een vraag óf je verlof mag krijgen, geen gegeven!</a:t>
            </a:r>
          </a:p>
        </p:txBody>
      </p:sp>
    </p:spTree>
    <p:extLst>
      <p:ext uri="{BB962C8B-B14F-4D97-AF65-F5344CB8AC3E}">
        <p14:creationId xmlns:p14="http://schemas.microsoft.com/office/powerpoint/2010/main" val="3593343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838BA-2404-93D3-6839-96808DD1DA60}"/>
            </a:ext>
          </a:extLst>
        </p:cNvPr>
        <p:cNvGrpSpPr/>
        <p:nvPr/>
      </p:nvGrpSpPr>
      <p:grpSpPr>
        <a:xfrm>
          <a:off x="0" y="0"/>
          <a:ext cx="0" cy="0"/>
          <a:chOff x="0" y="0"/>
          <a:chExt cx="0" cy="0"/>
        </a:xfrm>
      </p:grpSpPr>
      <p:pic>
        <p:nvPicPr>
          <p:cNvPr id="22" name="Afbeelding 21" descr="Afbeelding met schoeisel, kleding, jeans, Broek&#10;&#10;Door AI gegenereerde inhoud is mogelijk onjuist.">
            <a:extLst>
              <a:ext uri="{FF2B5EF4-FFF2-40B4-BE49-F238E27FC236}">
                <a16:creationId xmlns:a16="http://schemas.microsoft.com/office/drawing/2014/main" id="{23551F79-D132-D272-E476-CA6A17520DC4}"/>
              </a:ext>
            </a:extLst>
          </p:cNvPr>
          <p:cNvPicPr>
            <a:picLocks noChangeAspect="1"/>
          </p:cNvPicPr>
          <p:nvPr/>
        </p:nvPicPr>
        <p:blipFill>
          <a:blip r:embed="rId2">
            <a:extLst>
              <a:ext uri="{28A0092B-C50C-407E-A947-70E740481C1C}">
                <a14:useLocalDpi xmlns:a14="http://schemas.microsoft.com/office/drawing/2010/main" val="0"/>
              </a:ext>
            </a:extLst>
          </a:blip>
          <a:srcRect b="5906"/>
          <a:stretch>
            <a:fillRect/>
          </a:stretch>
        </p:blipFill>
        <p:spPr>
          <a:xfrm>
            <a:off x="124235" y="2869949"/>
            <a:ext cx="3197298" cy="3008458"/>
          </a:xfrm>
          <a:prstGeom prst="rect">
            <a:avLst/>
          </a:prstGeom>
        </p:spPr>
      </p:pic>
      <p:sp>
        <p:nvSpPr>
          <p:cNvPr id="2" name="Vrije vorm: vorm 1">
            <a:extLst>
              <a:ext uri="{FF2B5EF4-FFF2-40B4-BE49-F238E27FC236}">
                <a16:creationId xmlns:a16="http://schemas.microsoft.com/office/drawing/2014/main" id="{E0F2A37B-652E-1C6A-084B-24A97253F9A4}"/>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D02317F2-59E9-7CBF-D554-BF51B3214E4F}"/>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89544FCF-6134-7E93-0BD7-E89DD6575164}"/>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3A3D98CE-D447-F1D7-E61F-E9C8E7084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7095640C-5E8F-2EBF-6DF1-0834479FC129}"/>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5C652E35-B431-24BB-F157-3119C3D0B4E1}"/>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Telefoonbeleid</a:t>
            </a:r>
          </a:p>
        </p:txBody>
      </p:sp>
      <p:sp>
        <p:nvSpPr>
          <p:cNvPr id="11" name="Tekstvak 10">
            <a:extLst>
              <a:ext uri="{FF2B5EF4-FFF2-40B4-BE49-F238E27FC236}">
                <a16:creationId xmlns:a16="http://schemas.microsoft.com/office/drawing/2014/main" id="{B16AE8F6-DFB5-BABC-FBE0-CCFC8F7B2AA4}"/>
              </a:ext>
            </a:extLst>
          </p:cNvPr>
          <p:cNvSpPr txBox="1"/>
          <p:nvPr/>
        </p:nvSpPr>
        <p:spPr>
          <a:xfrm>
            <a:off x="3232087" y="1557196"/>
            <a:ext cx="8247707" cy="3416320"/>
          </a:xfrm>
          <a:prstGeom prst="rect">
            <a:avLst/>
          </a:prstGeom>
          <a:noFill/>
        </p:spPr>
        <p:txBody>
          <a:bodyPr wrap="square" rtlCol="0">
            <a:spAutoFit/>
          </a:bodyPr>
          <a:lstStyle/>
          <a:p>
            <a:r>
              <a:rPr lang="nl-NL" b="1">
                <a:solidFill>
                  <a:schemeClr val="tx2"/>
                </a:solidFill>
                <a:cs typeface="Arial" panose="020B0604020202020204" pitchFamily="34" charset="0"/>
              </a:rPr>
              <a:t>Het Udens College is een telefoonvrije school!</a:t>
            </a:r>
          </a:p>
          <a:p>
            <a:endParaRPr lang="nl-NL">
              <a:solidFill>
                <a:schemeClr val="tx2"/>
              </a:solidFill>
              <a:cs typeface="Arial" panose="020B0604020202020204" pitchFamily="34" charset="0"/>
            </a:endParaRPr>
          </a:p>
          <a:p>
            <a:pPr marL="285750" indent="-285750">
              <a:buFont typeface="Arial" panose="020B0604020202020204" pitchFamily="34" charset="0"/>
              <a:buChar char="•"/>
            </a:pPr>
            <a:r>
              <a:rPr lang="nl-NL">
                <a:solidFill>
                  <a:schemeClr val="tx2"/>
                </a:solidFill>
                <a:cs typeface="Arial" panose="020B0604020202020204" pitchFamily="34" charset="0"/>
              </a:rPr>
              <a:t>De leerling legt de telefoon bij binnenkomst in de kluis </a:t>
            </a:r>
            <a:br>
              <a:rPr lang="nl-NL">
                <a:solidFill>
                  <a:schemeClr val="tx2"/>
                </a:solidFill>
                <a:cs typeface="Arial" panose="020B0604020202020204" pitchFamily="34" charset="0"/>
              </a:rPr>
            </a:br>
            <a:r>
              <a:rPr lang="nl-NL">
                <a:solidFill>
                  <a:schemeClr val="tx2"/>
                </a:solidFill>
                <a:cs typeface="Arial" panose="020B0604020202020204" pitchFamily="34" charset="0"/>
              </a:rPr>
              <a:t>of laat de telefoon thuis</a:t>
            </a:r>
          </a:p>
          <a:p>
            <a:pPr marL="285750" indent="-285750">
              <a:buFont typeface="Arial" panose="020B0604020202020204" pitchFamily="34" charset="0"/>
              <a:buChar char="•"/>
            </a:pPr>
            <a:r>
              <a:rPr lang="nl-NL">
                <a:solidFill>
                  <a:schemeClr val="tx2"/>
                </a:solidFill>
                <a:cs typeface="Arial" panose="020B0604020202020204" pitchFamily="34" charset="0"/>
              </a:rPr>
              <a:t>Hij/zij haalt de telefoon pas uit de kluis bij het naar huis gaan.</a:t>
            </a:r>
          </a:p>
          <a:p>
            <a:pPr marL="285750" indent="-285750">
              <a:buFont typeface="Arial" panose="020B0604020202020204" pitchFamily="34" charset="0"/>
              <a:buChar char="•"/>
            </a:pPr>
            <a:r>
              <a:rPr lang="nl-NL">
                <a:solidFill>
                  <a:schemeClr val="tx2"/>
                </a:solidFill>
                <a:cs typeface="Arial" panose="020B0604020202020204" pitchFamily="34" charset="0"/>
              </a:rPr>
              <a:t>Alleen bij lessen buiten school mag de telefoon worden meegenomen.</a:t>
            </a:r>
          </a:p>
          <a:p>
            <a:endParaRPr lang="nl-NL" b="1">
              <a:solidFill>
                <a:schemeClr val="tx2"/>
              </a:solidFill>
              <a:cs typeface="Arial" panose="020B0604020202020204" pitchFamily="34" charset="0"/>
            </a:endParaRPr>
          </a:p>
          <a:p>
            <a:r>
              <a:rPr lang="nl-NL" b="1">
                <a:solidFill>
                  <a:schemeClr val="tx2"/>
                </a:solidFill>
                <a:cs typeface="Arial" panose="020B0604020202020204" pitchFamily="34" charset="0"/>
              </a:rPr>
              <a:t>Afspraken</a:t>
            </a:r>
            <a:br>
              <a:rPr lang="nl-NL" b="1">
                <a:solidFill>
                  <a:schemeClr val="tx2"/>
                </a:solidFill>
                <a:cs typeface="Arial" panose="020B0604020202020204" pitchFamily="34" charset="0"/>
              </a:rPr>
            </a:br>
            <a:endParaRPr lang="nl-NL">
              <a:solidFill>
                <a:schemeClr val="tx2"/>
              </a:solidFill>
              <a:cs typeface="Arial" panose="020B0604020202020204" pitchFamily="34" charset="0"/>
            </a:endParaRPr>
          </a:p>
          <a:p>
            <a:pPr marL="285750" indent="-285750">
              <a:buFont typeface="Arial" panose="020B0604020202020204" pitchFamily="34" charset="0"/>
              <a:buChar char="•"/>
            </a:pPr>
            <a:r>
              <a:rPr lang="nl-NL">
                <a:solidFill>
                  <a:schemeClr val="tx2"/>
                </a:solidFill>
                <a:cs typeface="Arial" panose="020B0604020202020204" pitchFamily="34" charset="0"/>
              </a:rPr>
              <a:t>Toch een telefoon bij op school, dan nemen docenten deze telefoon in.</a:t>
            </a:r>
          </a:p>
          <a:p>
            <a:pPr marL="285750" indent="-285750">
              <a:buFont typeface="Arial" panose="020B0604020202020204" pitchFamily="34" charset="0"/>
              <a:buChar char="•"/>
            </a:pPr>
            <a:r>
              <a:rPr lang="nl-NL">
                <a:solidFill>
                  <a:schemeClr val="tx2"/>
                </a:solidFill>
                <a:cs typeface="Arial" panose="020B0604020202020204" pitchFamily="34" charset="0"/>
              </a:rPr>
              <a:t>Ingenomen telefoon kan vanaf 16.15 uur worden opgehaald bij de receptie.</a:t>
            </a:r>
          </a:p>
          <a:p>
            <a:endParaRPr lang="nl-NL">
              <a:solidFill>
                <a:schemeClr val="tx2"/>
              </a:solidFill>
              <a:cs typeface="Arial" panose="020B0604020202020204" pitchFamily="34" charset="0"/>
            </a:endParaRPr>
          </a:p>
        </p:txBody>
      </p:sp>
    </p:spTree>
    <p:extLst>
      <p:ext uri="{BB962C8B-B14F-4D97-AF65-F5344CB8AC3E}">
        <p14:creationId xmlns:p14="http://schemas.microsoft.com/office/powerpoint/2010/main" val="1160493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FA265-6ABE-AB9A-7DC2-AEF4C3911E70}"/>
            </a:ext>
          </a:extLst>
        </p:cNvPr>
        <p:cNvGrpSpPr/>
        <p:nvPr/>
      </p:nvGrpSpPr>
      <p:grpSpPr>
        <a:xfrm>
          <a:off x="0" y="0"/>
          <a:ext cx="0" cy="0"/>
          <a:chOff x="0" y="0"/>
          <a:chExt cx="0" cy="0"/>
        </a:xfrm>
      </p:grpSpPr>
      <p:sp>
        <p:nvSpPr>
          <p:cNvPr id="2" name="Vrije vorm: vorm 1">
            <a:extLst>
              <a:ext uri="{FF2B5EF4-FFF2-40B4-BE49-F238E27FC236}">
                <a16:creationId xmlns:a16="http://schemas.microsoft.com/office/drawing/2014/main" id="{DF605F3A-8ED5-9E79-C244-D352114D97C7}"/>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9BE3EA31-66EE-3B80-BD34-EC52AE7900FE}"/>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9496F03B-870C-9F39-43E1-68F0093F25A2}"/>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3AC44224-7A07-22B5-4DCC-EA75DBB3F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9" name="Tekstvak 8">
            <a:extLst>
              <a:ext uri="{FF2B5EF4-FFF2-40B4-BE49-F238E27FC236}">
                <a16:creationId xmlns:a16="http://schemas.microsoft.com/office/drawing/2014/main" id="{152FD9B9-A747-E576-EB46-F0B353A29EFB}"/>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TITEL PAGINA </a:t>
            </a:r>
            <a:r>
              <a:rPr lang="nl-NL" b="1">
                <a:solidFill>
                  <a:schemeClr val="bg1"/>
                </a:solidFill>
                <a:latin typeface="Arial Narrow" panose="020B0606020202030204" pitchFamily="34" charset="0"/>
              </a:rPr>
              <a:t>( IN HOOFDLETTER)</a:t>
            </a:r>
            <a:endParaRPr lang="nl-NL" sz="2800" b="1">
              <a:solidFill>
                <a:schemeClr val="bg1"/>
              </a:solidFill>
              <a:latin typeface="Arial Narrow" panose="020B0606020202030204" pitchFamily="34" charset="0"/>
            </a:endParaRPr>
          </a:p>
        </p:txBody>
      </p:sp>
      <p:sp>
        <p:nvSpPr>
          <p:cNvPr id="13" name="Tekstvak 12">
            <a:extLst>
              <a:ext uri="{FF2B5EF4-FFF2-40B4-BE49-F238E27FC236}">
                <a16:creationId xmlns:a16="http://schemas.microsoft.com/office/drawing/2014/main" id="{EECF07B4-9586-3234-7DF6-EC2D680F3F60}"/>
              </a:ext>
            </a:extLst>
          </p:cNvPr>
          <p:cNvSpPr txBox="1"/>
          <p:nvPr/>
        </p:nvSpPr>
        <p:spPr>
          <a:xfrm>
            <a:off x="2832513" y="2587404"/>
            <a:ext cx="5519524" cy="646331"/>
          </a:xfrm>
          <a:prstGeom prst="rect">
            <a:avLst/>
          </a:prstGeom>
          <a:noFill/>
        </p:spPr>
        <p:txBody>
          <a:bodyPr wrap="none" rtlCol="0">
            <a:spAutoFit/>
          </a:bodyPr>
          <a:lstStyle/>
          <a:p>
            <a:pPr algn="ctr"/>
            <a:r>
              <a:rPr lang="nl-NL">
                <a:solidFill>
                  <a:srgbClr val="233B53"/>
                </a:solidFill>
                <a:latin typeface="Arial" panose="020B0604020202020204" pitchFamily="34" charset="0"/>
                <a:cs typeface="Arial" panose="020B0604020202020204" pitchFamily="34" charset="0"/>
              </a:rPr>
              <a:t>PLAK HIER EEN OF MEERDERE AFBEELDINGEN</a:t>
            </a:r>
          </a:p>
          <a:p>
            <a:pPr algn="ctr"/>
            <a:r>
              <a:rPr lang="nl-NL">
                <a:solidFill>
                  <a:srgbClr val="233B53"/>
                </a:solidFill>
                <a:latin typeface="Arial" panose="020B0604020202020204" pitchFamily="34" charset="0"/>
                <a:cs typeface="Arial" panose="020B0604020202020204" pitchFamily="34" charset="0"/>
              </a:rPr>
              <a:t>OF DIAGRAMMEN/TABELLEN</a:t>
            </a:r>
          </a:p>
        </p:txBody>
      </p:sp>
      <p:pic>
        <p:nvPicPr>
          <p:cNvPr id="6" name="Afbeelding 5">
            <a:extLst>
              <a:ext uri="{FF2B5EF4-FFF2-40B4-BE49-F238E27FC236}">
                <a16:creationId xmlns:a16="http://schemas.microsoft.com/office/drawing/2014/main" id="{D3F55D33-1469-1CA3-C586-E15488DA98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970" y="291853"/>
            <a:ext cx="9365409" cy="5276027"/>
          </a:xfrm>
          <a:prstGeom prst="rect">
            <a:avLst/>
          </a:prstGeom>
        </p:spPr>
      </p:pic>
    </p:spTree>
    <p:extLst>
      <p:ext uri="{BB962C8B-B14F-4D97-AF65-F5344CB8AC3E}">
        <p14:creationId xmlns:p14="http://schemas.microsoft.com/office/powerpoint/2010/main" val="93286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47645-57C0-9C4C-BFDD-40B7FDCEA4CE}"/>
            </a:ext>
          </a:extLst>
        </p:cNvPr>
        <p:cNvGrpSpPr/>
        <p:nvPr/>
      </p:nvGrpSpPr>
      <p:grpSpPr>
        <a:xfrm>
          <a:off x="0" y="0"/>
          <a:ext cx="0" cy="0"/>
          <a:chOff x="0" y="0"/>
          <a:chExt cx="0" cy="0"/>
        </a:xfrm>
      </p:grpSpPr>
      <p:pic>
        <p:nvPicPr>
          <p:cNvPr id="20" name="Afbeelding 19" descr="Afbeelding met schoeisel, kleding, persoon&#10;&#10;Door AI gegenereerde inhoud is mogelijk onjuist.">
            <a:extLst>
              <a:ext uri="{FF2B5EF4-FFF2-40B4-BE49-F238E27FC236}">
                <a16:creationId xmlns:a16="http://schemas.microsoft.com/office/drawing/2014/main" id="{BF31A5F7-3162-4A28-494D-3A2F52972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571" y="28575"/>
            <a:ext cx="3400425" cy="3400425"/>
          </a:xfrm>
          <a:prstGeom prst="rect">
            <a:avLst/>
          </a:prstGeom>
        </p:spPr>
      </p:pic>
      <p:sp>
        <p:nvSpPr>
          <p:cNvPr id="2" name="Vrije vorm: vorm 1">
            <a:extLst>
              <a:ext uri="{FF2B5EF4-FFF2-40B4-BE49-F238E27FC236}">
                <a16:creationId xmlns:a16="http://schemas.microsoft.com/office/drawing/2014/main" id="{0BFBC31F-9115-F532-3482-B13BF720BF01}"/>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5C60D406-74B8-C8E0-28C8-38E226E664CB}"/>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0E738F1-2DD9-3E7E-DF6B-4D44F7C430A6}"/>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5282EA30-22C2-4BF5-782D-C9F90F59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03ADDD3D-0C7A-BC39-B2E0-8C27E520F807}"/>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C14EF873-22B8-13B7-97C5-287614982DBF}"/>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Wat kun je doen als ouders?</a:t>
            </a:r>
          </a:p>
        </p:txBody>
      </p:sp>
      <p:sp>
        <p:nvSpPr>
          <p:cNvPr id="11" name="Tekstvak 10">
            <a:extLst>
              <a:ext uri="{FF2B5EF4-FFF2-40B4-BE49-F238E27FC236}">
                <a16:creationId xmlns:a16="http://schemas.microsoft.com/office/drawing/2014/main" id="{1942109E-BA81-BE2F-E1A6-CB23726F080C}"/>
              </a:ext>
            </a:extLst>
          </p:cNvPr>
          <p:cNvSpPr txBox="1"/>
          <p:nvPr/>
        </p:nvSpPr>
        <p:spPr>
          <a:xfrm>
            <a:off x="660904" y="1557196"/>
            <a:ext cx="8130668" cy="3139321"/>
          </a:xfrm>
          <a:prstGeom prst="rect">
            <a:avLst/>
          </a:prstGeom>
          <a:noFill/>
        </p:spPr>
        <p:txBody>
          <a:bodyPr wrap="square" rtlCol="0">
            <a:spAutoFit/>
          </a:bodyPr>
          <a:lstStyle/>
          <a:p>
            <a:pPr marL="342900" indent="-342900">
              <a:buFont typeface="Arial" panose="020B0604020202020204" pitchFamily="34" charset="0"/>
              <a:buChar char="•"/>
            </a:pPr>
            <a:r>
              <a:rPr lang="nl-NL"/>
              <a:t>In de </a:t>
            </a:r>
            <a:r>
              <a:rPr lang="nl-NL" u="sng"/>
              <a:t>agenda of op magister</a:t>
            </a:r>
            <a:r>
              <a:rPr lang="nl-NL"/>
              <a:t> kijken voor het huiswerk/toetsen</a:t>
            </a:r>
            <a:br>
              <a:rPr lang="nl-NL"/>
            </a:br>
            <a:endParaRPr lang="nl-NL"/>
          </a:p>
          <a:p>
            <a:pPr marL="342900" indent="-342900">
              <a:buFont typeface="Arial" panose="020B0604020202020204" pitchFamily="34" charset="0"/>
              <a:buChar char="•"/>
            </a:pPr>
            <a:r>
              <a:rPr lang="nl-NL"/>
              <a:t>Op </a:t>
            </a:r>
            <a:r>
              <a:rPr lang="nl-NL" u="sng"/>
              <a:t>magister</a:t>
            </a:r>
            <a:r>
              <a:rPr lang="nl-NL"/>
              <a:t> meekijken om te zien hoe het gaat met cijfers/spullen in orde/te laat/afwezig/verwijderd. </a:t>
            </a:r>
          </a:p>
          <a:p>
            <a:pPr marL="342900" indent="-342900">
              <a:buFont typeface="Arial" panose="020B0604020202020204" pitchFamily="34" charset="0"/>
              <a:buChar char="•"/>
            </a:pPr>
            <a:endParaRPr lang="nl-NL"/>
          </a:p>
          <a:p>
            <a:pPr marL="342900" indent="-342900">
              <a:buFont typeface="Arial" panose="020B0604020202020204" pitchFamily="34" charset="0"/>
              <a:buChar char="•"/>
            </a:pPr>
            <a:r>
              <a:rPr lang="nl-NL"/>
              <a:t>Helpen met vervolgstudiekeuze/</a:t>
            </a:r>
            <a:r>
              <a:rPr lang="nl-NL">
                <a:sym typeface="Wingdings" panose="05000000000000000000" pitchFamily="2" charset="2"/>
              </a:rPr>
              <a:t>open dagen bezoeken.</a:t>
            </a:r>
          </a:p>
          <a:p>
            <a:endParaRPr lang="nl-NL"/>
          </a:p>
          <a:p>
            <a:pPr marL="342900" indent="-342900">
              <a:buFont typeface="Arial" panose="020B0604020202020204" pitchFamily="34" charset="0"/>
              <a:buChar char="•"/>
            </a:pPr>
            <a:r>
              <a:rPr lang="nl-NL"/>
              <a:t>Helpen bij het maken van een planning vóór de TRAP.</a:t>
            </a:r>
          </a:p>
          <a:p>
            <a:pPr marL="342900" indent="-342900">
              <a:buFont typeface="Arial" panose="020B0604020202020204" pitchFamily="34" charset="0"/>
              <a:buChar char="•"/>
            </a:pPr>
            <a:endParaRPr lang="nl-NL"/>
          </a:p>
          <a:p>
            <a:pPr marL="342900" indent="-342900">
              <a:buFont typeface="Arial" panose="020B0604020202020204" pitchFamily="34" charset="0"/>
              <a:buChar char="•"/>
            </a:pPr>
            <a:r>
              <a:rPr lang="nl-NL">
                <a:hlinkClick r:id="rId4"/>
              </a:rPr>
              <a:t>PTA-boekje</a:t>
            </a:r>
            <a:r>
              <a:rPr lang="nl-NL"/>
              <a:t> op de schoolsite bekijken (VANAF 1 OKTOBER BESCHIKBAAR)</a:t>
            </a:r>
            <a:br>
              <a:rPr lang="nl-NL"/>
            </a:br>
            <a:r>
              <a:rPr lang="nl-NL"/>
              <a:t>(v</a:t>
            </a:r>
            <a:r>
              <a:rPr lang="nl-NL" i="1"/>
              <a:t>mbo – onderwijs – Het Examen – PTA basis/kader 4)</a:t>
            </a:r>
          </a:p>
        </p:txBody>
      </p:sp>
    </p:spTree>
    <p:extLst>
      <p:ext uri="{BB962C8B-B14F-4D97-AF65-F5344CB8AC3E}">
        <p14:creationId xmlns:p14="http://schemas.microsoft.com/office/powerpoint/2010/main" val="2225978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59768-0429-F268-84AB-DA5217DFA32B}"/>
            </a:ext>
          </a:extLst>
        </p:cNvPr>
        <p:cNvGrpSpPr/>
        <p:nvPr/>
      </p:nvGrpSpPr>
      <p:grpSpPr>
        <a:xfrm>
          <a:off x="0" y="0"/>
          <a:ext cx="0" cy="0"/>
          <a:chOff x="0" y="0"/>
          <a:chExt cx="0" cy="0"/>
        </a:xfrm>
      </p:grpSpPr>
      <p:pic>
        <p:nvPicPr>
          <p:cNvPr id="12" name="Afbeelding 11" descr="Afbeelding met kleding, meubels, persoon, schoeisel&#10;&#10;Door AI gegenereerde inhoud is mogelijk onjuist.">
            <a:extLst>
              <a:ext uri="{FF2B5EF4-FFF2-40B4-BE49-F238E27FC236}">
                <a16:creationId xmlns:a16="http://schemas.microsoft.com/office/drawing/2014/main" id="{52A1F668-9CB5-11B3-67D9-F0BD1C533B68}"/>
              </a:ext>
            </a:extLst>
          </p:cNvPr>
          <p:cNvPicPr>
            <a:picLocks noChangeAspect="1"/>
          </p:cNvPicPr>
          <p:nvPr/>
        </p:nvPicPr>
        <p:blipFill>
          <a:blip r:embed="rId2">
            <a:extLst>
              <a:ext uri="{28A0092B-C50C-407E-A947-70E740481C1C}">
                <a14:useLocalDpi xmlns:a14="http://schemas.microsoft.com/office/drawing/2010/main" val="0"/>
              </a:ext>
            </a:extLst>
          </a:blip>
          <a:srcRect l="6239"/>
          <a:stretch>
            <a:fillRect/>
          </a:stretch>
        </p:blipFill>
        <p:spPr>
          <a:xfrm>
            <a:off x="0" y="329118"/>
            <a:ext cx="4007606" cy="4274306"/>
          </a:xfrm>
          <a:prstGeom prst="rect">
            <a:avLst/>
          </a:prstGeom>
        </p:spPr>
      </p:pic>
      <p:sp>
        <p:nvSpPr>
          <p:cNvPr id="2" name="Vrije vorm: vorm 1">
            <a:extLst>
              <a:ext uri="{FF2B5EF4-FFF2-40B4-BE49-F238E27FC236}">
                <a16:creationId xmlns:a16="http://schemas.microsoft.com/office/drawing/2014/main" id="{529DFF86-ECAB-E6F8-4BC8-0EFD0C455A03}"/>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A968A054-3DBA-3A1E-D2DE-00360E9CDF11}"/>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4EC836B3-F4CA-15EB-963C-D983939E2882}"/>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5B81120F-D7B6-D181-6797-8123FED01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F288446E-6AE8-5725-44D4-64962BC34CFC}"/>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5989AB24-0E4C-DBCF-4FCD-D886E715290B}"/>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PTA</a:t>
            </a:r>
          </a:p>
        </p:txBody>
      </p:sp>
      <p:sp>
        <p:nvSpPr>
          <p:cNvPr id="11" name="Tekstvak 10">
            <a:extLst>
              <a:ext uri="{FF2B5EF4-FFF2-40B4-BE49-F238E27FC236}">
                <a16:creationId xmlns:a16="http://schemas.microsoft.com/office/drawing/2014/main" id="{984F1E1B-6DA5-0032-280D-A9055F3F5785}"/>
              </a:ext>
            </a:extLst>
          </p:cNvPr>
          <p:cNvSpPr txBox="1"/>
          <p:nvPr/>
        </p:nvSpPr>
        <p:spPr>
          <a:xfrm>
            <a:off x="3923499" y="1751886"/>
            <a:ext cx="7844829" cy="2095254"/>
          </a:xfrm>
          <a:prstGeom prst="rect">
            <a:avLst/>
          </a:prstGeom>
          <a:noFill/>
        </p:spPr>
        <p:txBody>
          <a:bodyPr wrap="square" rtlCol="0">
            <a:spAutoFit/>
          </a:bodyPr>
          <a:lstStyle/>
          <a:p>
            <a:pPr marL="609600" indent="-609600">
              <a:lnSpc>
                <a:spcPct val="80000"/>
              </a:lnSpc>
              <a:buNone/>
            </a:pPr>
            <a:r>
              <a:rPr lang="nl-NL">
                <a:cs typeface="Arial" panose="020B0604020202020204" pitchFamily="34" charset="0"/>
              </a:rPr>
              <a:t>PTA = </a:t>
            </a:r>
            <a:r>
              <a:rPr lang="nl-NL" b="1">
                <a:cs typeface="Arial" panose="020B0604020202020204" pitchFamily="34" charset="0"/>
              </a:rPr>
              <a:t>Programma Toetsing en Afsluiting</a:t>
            </a:r>
          </a:p>
          <a:p>
            <a:pPr marL="609600" indent="-609600">
              <a:lnSpc>
                <a:spcPct val="80000"/>
              </a:lnSpc>
              <a:buNone/>
            </a:pPr>
            <a:endParaRPr lang="nl-NL">
              <a:cs typeface="Arial" panose="020B0604020202020204" pitchFamily="34" charset="0"/>
            </a:endParaRPr>
          </a:p>
          <a:p>
            <a:pPr marL="609600" indent="-609600">
              <a:lnSpc>
                <a:spcPct val="80000"/>
              </a:lnSpc>
              <a:buNone/>
            </a:pPr>
            <a:r>
              <a:rPr lang="nl-NL">
                <a:cs typeface="Arial" panose="020B0604020202020204" pitchFamily="34" charset="0"/>
              </a:rPr>
              <a:t>Schoolexamen klas 3+4 	= 50%</a:t>
            </a:r>
          </a:p>
          <a:p>
            <a:pPr marL="609600" indent="-609600">
              <a:lnSpc>
                <a:spcPct val="80000"/>
              </a:lnSpc>
              <a:buNone/>
            </a:pPr>
            <a:r>
              <a:rPr lang="nl-NL">
                <a:cs typeface="Arial" panose="020B0604020202020204" pitchFamily="34" charset="0"/>
              </a:rPr>
              <a:t>Centraal Examen 		= 50 %</a:t>
            </a:r>
          </a:p>
          <a:p>
            <a:pPr marL="609600" indent="-609600">
              <a:lnSpc>
                <a:spcPct val="80000"/>
              </a:lnSpc>
              <a:buNone/>
            </a:pPr>
            <a:br>
              <a:rPr lang="nl-NL">
                <a:cs typeface="Arial" panose="020B0604020202020204" pitchFamily="34" charset="0"/>
              </a:rPr>
            </a:br>
            <a:endParaRPr lang="nl-NL">
              <a:cs typeface="Arial" panose="020B0604020202020204" pitchFamily="34" charset="0"/>
            </a:endParaRPr>
          </a:p>
          <a:p>
            <a:pPr marL="609600" indent="-609600">
              <a:lnSpc>
                <a:spcPct val="80000"/>
              </a:lnSpc>
              <a:buNone/>
            </a:pPr>
            <a:r>
              <a:rPr lang="nl-NL">
                <a:cs typeface="Arial" panose="020B0604020202020204" pitchFamily="34" charset="0"/>
              </a:rPr>
              <a:t>PTA boekje staat op de website van het Udens College</a:t>
            </a:r>
          </a:p>
          <a:p>
            <a:pPr marL="609600" indent="-609600">
              <a:lnSpc>
                <a:spcPct val="80000"/>
              </a:lnSpc>
              <a:buFont typeface="Wingdings" panose="05000000000000000000" pitchFamily="2" charset="2"/>
              <a:buChar char="à"/>
            </a:pPr>
            <a:r>
              <a:rPr lang="nl-NL">
                <a:cs typeface="Arial" panose="020B0604020202020204" pitchFamily="34" charset="0"/>
                <a:sym typeface="Wingdings" panose="05000000000000000000" pitchFamily="2" charset="2"/>
              </a:rPr>
              <a:t>Elke leerling heeft recht op 2 AVO herkansingen én</a:t>
            </a:r>
          </a:p>
          <a:p>
            <a:pPr marL="609600" indent="-609600">
              <a:lnSpc>
                <a:spcPct val="80000"/>
              </a:lnSpc>
              <a:buFont typeface="Wingdings" panose="05000000000000000000" pitchFamily="2" charset="2"/>
              <a:buChar char="à"/>
            </a:pPr>
            <a:r>
              <a:rPr lang="nl-NL">
                <a:cs typeface="Arial" panose="020B0604020202020204" pitchFamily="34" charset="0"/>
                <a:sym typeface="Wingdings" panose="05000000000000000000" pitchFamily="2" charset="2"/>
              </a:rPr>
              <a:t>1 keuzedeel (profiel) indien deze nog niet in leerjaar 3 is gedaan. </a:t>
            </a:r>
            <a:endParaRPr lang="nl-NL">
              <a:cs typeface="Arial" panose="020B0604020202020204" pitchFamily="34" charset="0"/>
            </a:endParaRPr>
          </a:p>
        </p:txBody>
      </p:sp>
    </p:spTree>
    <p:extLst>
      <p:ext uri="{BB962C8B-B14F-4D97-AF65-F5344CB8AC3E}">
        <p14:creationId xmlns:p14="http://schemas.microsoft.com/office/powerpoint/2010/main" val="633895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EEB06-1275-65F1-1F73-B42159A0E42A}"/>
            </a:ext>
          </a:extLst>
        </p:cNvPr>
        <p:cNvGrpSpPr/>
        <p:nvPr/>
      </p:nvGrpSpPr>
      <p:grpSpPr>
        <a:xfrm>
          <a:off x="0" y="0"/>
          <a:ext cx="0" cy="0"/>
          <a:chOff x="0" y="0"/>
          <a:chExt cx="0" cy="0"/>
        </a:xfrm>
      </p:grpSpPr>
      <p:pic>
        <p:nvPicPr>
          <p:cNvPr id="22" name="Afbeelding 21" descr="Afbeelding met schoeisel, kleding, jeans, Broek&#10;&#10;Door AI gegenereerde inhoud is mogelijk onjuist.">
            <a:extLst>
              <a:ext uri="{FF2B5EF4-FFF2-40B4-BE49-F238E27FC236}">
                <a16:creationId xmlns:a16="http://schemas.microsoft.com/office/drawing/2014/main" id="{60B5930C-A14D-AD46-62F7-C263FD74C403}"/>
              </a:ext>
            </a:extLst>
          </p:cNvPr>
          <p:cNvPicPr>
            <a:picLocks noChangeAspect="1"/>
          </p:cNvPicPr>
          <p:nvPr/>
        </p:nvPicPr>
        <p:blipFill>
          <a:blip r:embed="rId2">
            <a:extLst>
              <a:ext uri="{28A0092B-C50C-407E-A947-70E740481C1C}">
                <a14:useLocalDpi xmlns:a14="http://schemas.microsoft.com/office/drawing/2010/main" val="0"/>
              </a:ext>
            </a:extLst>
          </a:blip>
          <a:srcRect b="5906"/>
          <a:stretch>
            <a:fillRect/>
          </a:stretch>
        </p:blipFill>
        <p:spPr>
          <a:xfrm>
            <a:off x="124235" y="2869949"/>
            <a:ext cx="3197298" cy="3008458"/>
          </a:xfrm>
          <a:prstGeom prst="rect">
            <a:avLst/>
          </a:prstGeom>
        </p:spPr>
      </p:pic>
      <p:sp>
        <p:nvSpPr>
          <p:cNvPr id="2" name="Vrije vorm: vorm 1">
            <a:extLst>
              <a:ext uri="{FF2B5EF4-FFF2-40B4-BE49-F238E27FC236}">
                <a16:creationId xmlns:a16="http://schemas.microsoft.com/office/drawing/2014/main" id="{11B2C874-1C6F-31D5-C3C9-AA29297EF721}"/>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D813B5CC-16D8-3D97-A317-E1B93A153B4C}"/>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3C7846B9-BF6D-81D3-E9E1-3C38EC1926D5}"/>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F14B0E72-BEEB-7475-D6DF-F16E9989E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7A6ED365-84A4-A5AD-AE0D-99B24196B96A}"/>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E87E7714-F394-BA4A-8EB3-5A1F48E4769D}"/>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Berekening eindcijfer</a:t>
            </a:r>
          </a:p>
        </p:txBody>
      </p:sp>
      <p:sp>
        <p:nvSpPr>
          <p:cNvPr id="6" name="Rechthoek 5">
            <a:extLst>
              <a:ext uri="{FF2B5EF4-FFF2-40B4-BE49-F238E27FC236}">
                <a16:creationId xmlns:a16="http://schemas.microsoft.com/office/drawing/2014/main" id="{6C23F8DF-0711-42FF-CAA7-5B69B047C73D}"/>
              </a:ext>
            </a:extLst>
          </p:cNvPr>
          <p:cNvSpPr/>
          <p:nvPr/>
        </p:nvSpPr>
        <p:spPr>
          <a:xfrm>
            <a:off x="3513499" y="1366932"/>
            <a:ext cx="7922622" cy="97536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8800">
                <a:ln w="0"/>
                <a:solidFill>
                  <a:schemeClr val="accent1"/>
                </a:solidFill>
                <a:effectLst>
                  <a:outerShdw blurRad="38100" dist="25400" dir="5400000" algn="ctr" rotWithShape="0">
                    <a:srgbClr val="6E747A">
                      <a:alpha val="43000"/>
                    </a:srgbClr>
                  </a:outerShdw>
                </a:effectLst>
              </a:rPr>
              <a:t>SE</a:t>
            </a:r>
            <a:r>
              <a:rPr lang="nl-NL" sz="8800"/>
              <a:t> + </a:t>
            </a:r>
            <a:r>
              <a:rPr lang="nl-NL" sz="8800">
                <a:ln w="0"/>
                <a:solidFill>
                  <a:schemeClr val="accent6"/>
                </a:solidFill>
                <a:effectLst>
                  <a:outerShdw blurRad="38100" dist="25400" dir="5400000" algn="ctr" rotWithShape="0">
                    <a:srgbClr val="6E747A">
                      <a:alpha val="43000"/>
                    </a:srgbClr>
                  </a:outerShdw>
                </a:effectLst>
              </a:rPr>
              <a:t>CE</a:t>
            </a:r>
            <a:r>
              <a:rPr lang="nl-NL" sz="8800"/>
              <a:t> = </a:t>
            </a:r>
            <a:r>
              <a:rPr lang="nl-NL" sz="8800">
                <a:ln w="0"/>
                <a:solidFill>
                  <a:srgbClr val="C00000"/>
                </a:solidFill>
                <a:effectLst>
                  <a:outerShdw blurRad="38100" dist="25400" dir="5400000" algn="ctr" rotWithShape="0">
                    <a:srgbClr val="6E747A">
                      <a:alpha val="43000"/>
                    </a:srgbClr>
                  </a:outerShdw>
                </a:effectLst>
              </a:rPr>
              <a:t>EC</a:t>
            </a:r>
          </a:p>
        </p:txBody>
      </p:sp>
      <p:sp>
        <p:nvSpPr>
          <p:cNvPr id="8" name="Rechthoek 7">
            <a:extLst>
              <a:ext uri="{FF2B5EF4-FFF2-40B4-BE49-F238E27FC236}">
                <a16:creationId xmlns:a16="http://schemas.microsoft.com/office/drawing/2014/main" id="{C4D3E5BE-AB34-5085-E627-1F47D321C7E6}"/>
              </a:ext>
            </a:extLst>
          </p:cNvPr>
          <p:cNvSpPr/>
          <p:nvPr/>
        </p:nvSpPr>
        <p:spPr>
          <a:xfrm>
            <a:off x="3513499" y="2342292"/>
            <a:ext cx="2264228" cy="176910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nl-NL" dirty="0"/>
              <a:t>Gemiddelde van alle Schoolexamens  (</a:t>
            </a:r>
            <a:r>
              <a:rPr lang="nl-NL" dirty="0" err="1"/>
              <a:t>PTA’s</a:t>
            </a:r>
            <a:r>
              <a:rPr lang="nl-NL" dirty="0"/>
              <a:t>) die de leerling in leerjaar 3 en 4 heeft gemaakt </a:t>
            </a:r>
            <a:r>
              <a:rPr lang="nl-NL" dirty="0">
                <a:sym typeface="Wingdings" panose="05000000000000000000" pitchFamily="2" charset="2"/>
              </a:rPr>
              <a:t> niet afgerond</a:t>
            </a:r>
            <a:endParaRPr lang="nl-NL" dirty="0"/>
          </a:p>
        </p:txBody>
      </p:sp>
      <p:sp>
        <p:nvSpPr>
          <p:cNvPr id="10" name="Rechthoek 9">
            <a:extLst>
              <a:ext uri="{FF2B5EF4-FFF2-40B4-BE49-F238E27FC236}">
                <a16:creationId xmlns:a16="http://schemas.microsoft.com/office/drawing/2014/main" id="{11BCF183-54A8-3537-17C1-363C2D09D649}"/>
              </a:ext>
            </a:extLst>
          </p:cNvPr>
          <p:cNvSpPr/>
          <p:nvPr/>
        </p:nvSpPr>
        <p:spPr>
          <a:xfrm>
            <a:off x="6342696" y="2342292"/>
            <a:ext cx="2264228" cy="1769108"/>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nl-NL"/>
              <a:t>Cijfer dat wordt behaald bij het Centraal Eindexamen in mei </a:t>
            </a:r>
            <a:r>
              <a:rPr lang="nl-NL">
                <a:sym typeface="Wingdings" panose="05000000000000000000" pitchFamily="2" charset="2"/>
              </a:rPr>
              <a:t> niet afgerond</a:t>
            </a:r>
            <a:endParaRPr lang="nl-NL"/>
          </a:p>
        </p:txBody>
      </p:sp>
      <p:sp>
        <p:nvSpPr>
          <p:cNvPr id="12" name="Rechthoek 11">
            <a:extLst>
              <a:ext uri="{FF2B5EF4-FFF2-40B4-BE49-F238E27FC236}">
                <a16:creationId xmlns:a16="http://schemas.microsoft.com/office/drawing/2014/main" id="{0837E2EE-688F-A211-E914-41C7BDA228BF}"/>
              </a:ext>
            </a:extLst>
          </p:cNvPr>
          <p:cNvSpPr/>
          <p:nvPr/>
        </p:nvSpPr>
        <p:spPr>
          <a:xfrm>
            <a:off x="9248503" y="2349733"/>
            <a:ext cx="2264228" cy="1761667"/>
          </a:xfrm>
          <a:prstGeom prst="rect">
            <a:avLst/>
          </a:prstGeom>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nl-NL"/>
              <a:t>Het gemiddelde schoolexamencijfer + het eindexamencijfer delen door 2 is het eindcijfer</a:t>
            </a:r>
          </a:p>
        </p:txBody>
      </p:sp>
    </p:spTree>
    <p:extLst>
      <p:ext uri="{BB962C8B-B14F-4D97-AF65-F5344CB8AC3E}">
        <p14:creationId xmlns:p14="http://schemas.microsoft.com/office/powerpoint/2010/main" val="2022361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77588-5DAF-1FC2-8C14-D9E0D894608E}"/>
            </a:ext>
          </a:extLst>
        </p:cNvPr>
        <p:cNvGrpSpPr/>
        <p:nvPr/>
      </p:nvGrpSpPr>
      <p:grpSpPr>
        <a:xfrm>
          <a:off x="0" y="0"/>
          <a:ext cx="0" cy="0"/>
          <a:chOff x="0" y="0"/>
          <a:chExt cx="0" cy="0"/>
        </a:xfrm>
      </p:grpSpPr>
      <p:pic>
        <p:nvPicPr>
          <p:cNvPr id="14" name="Afbeelding 13" descr="Afbeelding met schoeisel, kleding, jeans, persoon&#10;&#10;Door AI gegenereerde inhoud is mogelijk onjuist.">
            <a:extLst>
              <a:ext uri="{FF2B5EF4-FFF2-40B4-BE49-F238E27FC236}">
                <a16:creationId xmlns:a16="http://schemas.microsoft.com/office/drawing/2014/main" id="{EE69417D-D820-7093-49C4-C10614C79CC8}"/>
              </a:ext>
            </a:extLst>
          </p:cNvPr>
          <p:cNvPicPr>
            <a:picLocks noChangeAspect="1"/>
          </p:cNvPicPr>
          <p:nvPr/>
        </p:nvPicPr>
        <p:blipFill>
          <a:blip r:embed="rId2" cstate="email">
            <a:extLst>
              <a:ext uri="{28A0092B-C50C-407E-A947-70E740481C1C}">
                <a14:useLocalDpi xmlns:a14="http://schemas.microsoft.com/office/drawing/2010/main"/>
              </a:ext>
            </a:extLst>
          </a:blip>
          <a:srcRect b="13065"/>
          <a:stretch>
            <a:fillRect/>
          </a:stretch>
        </p:blipFill>
        <p:spPr>
          <a:xfrm>
            <a:off x="7578906" y="1635312"/>
            <a:ext cx="5029553" cy="4372422"/>
          </a:xfrm>
          <a:prstGeom prst="rect">
            <a:avLst/>
          </a:prstGeom>
        </p:spPr>
      </p:pic>
      <p:sp>
        <p:nvSpPr>
          <p:cNvPr id="2" name="Vrije vorm: vorm 1">
            <a:extLst>
              <a:ext uri="{FF2B5EF4-FFF2-40B4-BE49-F238E27FC236}">
                <a16:creationId xmlns:a16="http://schemas.microsoft.com/office/drawing/2014/main" id="{B5C2779F-40AC-93C3-F4BE-443D34D4208D}"/>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CE8020A1-766C-D11E-D8B3-CC8D9AA18374}"/>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C0EF884B-772B-214D-9FA5-9DE4FE50AD34}"/>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A881EE46-CC7F-A2A2-B31E-28D6CFF27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6" name="Vrije vorm: vorm 5">
            <a:extLst>
              <a:ext uri="{FF2B5EF4-FFF2-40B4-BE49-F238E27FC236}">
                <a16:creationId xmlns:a16="http://schemas.microsoft.com/office/drawing/2014/main" id="{FFC6D547-8D07-72C7-9EB0-BBC42376EDCB}"/>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7" name="Tekstvak 6">
            <a:extLst>
              <a:ext uri="{FF2B5EF4-FFF2-40B4-BE49-F238E27FC236}">
                <a16:creationId xmlns:a16="http://schemas.microsoft.com/office/drawing/2014/main" id="{5A206A5C-DC05-FAFF-DCAE-0BAD464774F7}"/>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Externe partners</a:t>
            </a:r>
          </a:p>
        </p:txBody>
      </p:sp>
      <p:sp>
        <p:nvSpPr>
          <p:cNvPr id="8" name="Tekstvak 7">
            <a:extLst>
              <a:ext uri="{FF2B5EF4-FFF2-40B4-BE49-F238E27FC236}">
                <a16:creationId xmlns:a16="http://schemas.microsoft.com/office/drawing/2014/main" id="{6EECC563-D71F-DE3F-C3CD-5F9391C2E16E}"/>
              </a:ext>
            </a:extLst>
          </p:cNvPr>
          <p:cNvSpPr txBox="1"/>
          <p:nvPr/>
        </p:nvSpPr>
        <p:spPr>
          <a:xfrm>
            <a:off x="660904" y="1557196"/>
            <a:ext cx="6636190" cy="3231654"/>
          </a:xfrm>
          <a:prstGeom prst="rect">
            <a:avLst/>
          </a:prstGeom>
          <a:noFill/>
        </p:spPr>
        <p:txBody>
          <a:bodyPr wrap="square" rtlCol="0">
            <a:spAutoFit/>
          </a:bodyPr>
          <a:lstStyle/>
          <a:p>
            <a:r>
              <a:rPr lang="nl-NL" sz="2400" b="1"/>
              <a:t>Onze externe partners</a:t>
            </a:r>
            <a:endParaRPr lang="nl-NL"/>
          </a:p>
          <a:p>
            <a:endParaRPr lang="nl-NL" sz="1800"/>
          </a:p>
          <a:p>
            <a:r>
              <a:rPr lang="nl-NL" sz="1800"/>
              <a:t>Is een leerling veel ziek </a:t>
            </a:r>
            <a:r>
              <a:rPr lang="nl-NL" sz="1800">
                <a:sym typeface="Wingdings" panose="05000000000000000000" pitchFamily="2" charset="2"/>
              </a:rPr>
              <a:t> </a:t>
            </a:r>
            <a:r>
              <a:rPr lang="nl-NL" sz="1800" b="1">
                <a:sym typeface="Wingdings" panose="05000000000000000000" pitchFamily="2" charset="2"/>
              </a:rPr>
              <a:t>Schoolarts</a:t>
            </a:r>
          </a:p>
          <a:p>
            <a:endParaRPr lang="nl-NL" sz="1800">
              <a:sym typeface="Wingdings" panose="05000000000000000000" pitchFamily="2" charset="2"/>
            </a:endParaRPr>
          </a:p>
          <a:p>
            <a:r>
              <a:rPr lang="nl-NL" sz="1800">
                <a:sym typeface="Wingdings" panose="05000000000000000000" pitchFamily="2" charset="2"/>
              </a:rPr>
              <a:t>Is een leerling veel te laat/niet op school  </a:t>
            </a:r>
            <a:r>
              <a:rPr lang="nl-NL" sz="1800" b="1">
                <a:sym typeface="Wingdings" panose="05000000000000000000" pitchFamily="2" charset="2"/>
              </a:rPr>
              <a:t>Leerplichtambtenaar en er zijn korte lijntjes met HALT</a:t>
            </a:r>
          </a:p>
          <a:p>
            <a:endParaRPr lang="nl-NL" sz="1800" b="1">
              <a:sym typeface="Wingdings" panose="05000000000000000000" pitchFamily="2" charset="2"/>
            </a:endParaRPr>
          </a:p>
          <a:p>
            <a:r>
              <a:rPr lang="nl-NL" sz="1800">
                <a:sym typeface="Wingdings" panose="05000000000000000000" pitchFamily="2" charset="2"/>
              </a:rPr>
              <a:t>Expertise bij complexe ondersteuningsbehoefte  </a:t>
            </a:r>
            <a:r>
              <a:rPr lang="nl-NL" sz="1800" b="1">
                <a:sym typeface="Wingdings" panose="05000000000000000000" pitchFamily="2" charset="2"/>
              </a:rPr>
              <a:t>Samenwerkingsverband</a:t>
            </a:r>
          </a:p>
          <a:p>
            <a:endParaRPr lang="nl-NL" sz="1800" b="1">
              <a:sym typeface="Wingdings" panose="05000000000000000000" pitchFamily="2" charset="2"/>
            </a:endParaRPr>
          </a:p>
          <a:p>
            <a:r>
              <a:rPr lang="nl-NL" sz="1800">
                <a:sym typeface="Wingdings" panose="05000000000000000000" pitchFamily="2" charset="2"/>
              </a:rPr>
              <a:t>Bij bepaalde schorsingen kunnen we </a:t>
            </a:r>
            <a:r>
              <a:rPr lang="nl-NL" sz="1800" b="1">
                <a:sym typeface="Wingdings" panose="05000000000000000000" pitchFamily="2" charset="2"/>
              </a:rPr>
              <a:t>HALT </a:t>
            </a:r>
            <a:r>
              <a:rPr lang="nl-NL" sz="1800">
                <a:sym typeface="Wingdings" panose="05000000000000000000" pitchFamily="2" charset="2"/>
              </a:rPr>
              <a:t>inschakelen.</a:t>
            </a:r>
          </a:p>
        </p:txBody>
      </p:sp>
    </p:spTree>
    <p:extLst>
      <p:ext uri="{BB962C8B-B14F-4D97-AF65-F5344CB8AC3E}">
        <p14:creationId xmlns:p14="http://schemas.microsoft.com/office/powerpoint/2010/main" val="2598983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476A6-CBF4-1E22-D38B-ACE279D63742}"/>
            </a:ext>
          </a:extLst>
        </p:cNvPr>
        <p:cNvGrpSpPr/>
        <p:nvPr/>
      </p:nvGrpSpPr>
      <p:grpSpPr>
        <a:xfrm>
          <a:off x="0" y="0"/>
          <a:ext cx="0" cy="0"/>
          <a:chOff x="0" y="0"/>
          <a:chExt cx="0" cy="0"/>
        </a:xfrm>
      </p:grpSpPr>
      <p:sp>
        <p:nvSpPr>
          <p:cNvPr id="3" name="Vrije vorm: vorm 2">
            <a:extLst>
              <a:ext uri="{FF2B5EF4-FFF2-40B4-BE49-F238E27FC236}">
                <a16:creationId xmlns:a16="http://schemas.microsoft.com/office/drawing/2014/main" id="{AE10611A-38EF-A528-06D7-7398BF263EF9}"/>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descr="Afbeelding met jeans, kleding, persoon, schoeisel&#10;&#10;Door AI gegenereerde inhoud is mogelijk onjuist.">
            <a:extLst>
              <a:ext uri="{FF2B5EF4-FFF2-40B4-BE49-F238E27FC236}">
                <a16:creationId xmlns:a16="http://schemas.microsoft.com/office/drawing/2014/main" id="{446BBC6C-15A3-179B-222A-82ADC6A40737}"/>
              </a:ext>
            </a:extLst>
          </p:cNvPr>
          <p:cNvPicPr>
            <a:picLocks noChangeAspect="1"/>
          </p:cNvPicPr>
          <p:nvPr/>
        </p:nvPicPr>
        <p:blipFill>
          <a:blip r:embed="rId2" cstate="email">
            <a:extLst>
              <a:ext uri="{28A0092B-C50C-407E-A947-70E740481C1C}">
                <a14:useLocalDpi xmlns:a14="http://schemas.microsoft.com/office/drawing/2010/main"/>
              </a:ext>
            </a:extLst>
          </a:blip>
          <a:srcRect l="-1490" t="-2777" r="1490" b="11309"/>
          <a:stretch>
            <a:fillRect/>
          </a:stretch>
        </p:blipFill>
        <p:spPr>
          <a:xfrm>
            <a:off x="878186" y="1588271"/>
            <a:ext cx="5776112" cy="5283308"/>
          </a:xfrm>
          <a:prstGeom prst="rect">
            <a:avLst/>
          </a:prstGeom>
        </p:spPr>
      </p:pic>
      <p:sp>
        <p:nvSpPr>
          <p:cNvPr id="2" name="Vrije vorm: vorm 1">
            <a:extLst>
              <a:ext uri="{FF2B5EF4-FFF2-40B4-BE49-F238E27FC236}">
                <a16:creationId xmlns:a16="http://schemas.microsoft.com/office/drawing/2014/main" id="{F5C3BA20-57BE-C482-89B3-0203EE5A99A2}"/>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531B26A4-9885-9EC5-C2FE-B9B857340741}"/>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E0FEC728-A3C2-D97D-1ECE-8819CE203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3822CB61-2E34-784C-48A7-8AB344A1FDB6}"/>
              </a:ext>
            </a:extLst>
          </p:cNvPr>
          <p:cNvSpPr/>
          <p:nvPr/>
        </p:nvSpPr>
        <p:spPr>
          <a:xfrm flipV="1">
            <a:off x="-22908" y="325767"/>
            <a:ext cx="5981321"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 name="connsiteX0" fmla="*/ 9779 w 10298071"/>
              <a:gd name="connsiteY0" fmla="*/ 1311259 h 1311306"/>
              <a:gd name="connsiteX1" fmla="*/ 393 w 10298071"/>
              <a:gd name="connsiteY1" fmla="*/ 0 h 1311306"/>
              <a:gd name="connsiteX2" fmla="*/ 10213035 w 10298071"/>
              <a:gd name="connsiteY2" fmla="*/ 136318 h 1311306"/>
              <a:gd name="connsiteX3" fmla="*/ 10298071 w 10298071"/>
              <a:gd name="connsiteY3" fmla="*/ 1176750 h 1311306"/>
              <a:gd name="connsiteX4" fmla="*/ 9779 w 10298071"/>
              <a:gd name="connsiteY4" fmla="*/ 1311259 h 1311306"/>
              <a:gd name="connsiteX0" fmla="*/ 9779 w 10266990"/>
              <a:gd name="connsiteY0" fmla="*/ 1311259 h 1311306"/>
              <a:gd name="connsiteX1" fmla="*/ 393 w 10266990"/>
              <a:gd name="connsiteY1" fmla="*/ 0 h 1311306"/>
              <a:gd name="connsiteX2" fmla="*/ 10213035 w 10266990"/>
              <a:gd name="connsiteY2" fmla="*/ 136318 h 1311306"/>
              <a:gd name="connsiteX3" fmla="*/ 10266990 w 10266990"/>
              <a:gd name="connsiteY3" fmla="*/ 1176750 h 1311306"/>
              <a:gd name="connsiteX4" fmla="*/ 9779 w 10266990"/>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6990" h="1311306">
                <a:moveTo>
                  <a:pt x="9779" y="1311259"/>
                </a:moveTo>
                <a:cubicBezTo>
                  <a:pt x="12797" y="834443"/>
                  <a:pt x="-2625" y="476816"/>
                  <a:pt x="393" y="0"/>
                </a:cubicBezTo>
                <a:lnTo>
                  <a:pt x="10213035" y="136318"/>
                </a:lnTo>
                <a:lnTo>
                  <a:pt x="10266990" y="1176750"/>
                </a:lnTo>
                <a:cubicBezTo>
                  <a:pt x="6832709"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DFD079E3-E340-9AE1-B1FF-68D9AD3338DF}"/>
              </a:ext>
            </a:extLst>
          </p:cNvPr>
          <p:cNvSpPr txBox="1"/>
          <p:nvPr/>
        </p:nvSpPr>
        <p:spPr>
          <a:xfrm>
            <a:off x="513785" y="438785"/>
            <a:ext cx="5999429" cy="954107"/>
          </a:xfrm>
          <a:prstGeom prst="rect">
            <a:avLst/>
          </a:prstGeom>
          <a:noFill/>
        </p:spPr>
        <p:txBody>
          <a:bodyPr wrap="square" rtlCol="0">
            <a:spAutoFit/>
          </a:bodyPr>
          <a:lstStyle/>
          <a:p>
            <a:r>
              <a:rPr lang="nl-NL" sz="2800" b="1">
                <a:solidFill>
                  <a:schemeClr val="bg1"/>
                </a:solidFill>
                <a:latin typeface="Arial" panose="020B0604020202020204" pitchFamily="34" charset="0"/>
                <a:cs typeface="Arial" panose="020B0604020202020204" pitchFamily="34" charset="0"/>
              </a:rPr>
              <a:t>Stage</a:t>
            </a:r>
          </a:p>
          <a:p>
            <a:r>
              <a:rPr lang="nl-NL" sz="2800" b="1">
                <a:solidFill>
                  <a:schemeClr val="bg1"/>
                </a:solidFill>
                <a:latin typeface="Arial" panose="020B0604020202020204" pitchFamily="34" charset="0"/>
                <a:cs typeface="Arial" panose="020B0604020202020204" pitchFamily="34" charset="0"/>
              </a:rPr>
              <a:t>10 t/m 21 november 2025  </a:t>
            </a:r>
          </a:p>
        </p:txBody>
      </p:sp>
      <p:sp>
        <p:nvSpPr>
          <p:cNvPr id="11" name="Tekstvak 10">
            <a:extLst>
              <a:ext uri="{FF2B5EF4-FFF2-40B4-BE49-F238E27FC236}">
                <a16:creationId xmlns:a16="http://schemas.microsoft.com/office/drawing/2014/main" id="{7EC75C55-6CCE-DFA0-02CA-E79D2649CE37}"/>
              </a:ext>
            </a:extLst>
          </p:cNvPr>
          <p:cNvSpPr txBox="1"/>
          <p:nvPr/>
        </p:nvSpPr>
        <p:spPr>
          <a:xfrm>
            <a:off x="4833218" y="1755032"/>
            <a:ext cx="6219551" cy="3416320"/>
          </a:xfrm>
          <a:prstGeom prst="rect">
            <a:avLst/>
          </a:prstGeom>
          <a:noFill/>
        </p:spPr>
        <p:txBody>
          <a:bodyPr wrap="square" rtlCol="0">
            <a:spAutoFit/>
          </a:bodyPr>
          <a:lstStyle/>
          <a:p>
            <a:r>
              <a:rPr lang="nl-NL"/>
              <a:t>Leerlingen kunnen vanaf </a:t>
            </a:r>
            <a:r>
              <a:rPr lang="nl-NL" b="1"/>
              <a:t>NU</a:t>
            </a:r>
            <a:r>
              <a:rPr lang="nl-NL"/>
              <a:t> aan de slag met het vinden van een stageplek voor week 46 en 47 (10 t/m 21 november). </a:t>
            </a:r>
            <a:br>
              <a:rPr lang="nl-NL"/>
            </a:br>
            <a:r>
              <a:rPr lang="nl-NL"/>
              <a:t>Dit doen zij via </a:t>
            </a:r>
            <a:r>
              <a:rPr lang="nl-NL">
                <a:hlinkClick r:id="rId4"/>
              </a:rPr>
              <a:t>www.match2gether.nl</a:t>
            </a:r>
            <a:r>
              <a:rPr lang="nl-NL"/>
              <a:t> </a:t>
            </a:r>
          </a:p>
          <a:p>
            <a:endParaRPr lang="nl-NL">
              <a:solidFill>
                <a:srgbClr val="233B53"/>
              </a:solidFill>
            </a:endParaRPr>
          </a:p>
          <a:p>
            <a:r>
              <a:rPr lang="nl-NL">
                <a:solidFill>
                  <a:srgbClr val="233B53"/>
                </a:solidFill>
              </a:rPr>
              <a:t>Leerlingen lopen 2 weken stage bij een bedrijf naar keuze. Staat het bedrijf (nog) niet in Match2Gether? De leerling kan een formulier bij de afdeling ophalen, volledig in laten vullen door het bedrijf en het formulier weer inleveren. Bedrijf zal nu in Match2Gether verschijnen. </a:t>
            </a:r>
          </a:p>
          <a:p>
            <a:endParaRPr lang="nl-NL">
              <a:solidFill>
                <a:srgbClr val="233B53"/>
              </a:solidFill>
            </a:endParaRPr>
          </a:p>
          <a:p>
            <a:r>
              <a:rPr lang="nl-NL" b="1">
                <a:solidFill>
                  <a:srgbClr val="233B53"/>
                </a:solidFill>
              </a:rPr>
              <a:t>Deadline stage = 10 oktober</a:t>
            </a:r>
          </a:p>
          <a:p>
            <a:r>
              <a:rPr lang="nl-NL">
                <a:solidFill>
                  <a:srgbClr val="233B53"/>
                </a:solidFill>
              </a:rPr>
              <a:t>Geen stage voor die tijd geregeld = terugkomdagen na school</a:t>
            </a:r>
          </a:p>
        </p:txBody>
      </p:sp>
    </p:spTree>
    <p:extLst>
      <p:ext uri="{BB962C8B-B14F-4D97-AF65-F5344CB8AC3E}">
        <p14:creationId xmlns:p14="http://schemas.microsoft.com/office/powerpoint/2010/main" val="318491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6485-EBC2-FD4F-9B30-7FF11CF9B591}"/>
            </a:ext>
          </a:extLst>
        </p:cNvPr>
        <p:cNvGrpSpPr/>
        <p:nvPr/>
      </p:nvGrpSpPr>
      <p:grpSpPr>
        <a:xfrm>
          <a:off x="0" y="0"/>
          <a:ext cx="0" cy="0"/>
          <a:chOff x="0" y="0"/>
          <a:chExt cx="0" cy="0"/>
        </a:xfrm>
      </p:grpSpPr>
      <p:sp>
        <p:nvSpPr>
          <p:cNvPr id="3" name="Vrije vorm: vorm 2">
            <a:extLst>
              <a:ext uri="{FF2B5EF4-FFF2-40B4-BE49-F238E27FC236}">
                <a16:creationId xmlns:a16="http://schemas.microsoft.com/office/drawing/2014/main" id="{5F560E70-C8E0-6E67-A080-95D97351D638}"/>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Vrije vorm: vorm 1">
            <a:extLst>
              <a:ext uri="{FF2B5EF4-FFF2-40B4-BE49-F238E27FC236}">
                <a16:creationId xmlns:a16="http://schemas.microsoft.com/office/drawing/2014/main" id="{3A24D7F1-3E40-E2C2-B999-A739D63B9457}"/>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EA11BF6E-A252-111F-0974-B1A662B869D7}"/>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F5CC098C-DBB3-5369-5B50-ACEBB3D72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0D368D48-8AE0-43B2-A87A-A76E007B4D99}"/>
              </a:ext>
            </a:extLst>
          </p:cNvPr>
          <p:cNvSpPr/>
          <p:nvPr/>
        </p:nvSpPr>
        <p:spPr>
          <a:xfrm flipV="1">
            <a:off x="-22908" y="325767"/>
            <a:ext cx="5981321"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 name="connsiteX0" fmla="*/ 9779 w 10298071"/>
              <a:gd name="connsiteY0" fmla="*/ 1311259 h 1311306"/>
              <a:gd name="connsiteX1" fmla="*/ 393 w 10298071"/>
              <a:gd name="connsiteY1" fmla="*/ 0 h 1311306"/>
              <a:gd name="connsiteX2" fmla="*/ 10213035 w 10298071"/>
              <a:gd name="connsiteY2" fmla="*/ 136318 h 1311306"/>
              <a:gd name="connsiteX3" fmla="*/ 10298071 w 10298071"/>
              <a:gd name="connsiteY3" fmla="*/ 1176750 h 1311306"/>
              <a:gd name="connsiteX4" fmla="*/ 9779 w 10298071"/>
              <a:gd name="connsiteY4" fmla="*/ 1311259 h 1311306"/>
              <a:gd name="connsiteX0" fmla="*/ 9779 w 10266990"/>
              <a:gd name="connsiteY0" fmla="*/ 1311259 h 1311306"/>
              <a:gd name="connsiteX1" fmla="*/ 393 w 10266990"/>
              <a:gd name="connsiteY1" fmla="*/ 0 h 1311306"/>
              <a:gd name="connsiteX2" fmla="*/ 10213035 w 10266990"/>
              <a:gd name="connsiteY2" fmla="*/ 136318 h 1311306"/>
              <a:gd name="connsiteX3" fmla="*/ 10266990 w 10266990"/>
              <a:gd name="connsiteY3" fmla="*/ 1176750 h 1311306"/>
              <a:gd name="connsiteX4" fmla="*/ 9779 w 10266990"/>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6990" h="1311306">
                <a:moveTo>
                  <a:pt x="9779" y="1311259"/>
                </a:moveTo>
                <a:cubicBezTo>
                  <a:pt x="12797" y="834443"/>
                  <a:pt x="-2625" y="476816"/>
                  <a:pt x="393" y="0"/>
                </a:cubicBezTo>
                <a:lnTo>
                  <a:pt x="10213035" y="136318"/>
                </a:lnTo>
                <a:lnTo>
                  <a:pt x="10266990" y="1176750"/>
                </a:lnTo>
                <a:cubicBezTo>
                  <a:pt x="6832709"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545AC0E5-1F88-6315-81B3-2C45A21E7210}"/>
              </a:ext>
            </a:extLst>
          </p:cNvPr>
          <p:cNvSpPr txBox="1"/>
          <p:nvPr/>
        </p:nvSpPr>
        <p:spPr>
          <a:xfrm>
            <a:off x="513785" y="54555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EVEN VOORSTELLEN</a:t>
            </a:r>
          </a:p>
        </p:txBody>
      </p:sp>
      <p:sp>
        <p:nvSpPr>
          <p:cNvPr id="11" name="Tekstvak 10">
            <a:extLst>
              <a:ext uri="{FF2B5EF4-FFF2-40B4-BE49-F238E27FC236}">
                <a16:creationId xmlns:a16="http://schemas.microsoft.com/office/drawing/2014/main" id="{F02C3AA8-656C-8C32-2EF3-402C194816C8}"/>
              </a:ext>
            </a:extLst>
          </p:cNvPr>
          <p:cNvSpPr txBox="1"/>
          <p:nvPr/>
        </p:nvSpPr>
        <p:spPr>
          <a:xfrm>
            <a:off x="660903" y="1683942"/>
            <a:ext cx="10818891" cy="2031325"/>
          </a:xfrm>
          <a:prstGeom prst="rect">
            <a:avLst/>
          </a:prstGeom>
          <a:noFill/>
        </p:spPr>
        <p:txBody>
          <a:bodyPr wrap="square" rtlCol="0">
            <a:spAutoFit/>
          </a:bodyPr>
          <a:lstStyle/>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p:txBody>
      </p:sp>
      <p:graphicFrame>
        <p:nvGraphicFramePr>
          <p:cNvPr id="6" name="Tabel 5">
            <a:extLst>
              <a:ext uri="{FF2B5EF4-FFF2-40B4-BE49-F238E27FC236}">
                <a16:creationId xmlns:a16="http://schemas.microsoft.com/office/drawing/2014/main" id="{C12F3EDF-C6A2-E23A-A8AA-6197B9E2CF9E}"/>
              </a:ext>
            </a:extLst>
          </p:cNvPr>
          <p:cNvGraphicFramePr>
            <a:graphicFrameLocks noGrp="1"/>
          </p:cNvGraphicFramePr>
          <p:nvPr>
            <p:extLst>
              <p:ext uri="{D42A27DB-BD31-4B8C-83A1-F6EECF244321}">
                <p14:modId xmlns:p14="http://schemas.microsoft.com/office/powerpoint/2010/main" val="2553605655"/>
              </p:ext>
            </p:extLst>
          </p:nvPr>
        </p:nvGraphicFramePr>
        <p:xfrm>
          <a:off x="1578031" y="3605254"/>
          <a:ext cx="8384052" cy="2194560"/>
        </p:xfrm>
        <a:graphic>
          <a:graphicData uri="http://schemas.openxmlformats.org/drawingml/2006/table">
            <a:tbl>
              <a:tblPr firstRow="1" bandRow="1">
                <a:tableStyleId>{5C22544A-7EE6-4342-B048-85BDC9FD1C3A}</a:tableStyleId>
              </a:tblPr>
              <a:tblGrid>
                <a:gridCol w="1397342">
                  <a:extLst>
                    <a:ext uri="{9D8B030D-6E8A-4147-A177-3AD203B41FA5}">
                      <a16:colId xmlns:a16="http://schemas.microsoft.com/office/drawing/2014/main" val="808654343"/>
                    </a:ext>
                  </a:extLst>
                </a:gridCol>
                <a:gridCol w="1397342">
                  <a:extLst>
                    <a:ext uri="{9D8B030D-6E8A-4147-A177-3AD203B41FA5}">
                      <a16:colId xmlns:a16="http://schemas.microsoft.com/office/drawing/2014/main" val="2633636047"/>
                    </a:ext>
                  </a:extLst>
                </a:gridCol>
                <a:gridCol w="1397342">
                  <a:extLst>
                    <a:ext uri="{9D8B030D-6E8A-4147-A177-3AD203B41FA5}">
                      <a16:colId xmlns:a16="http://schemas.microsoft.com/office/drawing/2014/main" val="3066994253"/>
                    </a:ext>
                  </a:extLst>
                </a:gridCol>
                <a:gridCol w="1397342">
                  <a:extLst>
                    <a:ext uri="{9D8B030D-6E8A-4147-A177-3AD203B41FA5}">
                      <a16:colId xmlns:a16="http://schemas.microsoft.com/office/drawing/2014/main" val="3495952254"/>
                    </a:ext>
                  </a:extLst>
                </a:gridCol>
                <a:gridCol w="1397342">
                  <a:extLst>
                    <a:ext uri="{9D8B030D-6E8A-4147-A177-3AD203B41FA5}">
                      <a16:colId xmlns:a16="http://schemas.microsoft.com/office/drawing/2014/main" val="218336087"/>
                    </a:ext>
                  </a:extLst>
                </a:gridCol>
                <a:gridCol w="1397342">
                  <a:extLst>
                    <a:ext uri="{9D8B030D-6E8A-4147-A177-3AD203B41FA5}">
                      <a16:colId xmlns:a16="http://schemas.microsoft.com/office/drawing/2014/main" val="2563983224"/>
                    </a:ext>
                  </a:extLst>
                </a:gridCol>
              </a:tblGrid>
              <a:tr h="889000">
                <a:tc>
                  <a:txBody>
                    <a:bodyPr/>
                    <a:lstStyle/>
                    <a:p>
                      <a:r>
                        <a:rPr lang="nl-NL"/>
                        <a:t>Erik van Heeswijk</a:t>
                      </a:r>
                    </a:p>
                  </a:txBody>
                  <a:tcPr/>
                </a:tc>
                <a:tc>
                  <a:txBody>
                    <a:bodyPr/>
                    <a:lstStyle/>
                    <a:p>
                      <a:r>
                        <a:rPr lang="nl-NL"/>
                        <a:t>Loes van de Wiel</a:t>
                      </a:r>
                    </a:p>
                  </a:txBody>
                  <a:tcPr/>
                </a:tc>
                <a:tc>
                  <a:txBody>
                    <a:bodyPr/>
                    <a:lstStyle/>
                    <a:p>
                      <a:r>
                        <a:rPr lang="nl-NL"/>
                        <a:t>Antje Bernards – van Bakel</a:t>
                      </a:r>
                    </a:p>
                  </a:txBody>
                  <a:tcPr/>
                </a:tc>
                <a:tc>
                  <a:txBody>
                    <a:bodyPr/>
                    <a:lstStyle/>
                    <a:p>
                      <a:r>
                        <a:rPr lang="nl-NL"/>
                        <a:t>Maikel van Orsouw</a:t>
                      </a:r>
                    </a:p>
                  </a:txBody>
                  <a:tcPr/>
                </a:tc>
                <a:tc>
                  <a:txBody>
                    <a:bodyPr/>
                    <a:lstStyle/>
                    <a:p>
                      <a:r>
                        <a:rPr lang="nl-NL"/>
                        <a:t>Gerrie</a:t>
                      </a:r>
                    </a:p>
                    <a:p>
                      <a:r>
                        <a:rPr lang="nl-NL"/>
                        <a:t>Bukkems</a:t>
                      </a:r>
                    </a:p>
                  </a:txBody>
                  <a:tcPr/>
                </a:tc>
                <a:tc>
                  <a:txBody>
                    <a:bodyPr/>
                    <a:lstStyle/>
                    <a:p>
                      <a:r>
                        <a:rPr lang="nl-NL"/>
                        <a:t>Elien Peters - Rit</a:t>
                      </a:r>
                    </a:p>
                  </a:txBody>
                  <a:tcPr/>
                </a:tc>
                <a:extLst>
                  <a:ext uri="{0D108BD9-81ED-4DB2-BD59-A6C34878D82A}">
                    <a16:rowId xmlns:a16="http://schemas.microsoft.com/office/drawing/2014/main" val="3892148606"/>
                  </a:ext>
                </a:extLst>
              </a:tr>
              <a:tr h="622300">
                <a:tc>
                  <a:txBody>
                    <a:bodyPr/>
                    <a:lstStyle/>
                    <a:p>
                      <a:r>
                        <a:rPr lang="nl-NL"/>
                        <a:t>Afdelings-directeur </a:t>
                      </a:r>
                    </a:p>
                  </a:txBody>
                  <a:tcPr/>
                </a:tc>
                <a:tc>
                  <a:txBody>
                    <a:bodyPr/>
                    <a:lstStyle/>
                    <a:p>
                      <a:r>
                        <a:rPr lang="nl-NL"/>
                        <a:t>Afdelings-directeur</a:t>
                      </a:r>
                    </a:p>
                  </a:txBody>
                  <a:tcPr/>
                </a:tc>
                <a:tc>
                  <a:txBody>
                    <a:bodyPr/>
                    <a:lstStyle/>
                    <a:p>
                      <a:r>
                        <a:rPr lang="nl-NL"/>
                        <a:t>Leerjaar-coördinator</a:t>
                      </a:r>
                    </a:p>
                  </a:txBody>
                  <a:tcPr/>
                </a:tc>
                <a:tc>
                  <a:txBody>
                    <a:bodyPr/>
                    <a:lstStyle/>
                    <a:p>
                      <a:r>
                        <a:rPr lang="nl-NL"/>
                        <a:t>Leerjaar-coördinator</a:t>
                      </a:r>
                    </a:p>
                  </a:txBody>
                  <a:tcPr/>
                </a:tc>
                <a:tc>
                  <a:txBody>
                    <a:bodyPr/>
                    <a:lstStyle/>
                    <a:p>
                      <a:r>
                        <a:rPr lang="nl-NL"/>
                        <a:t>Conciërge</a:t>
                      </a:r>
                    </a:p>
                  </a:txBody>
                  <a:tcPr/>
                </a:tc>
                <a:tc>
                  <a:txBody>
                    <a:bodyPr/>
                    <a:lstStyle/>
                    <a:p>
                      <a:r>
                        <a:rPr lang="nl-NL" err="1"/>
                        <a:t>Ortho-pedagoog</a:t>
                      </a:r>
                      <a:r>
                        <a:rPr lang="nl-NL"/>
                        <a:t> </a:t>
                      </a:r>
                    </a:p>
                  </a:txBody>
                  <a:tcPr/>
                </a:tc>
                <a:extLst>
                  <a:ext uri="{0D108BD9-81ED-4DB2-BD59-A6C34878D82A}">
                    <a16:rowId xmlns:a16="http://schemas.microsoft.com/office/drawing/2014/main" val="4151336565"/>
                  </a:ext>
                </a:extLst>
              </a:tr>
              <a:tr h="622300">
                <a:tc>
                  <a:txBody>
                    <a:bodyPr/>
                    <a:lstStyle/>
                    <a:p>
                      <a:r>
                        <a:rPr lang="nl-NL"/>
                        <a:t>PIE | BWI | D&amp;P</a:t>
                      </a:r>
                    </a:p>
                  </a:txBody>
                  <a:tcPr/>
                </a:tc>
                <a:tc>
                  <a:txBody>
                    <a:bodyPr/>
                    <a:lstStyle/>
                    <a:p>
                      <a:r>
                        <a:rPr lang="nl-NL"/>
                        <a:t>Z&amp;W | E&amp;O</a:t>
                      </a:r>
                    </a:p>
                  </a:txBody>
                  <a:tcPr/>
                </a:tc>
                <a:tc>
                  <a:txBody>
                    <a:bodyPr/>
                    <a:lstStyle/>
                    <a:p>
                      <a:r>
                        <a:rPr lang="nl-NL"/>
                        <a:t>Leerjaar 4</a:t>
                      </a:r>
                    </a:p>
                  </a:txBody>
                  <a:tcPr/>
                </a:tc>
                <a:tc>
                  <a:txBody>
                    <a:bodyPr/>
                    <a:lstStyle/>
                    <a:p>
                      <a:r>
                        <a:rPr lang="nl-NL"/>
                        <a:t>Leerjaar 3</a:t>
                      </a:r>
                    </a:p>
                  </a:txBody>
                  <a:tcPr/>
                </a:tc>
                <a:tc>
                  <a:txBody>
                    <a:bodyPr/>
                    <a:lstStyle/>
                    <a:p>
                      <a:r>
                        <a:rPr lang="nl-NL"/>
                        <a:t>P-gebouw</a:t>
                      </a:r>
                    </a:p>
                  </a:txBody>
                  <a:tcPr/>
                </a:tc>
                <a:tc>
                  <a:txBody>
                    <a:bodyPr/>
                    <a:lstStyle/>
                    <a:p>
                      <a:r>
                        <a:rPr lang="nl-NL"/>
                        <a:t>Aanwezig op afdeling</a:t>
                      </a:r>
                    </a:p>
                  </a:txBody>
                  <a:tcPr/>
                </a:tc>
                <a:extLst>
                  <a:ext uri="{0D108BD9-81ED-4DB2-BD59-A6C34878D82A}">
                    <a16:rowId xmlns:a16="http://schemas.microsoft.com/office/drawing/2014/main" val="650630607"/>
                  </a:ext>
                </a:extLst>
              </a:tr>
            </a:tbl>
          </a:graphicData>
        </a:graphic>
      </p:graphicFrame>
      <p:pic>
        <p:nvPicPr>
          <p:cNvPr id="8" name="Afbeelding 7">
            <a:extLst>
              <a:ext uri="{FF2B5EF4-FFF2-40B4-BE49-F238E27FC236}">
                <a16:creationId xmlns:a16="http://schemas.microsoft.com/office/drawing/2014/main" id="{A1722FA1-14AE-0F82-9A97-87BCCB4EFA86}"/>
              </a:ext>
            </a:extLst>
          </p:cNvPr>
          <p:cNvPicPr>
            <a:picLocks noChangeAspect="1"/>
          </p:cNvPicPr>
          <p:nvPr/>
        </p:nvPicPr>
        <p:blipFill>
          <a:blip r:embed="rId3"/>
          <a:stretch>
            <a:fillRect/>
          </a:stretch>
        </p:blipFill>
        <p:spPr>
          <a:xfrm>
            <a:off x="1628217" y="1839839"/>
            <a:ext cx="1257300" cy="1676400"/>
          </a:xfrm>
          <a:prstGeom prst="rect">
            <a:avLst/>
          </a:prstGeom>
          <a:ln>
            <a:noFill/>
          </a:ln>
          <a:effectLst>
            <a:outerShdw blurRad="190500" algn="tl" rotWithShape="0">
              <a:srgbClr val="000000">
                <a:alpha val="70000"/>
              </a:srgbClr>
            </a:outerShdw>
          </a:effectLst>
        </p:spPr>
      </p:pic>
      <p:pic>
        <p:nvPicPr>
          <p:cNvPr id="10" name="Afbeelding 9">
            <a:extLst>
              <a:ext uri="{FF2B5EF4-FFF2-40B4-BE49-F238E27FC236}">
                <a16:creationId xmlns:a16="http://schemas.microsoft.com/office/drawing/2014/main" id="{A4900075-FC94-10BF-4D69-CC4467DFDEED}"/>
              </a:ext>
            </a:extLst>
          </p:cNvPr>
          <p:cNvPicPr>
            <a:picLocks noChangeAspect="1"/>
          </p:cNvPicPr>
          <p:nvPr/>
        </p:nvPicPr>
        <p:blipFill>
          <a:blip r:embed="rId4"/>
          <a:stretch>
            <a:fillRect/>
          </a:stretch>
        </p:blipFill>
        <p:spPr>
          <a:xfrm>
            <a:off x="3033136" y="1853012"/>
            <a:ext cx="1257300" cy="1676400"/>
          </a:xfrm>
          <a:prstGeom prst="rect">
            <a:avLst/>
          </a:prstGeom>
          <a:ln>
            <a:noFill/>
          </a:ln>
          <a:effectLst>
            <a:outerShdw blurRad="190500" algn="tl" rotWithShape="0">
              <a:srgbClr val="000000">
                <a:alpha val="70000"/>
              </a:srgbClr>
            </a:outerShdw>
          </a:effectLst>
        </p:spPr>
      </p:pic>
      <p:pic>
        <p:nvPicPr>
          <p:cNvPr id="12" name="Afbeelding 11">
            <a:extLst>
              <a:ext uri="{FF2B5EF4-FFF2-40B4-BE49-F238E27FC236}">
                <a16:creationId xmlns:a16="http://schemas.microsoft.com/office/drawing/2014/main" id="{2313F823-D309-905D-9FCD-5CEB0FF14242}"/>
              </a:ext>
            </a:extLst>
          </p:cNvPr>
          <p:cNvPicPr>
            <a:picLocks noChangeAspect="1"/>
          </p:cNvPicPr>
          <p:nvPr/>
        </p:nvPicPr>
        <p:blipFill>
          <a:blip r:embed="rId5"/>
          <a:stretch>
            <a:fillRect/>
          </a:stretch>
        </p:blipFill>
        <p:spPr>
          <a:xfrm>
            <a:off x="4438055" y="1839839"/>
            <a:ext cx="1257300" cy="1676400"/>
          </a:xfrm>
          <a:prstGeom prst="rect">
            <a:avLst/>
          </a:prstGeom>
          <a:ln>
            <a:noFill/>
          </a:ln>
          <a:effectLst>
            <a:outerShdw blurRad="190500" algn="tl" rotWithShape="0">
              <a:srgbClr val="000000">
                <a:alpha val="70000"/>
              </a:srgbClr>
            </a:outerShdw>
          </a:effectLst>
        </p:spPr>
      </p:pic>
      <p:pic>
        <p:nvPicPr>
          <p:cNvPr id="13" name="Afbeelding 12">
            <a:extLst>
              <a:ext uri="{FF2B5EF4-FFF2-40B4-BE49-F238E27FC236}">
                <a16:creationId xmlns:a16="http://schemas.microsoft.com/office/drawing/2014/main" id="{455350B0-A4F0-57B0-CBC9-2B2C591EF4E0}"/>
              </a:ext>
            </a:extLst>
          </p:cNvPr>
          <p:cNvPicPr>
            <a:picLocks noChangeAspect="1"/>
          </p:cNvPicPr>
          <p:nvPr/>
        </p:nvPicPr>
        <p:blipFill>
          <a:blip r:embed="rId6"/>
          <a:stretch>
            <a:fillRect/>
          </a:stretch>
        </p:blipFill>
        <p:spPr>
          <a:xfrm>
            <a:off x="5867997" y="1839839"/>
            <a:ext cx="1257300" cy="1676400"/>
          </a:xfrm>
          <a:prstGeom prst="rect">
            <a:avLst/>
          </a:prstGeom>
          <a:ln>
            <a:noFill/>
          </a:ln>
          <a:effectLst>
            <a:outerShdw blurRad="190500" algn="tl" rotWithShape="0">
              <a:srgbClr val="000000">
                <a:alpha val="70000"/>
              </a:srgbClr>
            </a:outerShdw>
          </a:effectLst>
        </p:spPr>
      </p:pic>
      <p:pic>
        <p:nvPicPr>
          <p:cNvPr id="14" name="Afbeelding 13">
            <a:extLst>
              <a:ext uri="{FF2B5EF4-FFF2-40B4-BE49-F238E27FC236}">
                <a16:creationId xmlns:a16="http://schemas.microsoft.com/office/drawing/2014/main" id="{48163E00-D3B6-A421-935A-778947E2B4D1}"/>
              </a:ext>
            </a:extLst>
          </p:cNvPr>
          <p:cNvPicPr>
            <a:picLocks noChangeAspect="1"/>
          </p:cNvPicPr>
          <p:nvPr/>
        </p:nvPicPr>
        <p:blipFill>
          <a:blip r:embed="rId7"/>
          <a:stretch>
            <a:fillRect/>
          </a:stretch>
        </p:blipFill>
        <p:spPr>
          <a:xfrm>
            <a:off x="7241200" y="1832498"/>
            <a:ext cx="1262806" cy="1683741"/>
          </a:xfrm>
          <a:prstGeom prst="rect">
            <a:avLst/>
          </a:prstGeom>
          <a:ln>
            <a:noFill/>
          </a:ln>
          <a:effectLst>
            <a:outerShdw blurRad="190500" algn="tl" rotWithShape="0">
              <a:srgbClr val="000000">
                <a:alpha val="70000"/>
              </a:srgbClr>
            </a:outerShdw>
          </a:effectLst>
        </p:spPr>
      </p:pic>
      <p:pic>
        <p:nvPicPr>
          <p:cNvPr id="15" name="Afbeelding 14">
            <a:extLst>
              <a:ext uri="{FF2B5EF4-FFF2-40B4-BE49-F238E27FC236}">
                <a16:creationId xmlns:a16="http://schemas.microsoft.com/office/drawing/2014/main" id="{95D58714-06CD-C8A3-CE8E-7A08ABACF62C}"/>
              </a:ext>
            </a:extLst>
          </p:cNvPr>
          <p:cNvPicPr>
            <a:picLocks noChangeAspect="1"/>
          </p:cNvPicPr>
          <p:nvPr/>
        </p:nvPicPr>
        <p:blipFill>
          <a:blip r:embed="rId8"/>
          <a:stretch>
            <a:fillRect/>
          </a:stretch>
        </p:blipFill>
        <p:spPr>
          <a:xfrm>
            <a:off x="8619909" y="1839839"/>
            <a:ext cx="1122494" cy="1683742"/>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466350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06E37-CE30-FED5-9CB8-4492329056E4}"/>
            </a:ext>
          </a:extLst>
        </p:cNvPr>
        <p:cNvGrpSpPr/>
        <p:nvPr/>
      </p:nvGrpSpPr>
      <p:grpSpPr>
        <a:xfrm>
          <a:off x="0" y="0"/>
          <a:ext cx="0" cy="0"/>
          <a:chOff x="0" y="0"/>
          <a:chExt cx="0" cy="0"/>
        </a:xfrm>
      </p:grpSpPr>
      <p:pic>
        <p:nvPicPr>
          <p:cNvPr id="18" name="Afbeelding 17" descr="Afbeelding met schoeisel, kleding, persoon, rood&#10;&#10;Door AI gegenereerde inhoud is mogelijk onjuist.">
            <a:extLst>
              <a:ext uri="{FF2B5EF4-FFF2-40B4-BE49-F238E27FC236}">
                <a16:creationId xmlns:a16="http://schemas.microsoft.com/office/drawing/2014/main" id="{A065A109-6288-8D26-5832-748958271697}"/>
              </a:ext>
            </a:extLst>
          </p:cNvPr>
          <p:cNvPicPr>
            <a:picLocks noChangeAspect="1"/>
          </p:cNvPicPr>
          <p:nvPr/>
        </p:nvPicPr>
        <p:blipFill>
          <a:blip r:embed="rId2">
            <a:extLst>
              <a:ext uri="{28A0092B-C50C-407E-A947-70E740481C1C}">
                <a14:useLocalDpi xmlns:a14="http://schemas.microsoft.com/office/drawing/2010/main" val="0"/>
              </a:ext>
            </a:extLst>
          </a:blip>
          <a:srcRect r="61381"/>
          <a:stretch>
            <a:fillRect/>
          </a:stretch>
        </p:blipFill>
        <p:spPr>
          <a:xfrm>
            <a:off x="9934575" y="-53376"/>
            <a:ext cx="2257425" cy="5845450"/>
          </a:xfrm>
          <a:prstGeom prst="rect">
            <a:avLst/>
          </a:prstGeom>
        </p:spPr>
      </p:pic>
      <p:sp>
        <p:nvSpPr>
          <p:cNvPr id="2" name="Vrije vorm: vorm 1">
            <a:extLst>
              <a:ext uri="{FF2B5EF4-FFF2-40B4-BE49-F238E27FC236}">
                <a16:creationId xmlns:a16="http://schemas.microsoft.com/office/drawing/2014/main" id="{B0345E98-12DA-B164-3D65-091FF7A5992F}"/>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F750FF64-3B02-1929-3731-2D1F535D2925}"/>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F4F6A8C-8AF6-CC85-06D7-728C64C6BB53}"/>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5FA533C0-BA49-D57D-3732-2DFD89FA8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6" name="Vrije vorm: vorm 5">
            <a:extLst>
              <a:ext uri="{FF2B5EF4-FFF2-40B4-BE49-F238E27FC236}">
                <a16:creationId xmlns:a16="http://schemas.microsoft.com/office/drawing/2014/main" id="{E9ACB2A7-3950-368E-6322-DB80B6C74B26}"/>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7" name="Tekstvak 6">
            <a:extLst>
              <a:ext uri="{FF2B5EF4-FFF2-40B4-BE49-F238E27FC236}">
                <a16:creationId xmlns:a16="http://schemas.microsoft.com/office/drawing/2014/main" id="{04DEF7F7-5C0A-5248-E8FB-B6C153710705}"/>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Belangrijke data</a:t>
            </a:r>
          </a:p>
        </p:txBody>
      </p:sp>
      <p:sp>
        <p:nvSpPr>
          <p:cNvPr id="8" name="Tekstvak 7">
            <a:extLst>
              <a:ext uri="{FF2B5EF4-FFF2-40B4-BE49-F238E27FC236}">
                <a16:creationId xmlns:a16="http://schemas.microsoft.com/office/drawing/2014/main" id="{F5581A39-DE58-6DC5-6519-EEC5880A7650}"/>
              </a:ext>
            </a:extLst>
          </p:cNvPr>
          <p:cNvSpPr txBox="1"/>
          <p:nvPr/>
        </p:nvSpPr>
        <p:spPr>
          <a:xfrm>
            <a:off x="660903" y="1557196"/>
            <a:ext cx="9153053" cy="3416320"/>
          </a:xfrm>
          <a:prstGeom prst="rect">
            <a:avLst/>
          </a:prstGeom>
          <a:noFill/>
        </p:spPr>
        <p:txBody>
          <a:bodyPr wrap="square" rtlCol="0">
            <a:spAutoFit/>
          </a:bodyPr>
          <a:lstStyle/>
          <a:p>
            <a:pPr marL="342900" indent="-342900">
              <a:buFont typeface="Arial" panose="020B0604020202020204" pitchFamily="34" charset="0"/>
              <a:buChar char="•"/>
            </a:pPr>
            <a:r>
              <a:rPr lang="nl-NL" sz="1800">
                <a:solidFill>
                  <a:srgbClr val="233B53"/>
                </a:solidFill>
              </a:rPr>
              <a:t>25-08-2025   	     	Ouderavond Examen/PTA/LOB</a:t>
            </a:r>
          </a:p>
          <a:p>
            <a:pPr marL="342900" indent="-342900">
              <a:buFont typeface="Arial" panose="020B0604020202020204" pitchFamily="34" charset="0"/>
              <a:buChar char="•"/>
            </a:pPr>
            <a:r>
              <a:rPr lang="nl-NL">
                <a:solidFill>
                  <a:srgbClr val="233B53"/>
                </a:solidFill>
              </a:rPr>
              <a:t>1-10-25 of 1-11-25	Inschrijving vervolgopleiding </a:t>
            </a:r>
            <a:endParaRPr lang="nl-NL" sz="1800">
              <a:solidFill>
                <a:srgbClr val="233B53"/>
              </a:solidFill>
            </a:endParaRPr>
          </a:p>
          <a:p>
            <a:pPr marL="342900" indent="-342900">
              <a:buFont typeface="Arial" panose="020B0604020202020204" pitchFamily="34" charset="0"/>
              <a:buChar char="•"/>
            </a:pPr>
            <a:r>
              <a:rPr lang="nl-NL" b="1">
                <a:solidFill>
                  <a:srgbClr val="233B53"/>
                </a:solidFill>
              </a:rPr>
              <a:t>10-11 t/m 21-11-25	Stage BK 4</a:t>
            </a:r>
          </a:p>
          <a:p>
            <a:pPr marL="342900" indent="-342900">
              <a:buFont typeface="Arial" panose="020B0604020202020204" pitchFamily="34" charset="0"/>
              <a:buChar char="•"/>
            </a:pPr>
            <a:r>
              <a:rPr lang="nl-NL">
                <a:solidFill>
                  <a:srgbClr val="233B53"/>
                </a:solidFill>
              </a:rPr>
              <a:t>9-03-26		Inschrijving Herkansingen</a:t>
            </a:r>
          </a:p>
          <a:p>
            <a:pPr marL="342900" indent="-342900">
              <a:buFont typeface="Arial" panose="020B0604020202020204" pitchFamily="34" charset="0"/>
              <a:buChar char="•"/>
            </a:pPr>
            <a:r>
              <a:rPr lang="nl-NL" sz="1800">
                <a:solidFill>
                  <a:srgbClr val="233B53"/>
                </a:solidFill>
              </a:rPr>
              <a:t>25/26-03-26		Herkansingen</a:t>
            </a:r>
          </a:p>
          <a:p>
            <a:pPr marL="342900" indent="-342900">
              <a:buFont typeface="Arial" panose="020B0604020202020204" pitchFamily="34" charset="0"/>
              <a:buChar char="•"/>
            </a:pPr>
            <a:r>
              <a:rPr lang="nl-NL">
                <a:solidFill>
                  <a:srgbClr val="233B53"/>
                </a:solidFill>
              </a:rPr>
              <a:t>27-03-26		Laatste lesdag</a:t>
            </a:r>
          </a:p>
          <a:p>
            <a:pPr marL="342900" indent="-342900">
              <a:buFont typeface="Arial" panose="020B0604020202020204" pitchFamily="34" charset="0"/>
              <a:buChar char="•"/>
            </a:pPr>
            <a:r>
              <a:rPr lang="nl-NL" sz="1800">
                <a:solidFill>
                  <a:srgbClr val="233B53"/>
                </a:solidFill>
              </a:rPr>
              <a:t>7-04-26		Start </a:t>
            </a:r>
            <a:r>
              <a:rPr lang="nl-NL" sz="1800" err="1">
                <a:solidFill>
                  <a:srgbClr val="233B53"/>
                </a:solidFill>
              </a:rPr>
              <a:t>CSPE’s</a:t>
            </a:r>
            <a:endParaRPr lang="nl-NL" sz="1800">
              <a:solidFill>
                <a:srgbClr val="233B53"/>
              </a:solidFill>
            </a:endParaRPr>
          </a:p>
          <a:p>
            <a:pPr marL="342900" indent="-342900">
              <a:buFont typeface="Arial" panose="020B0604020202020204" pitchFamily="34" charset="0"/>
              <a:buChar char="•"/>
            </a:pPr>
            <a:r>
              <a:rPr lang="nl-NL">
                <a:solidFill>
                  <a:srgbClr val="233B53"/>
                </a:solidFill>
              </a:rPr>
              <a:t>8-05-26		Start </a:t>
            </a:r>
            <a:r>
              <a:rPr lang="nl-NL" err="1">
                <a:solidFill>
                  <a:srgbClr val="233B53"/>
                </a:solidFill>
              </a:rPr>
              <a:t>CE’s</a:t>
            </a:r>
            <a:endParaRPr lang="nl-NL">
              <a:solidFill>
                <a:srgbClr val="233B53"/>
              </a:solidFill>
            </a:endParaRPr>
          </a:p>
          <a:p>
            <a:pPr marL="342900" indent="-342900">
              <a:buFont typeface="Arial" panose="020B0604020202020204" pitchFamily="34" charset="0"/>
              <a:buChar char="•"/>
            </a:pPr>
            <a:r>
              <a:rPr lang="nl-NL" sz="1800">
                <a:solidFill>
                  <a:srgbClr val="233B53"/>
                </a:solidFill>
              </a:rPr>
              <a:t>11-06-26		Uitslag</a:t>
            </a:r>
          </a:p>
          <a:p>
            <a:pPr marL="342900" indent="-342900">
              <a:buFont typeface="Arial" panose="020B0604020202020204" pitchFamily="34" charset="0"/>
              <a:buChar char="•"/>
            </a:pPr>
            <a:r>
              <a:rPr lang="nl-NL">
                <a:solidFill>
                  <a:srgbClr val="233B53"/>
                </a:solidFill>
              </a:rPr>
              <a:t>30-06-26		Gala </a:t>
            </a:r>
          </a:p>
          <a:p>
            <a:pPr marL="342900" indent="-342900">
              <a:buFont typeface="Arial" panose="020B0604020202020204" pitchFamily="34" charset="0"/>
              <a:buChar char="•"/>
            </a:pPr>
            <a:r>
              <a:rPr lang="nl-NL">
                <a:solidFill>
                  <a:srgbClr val="233B53"/>
                </a:solidFill>
              </a:rPr>
              <a:t>1-6 t/m 3-6-26		examenreis (+/_ 325 incl. overnachting en busreis nadere info 			volgt.)</a:t>
            </a:r>
          </a:p>
        </p:txBody>
      </p:sp>
    </p:spTree>
    <p:extLst>
      <p:ext uri="{BB962C8B-B14F-4D97-AF65-F5344CB8AC3E}">
        <p14:creationId xmlns:p14="http://schemas.microsoft.com/office/powerpoint/2010/main" val="4070976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DB05C-DCED-BB26-A007-A6A890885C44}"/>
              </a:ext>
            </a:extLst>
          </p:cNvPr>
          <p:cNvSpPr>
            <a:spLocks noGrp="1"/>
          </p:cNvSpPr>
          <p:nvPr>
            <p:ph type="title"/>
          </p:nvPr>
        </p:nvSpPr>
        <p:spPr/>
        <p:txBody>
          <a:bodyPr/>
          <a:lstStyle/>
          <a:p>
            <a:r>
              <a:rPr lang="nl-NL"/>
              <a:t>Eindexamenreis 1t/m 3 juni </a:t>
            </a:r>
          </a:p>
        </p:txBody>
      </p:sp>
      <p:pic>
        <p:nvPicPr>
          <p:cNvPr id="5" name="Tijdelijke aanduiding voor inhoud 4">
            <a:extLst>
              <a:ext uri="{FF2B5EF4-FFF2-40B4-BE49-F238E27FC236}">
                <a16:creationId xmlns:a16="http://schemas.microsoft.com/office/drawing/2014/main" id="{A3F4A0C4-C784-F2A9-6A60-1B1C9957359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47851" y="1807028"/>
            <a:ext cx="5231493" cy="3923620"/>
          </a:xfrm>
          <a:prstGeom prst="rect">
            <a:avLst/>
          </a:prstGeom>
        </p:spPr>
      </p:pic>
      <p:pic>
        <p:nvPicPr>
          <p:cNvPr id="6" name="Afbeelding 5">
            <a:extLst>
              <a:ext uri="{FF2B5EF4-FFF2-40B4-BE49-F238E27FC236}">
                <a16:creationId xmlns:a16="http://schemas.microsoft.com/office/drawing/2014/main" id="{11F773F7-485E-4698-3377-F1378DADBB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2056" y="1690688"/>
            <a:ext cx="4397829" cy="4397829"/>
          </a:xfrm>
          <a:prstGeom prst="rect">
            <a:avLst/>
          </a:prstGeom>
        </p:spPr>
      </p:pic>
    </p:spTree>
    <p:extLst>
      <p:ext uri="{BB962C8B-B14F-4D97-AF65-F5344CB8AC3E}">
        <p14:creationId xmlns:p14="http://schemas.microsoft.com/office/powerpoint/2010/main" val="2976964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BB650-EF68-D956-AD53-E2EFC25A8C4D}"/>
            </a:ext>
          </a:extLst>
        </p:cNvPr>
        <p:cNvGrpSpPr/>
        <p:nvPr/>
      </p:nvGrpSpPr>
      <p:grpSpPr>
        <a:xfrm>
          <a:off x="0" y="0"/>
          <a:ext cx="0" cy="0"/>
          <a:chOff x="0" y="0"/>
          <a:chExt cx="0" cy="0"/>
        </a:xfrm>
      </p:grpSpPr>
      <p:pic>
        <p:nvPicPr>
          <p:cNvPr id="26" name="Afbeelding 25" descr="Afbeelding met kleding, jeans, schoeisel, persoon&#10;&#10;Door AI gegenereerde inhoud is mogelijk onjuist.">
            <a:extLst>
              <a:ext uri="{FF2B5EF4-FFF2-40B4-BE49-F238E27FC236}">
                <a16:creationId xmlns:a16="http://schemas.microsoft.com/office/drawing/2014/main" id="{BFF214EE-C3A1-6F5A-BA53-3FBA076D2E71}"/>
              </a:ext>
            </a:extLst>
          </p:cNvPr>
          <p:cNvPicPr>
            <a:picLocks noChangeAspect="1"/>
          </p:cNvPicPr>
          <p:nvPr/>
        </p:nvPicPr>
        <p:blipFill>
          <a:blip r:embed="rId2">
            <a:extLst>
              <a:ext uri="{28A0092B-C50C-407E-A947-70E740481C1C}">
                <a14:useLocalDpi xmlns:a14="http://schemas.microsoft.com/office/drawing/2010/main" val="0"/>
              </a:ext>
            </a:extLst>
          </a:blip>
          <a:srcRect r="4012"/>
          <a:stretch>
            <a:fillRect/>
          </a:stretch>
        </p:blipFill>
        <p:spPr>
          <a:xfrm>
            <a:off x="8101810" y="1766792"/>
            <a:ext cx="4090186" cy="4261125"/>
          </a:xfrm>
          <a:prstGeom prst="rect">
            <a:avLst/>
          </a:prstGeom>
        </p:spPr>
      </p:pic>
      <p:sp>
        <p:nvSpPr>
          <p:cNvPr id="2" name="Vrije vorm: vorm 1">
            <a:extLst>
              <a:ext uri="{FF2B5EF4-FFF2-40B4-BE49-F238E27FC236}">
                <a16:creationId xmlns:a16="http://schemas.microsoft.com/office/drawing/2014/main" id="{CA36DA50-5EAE-61EA-4E76-494F27AC277F}"/>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BC4DC798-CD3E-A8B6-9B19-92A828DAC25F}"/>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33766CE2-449B-0D31-0923-B173A6DA90A0}"/>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81733DBF-99D4-00A0-DDD5-A6CA75BD5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E7F2A7D4-950A-0096-2C90-71EDC319D7F6}"/>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985950C8-0DF6-7BE5-4130-2ABEC6D309B6}"/>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Gesprekken ouders </a:t>
            </a:r>
          </a:p>
        </p:txBody>
      </p:sp>
      <p:sp>
        <p:nvSpPr>
          <p:cNvPr id="11" name="Tekstvak 10">
            <a:extLst>
              <a:ext uri="{FF2B5EF4-FFF2-40B4-BE49-F238E27FC236}">
                <a16:creationId xmlns:a16="http://schemas.microsoft.com/office/drawing/2014/main" id="{7C804122-9DD2-A339-8ECE-D1CCA0B3A091}"/>
              </a:ext>
            </a:extLst>
          </p:cNvPr>
          <p:cNvSpPr txBox="1"/>
          <p:nvPr/>
        </p:nvSpPr>
        <p:spPr>
          <a:xfrm>
            <a:off x="615635" y="1597563"/>
            <a:ext cx="7632071" cy="1200329"/>
          </a:xfrm>
          <a:prstGeom prst="rect">
            <a:avLst/>
          </a:prstGeom>
          <a:noFill/>
        </p:spPr>
        <p:txBody>
          <a:bodyPr wrap="square" rtlCol="0">
            <a:spAutoFit/>
          </a:bodyPr>
          <a:lstStyle/>
          <a:p>
            <a:r>
              <a:rPr lang="nl-NL"/>
              <a:t>Voor de herfstvakantie </a:t>
            </a:r>
            <a:r>
              <a:rPr lang="nl-NL">
                <a:sym typeface="Wingdings" panose="05000000000000000000" pitchFamily="2" charset="2"/>
              </a:rPr>
              <a:t> Startgesprekken</a:t>
            </a:r>
            <a:endParaRPr lang="nl-NL"/>
          </a:p>
          <a:p>
            <a:endParaRPr lang="nl-NL"/>
          </a:p>
          <a:p>
            <a:r>
              <a:rPr lang="nl-NL"/>
              <a:t>Niet op een vast moment, maar in samenspraak met de ouders.</a:t>
            </a:r>
          </a:p>
          <a:p>
            <a:r>
              <a:rPr lang="nl-NL"/>
              <a:t>Informatie hierover volgt via coach.</a:t>
            </a:r>
          </a:p>
        </p:txBody>
      </p:sp>
    </p:spTree>
    <p:extLst>
      <p:ext uri="{BB962C8B-B14F-4D97-AF65-F5344CB8AC3E}">
        <p14:creationId xmlns:p14="http://schemas.microsoft.com/office/powerpoint/2010/main" val="1233953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4B6DB-A7D1-862C-19CF-03DC84CFE66D}"/>
            </a:ext>
          </a:extLst>
        </p:cNvPr>
        <p:cNvGrpSpPr/>
        <p:nvPr/>
      </p:nvGrpSpPr>
      <p:grpSpPr>
        <a:xfrm>
          <a:off x="0" y="0"/>
          <a:ext cx="0" cy="0"/>
          <a:chOff x="0" y="0"/>
          <a:chExt cx="0" cy="0"/>
        </a:xfrm>
      </p:grpSpPr>
      <p:pic>
        <p:nvPicPr>
          <p:cNvPr id="3" name="Afbeelding 2" descr="Afbeelding met logo, symbool, Graphics, ontwerp&#10;&#10;Door AI gegenereerde inhoud is mogelijk onjuist.">
            <a:extLst>
              <a:ext uri="{FF2B5EF4-FFF2-40B4-BE49-F238E27FC236}">
                <a16:creationId xmlns:a16="http://schemas.microsoft.com/office/drawing/2014/main" id="{480ECEC2-9354-4E67-AC34-1A3948470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5" y="1249379"/>
            <a:ext cx="5078993" cy="5078993"/>
          </a:xfrm>
          <a:prstGeom prst="rect">
            <a:avLst/>
          </a:prstGeom>
        </p:spPr>
      </p:pic>
      <p:sp>
        <p:nvSpPr>
          <p:cNvPr id="28" name="Vrije vorm: vorm 27">
            <a:extLst>
              <a:ext uri="{FF2B5EF4-FFF2-40B4-BE49-F238E27FC236}">
                <a16:creationId xmlns:a16="http://schemas.microsoft.com/office/drawing/2014/main" id="{3AE9CA36-3C1C-2B9E-AE32-5481BAA7050B}"/>
              </a:ext>
            </a:extLst>
          </p:cNvPr>
          <p:cNvSpPr/>
          <p:nvPr/>
        </p:nvSpPr>
        <p:spPr>
          <a:xfrm flipH="1">
            <a:off x="9171159" y="4979406"/>
            <a:ext cx="3020839" cy="1892173"/>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Vrije vorm: vorm 26">
            <a:extLst>
              <a:ext uri="{FF2B5EF4-FFF2-40B4-BE49-F238E27FC236}">
                <a16:creationId xmlns:a16="http://schemas.microsoft.com/office/drawing/2014/main" id="{7BA073DC-937B-FEF8-C395-AB9715EAD2EB}"/>
              </a:ext>
            </a:extLst>
          </p:cNvPr>
          <p:cNvSpPr/>
          <p:nvPr/>
        </p:nvSpPr>
        <p:spPr>
          <a:xfrm>
            <a:off x="-9053" y="5432079"/>
            <a:ext cx="10302843" cy="1439501"/>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1A989350-8459-AAEC-1231-6593EF70214B}"/>
              </a:ext>
            </a:extLst>
          </p:cNvPr>
          <p:cNvSpPr txBox="1"/>
          <p:nvPr/>
        </p:nvSpPr>
        <p:spPr>
          <a:xfrm>
            <a:off x="3168712" y="6074875"/>
            <a:ext cx="3223033" cy="369332"/>
          </a:xfrm>
          <a:prstGeom prst="rect">
            <a:avLst/>
          </a:prstGeom>
          <a:noFill/>
        </p:spPr>
        <p:txBody>
          <a:bodyPr wrap="square" rtlCol="0">
            <a:spAutoFit/>
          </a:bodyPr>
          <a:lstStyle/>
          <a:p>
            <a:r>
              <a:rPr lang="nl-NL" b="1">
                <a:solidFill>
                  <a:schemeClr val="bg1"/>
                </a:solidFill>
                <a:latin typeface="Arial Narrow" panose="020B0606020202030204" pitchFamily="34" charset="0"/>
              </a:rPr>
              <a:t>DÉ PLEK OM TE ZIJN</a:t>
            </a:r>
          </a:p>
        </p:txBody>
      </p:sp>
      <p:pic>
        <p:nvPicPr>
          <p:cNvPr id="31" name="Afbeelding 30" descr="Afbeelding met tekst, Lettertype, Graphics, schermopname&#10;&#10;Door AI gegenereerde inhoud is mogelijk onjuist.">
            <a:extLst>
              <a:ext uri="{FF2B5EF4-FFF2-40B4-BE49-F238E27FC236}">
                <a16:creationId xmlns:a16="http://schemas.microsoft.com/office/drawing/2014/main" id="{DDC7351A-4363-2CFE-6DEF-E08502922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655" y="5796744"/>
            <a:ext cx="1268008" cy="716557"/>
          </a:xfrm>
          <a:prstGeom prst="rect">
            <a:avLst/>
          </a:prstGeom>
        </p:spPr>
      </p:pic>
      <p:sp>
        <p:nvSpPr>
          <p:cNvPr id="32" name="Tekstvak 31">
            <a:extLst>
              <a:ext uri="{FF2B5EF4-FFF2-40B4-BE49-F238E27FC236}">
                <a16:creationId xmlns:a16="http://schemas.microsoft.com/office/drawing/2014/main" id="{46C00286-D6A7-580D-CDC8-6AEF3DEA1CDB}"/>
              </a:ext>
            </a:extLst>
          </p:cNvPr>
          <p:cNvSpPr txBox="1"/>
          <p:nvPr/>
        </p:nvSpPr>
        <p:spPr>
          <a:xfrm>
            <a:off x="5982830" y="863760"/>
            <a:ext cx="4698748" cy="4708981"/>
          </a:xfrm>
          <a:prstGeom prst="rect">
            <a:avLst/>
          </a:prstGeom>
          <a:noFill/>
        </p:spPr>
        <p:txBody>
          <a:bodyPr wrap="square" rtlCol="0">
            <a:spAutoFit/>
          </a:bodyPr>
          <a:lstStyle/>
          <a:p>
            <a:r>
              <a:rPr lang="nl-NL" sz="3600" b="1" dirty="0">
                <a:solidFill>
                  <a:srgbClr val="364757"/>
                </a:solidFill>
                <a:latin typeface="Arial Narrow" panose="020B0606020202030204" pitchFamily="34" charset="0"/>
              </a:rPr>
              <a:t>Vragen?</a:t>
            </a:r>
          </a:p>
          <a:p>
            <a:endParaRPr lang="nl-NL" sz="3600" b="1" dirty="0">
              <a:solidFill>
                <a:srgbClr val="364757"/>
              </a:solidFill>
              <a:latin typeface="Arial Narrow" panose="020B0606020202030204" pitchFamily="34" charset="0"/>
            </a:endParaRPr>
          </a:p>
          <a:p>
            <a:r>
              <a:rPr lang="nl-NL" sz="2400" b="1" dirty="0">
                <a:solidFill>
                  <a:srgbClr val="364757"/>
                </a:solidFill>
                <a:latin typeface="Arial Narrow" panose="020B0606020202030204" pitchFamily="34" charset="0"/>
              </a:rPr>
              <a:t>Neem gerust contact op met de coach van uw zoon of dochter via de mail, stel uw vragen in </a:t>
            </a:r>
            <a:r>
              <a:rPr lang="nl-NL" sz="2400" b="1">
                <a:solidFill>
                  <a:srgbClr val="364757"/>
                </a:solidFill>
                <a:latin typeface="Arial Narrow" panose="020B0606020202030204" pitchFamily="34" charset="0"/>
              </a:rPr>
              <a:t>het startgesprek </a:t>
            </a:r>
            <a:r>
              <a:rPr lang="nl-NL" sz="2400" b="1" dirty="0">
                <a:solidFill>
                  <a:srgbClr val="364757"/>
                </a:solidFill>
                <a:latin typeface="Arial Narrow" panose="020B0606020202030204" pitchFamily="34" charset="0"/>
              </a:rPr>
              <a:t>of laat uw zoon of dochter via teams zelf contact opnemen.</a:t>
            </a:r>
          </a:p>
          <a:p>
            <a:endParaRPr lang="nl-NL" sz="2400" b="1" dirty="0">
              <a:solidFill>
                <a:srgbClr val="364757"/>
              </a:solidFill>
              <a:latin typeface="Arial Narrow" panose="020B0606020202030204" pitchFamily="34" charset="0"/>
            </a:endParaRPr>
          </a:p>
          <a:p>
            <a:endParaRPr lang="nl-NL" sz="2400" b="1" dirty="0">
              <a:solidFill>
                <a:srgbClr val="364757"/>
              </a:solidFill>
              <a:latin typeface="Arial Narrow" panose="020B0606020202030204" pitchFamily="34" charset="0"/>
            </a:endParaRPr>
          </a:p>
          <a:p>
            <a:endParaRPr lang="nl-NL" sz="3600" b="1" dirty="0">
              <a:solidFill>
                <a:srgbClr val="364757"/>
              </a:solidFill>
              <a:latin typeface="Arial Narrow" panose="020B0606020202030204" pitchFamily="34" charset="0"/>
            </a:endParaRPr>
          </a:p>
        </p:txBody>
      </p:sp>
    </p:spTree>
    <p:extLst>
      <p:ext uri="{BB962C8B-B14F-4D97-AF65-F5344CB8AC3E}">
        <p14:creationId xmlns:p14="http://schemas.microsoft.com/office/powerpoint/2010/main" val="3341091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4B6DB-A7D1-862C-19CF-03DC84CFE66D}"/>
            </a:ext>
          </a:extLst>
        </p:cNvPr>
        <p:cNvGrpSpPr/>
        <p:nvPr/>
      </p:nvGrpSpPr>
      <p:grpSpPr>
        <a:xfrm>
          <a:off x="0" y="0"/>
          <a:ext cx="0" cy="0"/>
          <a:chOff x="0" y="0"/>
          <a:chExt cx="0" cy="0"/>
        </a:xfrm>
      </p:grpSpPr>
      <p:pic>
        <p:nvPicPr>
          <p:cNvPr id="3" name="Afbeelding 2" descr="Afbeelding met logo, symbool, Graphics, ontwerp&#10;&#10;Door AI gegenereerde inhoud is mogelijk onjuist.">
            <a:extLst>
              <a:ext uri="{FF2B5EF4-FFF2-40B4-BE49-F238E27FC236}">
                <a16:creationId xmlns:a16="http://schemas.microsoft.com/office/drawing/2014/main" id="{480ECEC2-9354-4E67-AC34-1A3948470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5" y="1249379"/>
            <a:ext cx="5078993" cy="5078993"/>
          </a:xfrm>
          <a:prstGeom prst="rect">
            <a:avLst/>
          </a:prstGeom>
        </p:spPr>
      </p:pic>
      <p:sp>
        <p:nvSpPr>
          <p:cNvPr id="28" name="Vrije vorm: vorm 27">
            <a:extLst>
              <a:ext uri="{FF2B5EF4-FFF2-40B4-BE49-F238E27FC236}">
                <a16:creationId xmlns:a16="http://schemas.microsoft.com/office/drawing/2014/main" id="{3AE9CA36-3C1C-2B9E-AE32-5481BAA7050B}"/>
              </a:ext>
            </a:extLst>
          </p:cNvPr>
          <p:cNvSpPr/>
          <p:nvPr/>
        </p:nvSpPr>
        <p:spPr>
          <a:xfrm flipH="1">
            <a:off x="9171159" y="4979406"/>
            <a:ext cx="3020839" cy="1892173"/>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Vrije vorm: vorm 26">
            <a:extLst>
              <a:ext uri="{FF2B5EF4-FFF2-40B4-BE49-F238E27FC236}">
                <a16:creationId xmlns:a16="http://schemas.microsoft.com/office/drawing/2014/main" id="{7BA073DC-937B-FEF8-C395-AB9715EAD2EB}"/>
              </a:ext>
            </a:extLst>
          </p:cNvPr>
          <p:cNvSpPr/>
          <p:nvPr/>
        </p:nvSpPr>
        <p:spPr>
          <a:xfrm>
            <a:off x="-9053" y="5432079"/>
            <a:ext cx="10302843" cy="1439501"/>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1A989350-8459-AAEC-1231-6593EF70214B}"/>
              </a:ext>
            </a:extLst>
          </p:cNvPr>
          <p:cNvSpPr txBox="1"/>
          <p:nvPr/>
        </p:nvSpPr>
        <p:spPr>
          <a:xfrm>
            <a:off x="3168712" y="6074875"/>
            <a:ext cx="3223033" cy="369332"/>
          </a:xfrm>
          <a:prstGeom prst="rect">
            <a:avLst/>
          </a:prstGeom>
          <a:noFill/>
        </p:spPr>
        <p:txBody>
          <a:bodyPr wrap="square" rtlCol="0">
            <a:spAutoFit/>
          </a:bodyPr>
          <a:lstStyle/>
          <a:p>
            <a:r>
              <a:rPr lang="nl-NL" b="1">
                <a:solidFill>
                  <a:schemeClr val="bg1"/>
                </a:solidFill>
                <a:latin typeface="Arial Narrow" panose="020B0606020202030204" pitchFamily="34" charset="0"/>
              </a:rPr>
              <a:t>DÉ PLEK OM TE ZIJN</a:t>
            </a:r>
          </a:p>
        </p:txBody>
      </p:sp>
      <p:pic>
        <p:nvPicPr>
          <p:cNvPr id="31" name="Afbeelding 30" descr="Afbeelding met tekst, Lettertype, Graphics, schermopname&#10;&#10;Door AI gegenereerde inhoud is mogelijk onjuist.">
            <a:extLst>
              <a:ext uri="{FF2B5EF4-FFF2-40B4-BE49-F238E27FC236}">
                <a16:creationId xmlns:a16="http://schemas.microsoft.com/office/drawing/2014/main" id="{DDC7351A-4363-2CFE-6DEF-E08502922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655" y="5796744"/>
            <a:ext cx="1268008" cy="716557"/>
          </a:xfrm>
          <a:prstGeom prst="rect">
            <a:avLst/>
          </a:prstGeom>
        </p:spPr>
      </p:pic>
      <p:sp>
        <p:nvSpPr>
          <p:cNvPr id="32" name="Tekstvak 31">
            <a:extLst>
              <a:ext uri="{FF2B5EF4-FFF2-40B4-BE49-F238E27FC236}">
                <a16:creationId xmlns:a16="http://schemas.microsoft.com/office/drawing/2014/main" id="{46C00286-D6A7-580D-CDC8-6AEF3DEA1CDB}"/>
              </a:ext>
            </a:extLst>
          </p:cNvPr>
          <p:cNvSpPr txBox="1"/>
          <p:nvPr/>
        </p:nvSpPr>
        <p:spPr>
          <a:xfrm>
            <a:off x="6096000" y="2564891"/>
            <a:ext cx="4698748" cy="923330"/>
          </a:xfrm>
          <a:prstGeom prst="rect">
            <a:avLst/>
          </a:prstGeom>
          <a:noFill/>
        </p:spPr>
        <p:txBody>
          <a:bodyPr wrap="square" rtlCol="0">
            <a:spAutoFit/>
          </a:bodyPr>
          <a:lstStyle/>
          <a:p>
            <a:r>
              <a:rPr lang="nl-NL" sz="3600" b="1">
                <a:solidFill>
                  <a:srgbClr val="364757"/>
                </a:solidFill>
                <a:latin typeface="Arial Narrow" panose="020B0606020202030204" pitchFamily="34" charset="0"/>
              </a:rPr>
              <a:t>EINDE PRESENTATIE</a:t>
            </a:r>
            <a:br>
              <a:rPr lang="nl-NL" sz="3600" b="1">
                <a:solidFill>
                  <a:srgbClr val="364757"/>
                </a:solidFill>
                <a:latin typeface="Arial Narrow" panose="020B0606020202030204" pitchFamily="34" charset="0"/>
              </a:rPr>
            </a:br>
            <a:r>
              <a:rPr lang="nl-NL" b="1">
                <a:solidFill>
                  <a:srgbClr val="233B53"/>
                </a:solidFill>
                <a:latin typeface="Arial" panose="020B0604020202020204" pitchFamily="34" charset="0"/>
                <a:cs typeface="Arial" panose="020B0604020202020204" pitchFamily="34" charset="0"/>
              </a:rPr>
              <a:t>VERVANG DOOR AFSLUITENDE TEKST</a:t>
            </a:r>
            <a:endParaRPr lang="nl-NL" b="1">
              <a:solidFill>
                <a:srgbClr val="364757"/>
              </a:solidFill>
              <a:latin typeface="Arial Narrow" panose="020B0606020202030204" pitchFamily="34" charset="0"/>
            </a:endParaRPr>
          </a:p>
        </p:txBody>
      </p:sp>
    </p:spTree>
    <p:extLst>
      <p:ext uri="{BB962C8B-B14F-4D97-AF65-F5344CB8AC3E}">
        <p14:creationId xmlns:p14="http://schemas.microsoft.com/office/powerpoint/2010/main" val="282262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D30B2-CBE5-90D3-58F7-8F546DFEBA35}"/>
            </a:ext>
          </a:extLst>
        </p:cNvPr>
        <p:cNvGrpSpPr/>
        <p:nvPr/>
      </p:nvGrpSpPr>
      <p:grpSpPr>
        <a:xfrm>
          <a:off x="0" y="0"/>
          <a:ext cx="0" cy="0"/>
          <a:chOff x="0" y="0"/>
          <a:chExt cx="0" cy="0"/>
        </a:xfrm>
      </p:grpSpPr>
      <p:pic>
        <p:nvPicPr>
          <p:cNvPr id="24" name="Afbeelding 23" descr="Afbeelding met kleding, persoon, Menselijk gezicht, glimlach&#10;&#10;Door AI gegenereerde inhoud is mogelijk onjuist.">
            <a:extLst>
              <a:ext uri="{FF2B5EF4-FFF2-40B4-BE49-F238E27FC236}">
                <a16:creationId xmlns:a16="http://schemas.microsoft.com/office/drawing/2014/main" id="{50178FA5-6498-21FF-0DE0-5D1CEF0B52B0}"/>
              </a:ext>
            </a:extLst>
          </p:cNvPr>
          <p:cNvPicPr>
            <a:picLocks noChangeAspect="1"/>
          </p:cNvPicPr>
          <p:nvPr/>
        </p:nvPicPr>
        <p:blipFill>
          <a:blip r:embed="rId2">
            <a:extLst>
              <a:ext uri="{28A0092B-C50C-407E-A947-70E740481C1C}">
                <a14:useLocalDpi xmlns:a14="http://schemas.microsoft.com/office/drawing/2010/main" val="0"/>
              </a:ext>
            </a:extLst>
          </a:blip>
          <a:srcRect l="22730"/>
          <a:stretch>
            <a:fillRect/>
          </a:stretch>
        </p:blipFill>
        <p:spPr>
          <a:xfrm>
            <a:off x="-9053" y="2368815"/>
            <a:ext cx="3214501" cy="4160067"/>
          </a:xfrm>
          <a:prstGeom prst="rect">
            <a:avLst/>
          </a:prstGeom>
        </p:spPr>
      </p:pic>
      <p:sp>
        <p:nvSpPr>
          <p:cNvPr id="2" name="Vrije vorm: vorm 1">
            <a:extLst>
              <a:ext uri="{FF2B5EF4-FFF2-40B4-BE49-F238E27FC236}">
                <a16:creationId xmlns:a16="http://schemas.microsoft.com/office/drawing/2014/main" id="{85F7DAEF-7532-3183-2FC8-E3BB8BECBF46}"/>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766B6E39-C924-1B94-9336-04B3DE96E52D}"/>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A68BF28-26B3-A7E8-A495-80A378688EC8}"/>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0C6BB778-05A4-7649-D624-917924B68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212A739A-EC53-BA57-937C-CB8FE25905BF}"/>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9D11FE8E-7E5D-7587-37EB-C270246D7DFB}"/>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Zo doen we het! </a:t>
            </a:r>
          </a:p>
        </p:txBody>
      </p:sp>
      <p:pic>
        <p:nvPicPr>
          <p:cNvPr id="6" name="Afbeelding 5">
            <a:extLst>
              <a:ext uri="{FF2B5EF4-FFF2-40B4-BE49-F238E27FC236}">
                <a16:creationId xmlns:a16="http://schemas.microsoft.com/office/drawing/2014/main" id="{1A6F74C8-EEF8-E1BB-141F-0FABA1255F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27236" y="1345772"/>
            <a:ext cx="6059318" cy="4260110"/>
          </a:xfrm>
          <a:prstGeom prst="rect">
            <a:avLst/>
          </a:prstGeom>
        </p:spPr>
      </p:pic>
    </p:spTree>
    <p:extLst>
      <p:ext uri="{BB962C8B-B14F-4D97-AF65-F5344CB8AC3E}">
        <p14:creationId xmlns:p14="http://schemas.microsoft.com/office/powerpoint/2010/main" val="56160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90519-9753-5FE0-CDB5-6A444A429966}"/>
            </a:ext>
          </a:extLst>
        </p:cNvPr>
        <p:cNvGrpSpPr/>
        <p:nvPr/>
      </p:nvGrpSpPr>
      <p:grpSpPr>
        <a:xfrm>
          <a:off x="0" y="0"/>
          <a:ext cx="0" cy="0"/>
          <a:chOff x="0" y="0"/>
          <a:chExt cx="0" cy="0"/>
        </a:xfrm>
      </p:grpSpPr>
      <p:pic>
        <p:nvPicPr>
          <p:cNvPr id="8" name="Afbeelding 7" descr="Afbeelding met kleding, glimlach, persoon, Menselijk gezicht&#10;&#10;Door AI gegenereerde inhoud is mogelijk onjuist.">
            <a:extLst>
              <a:ext uri="{FF2B5EF4-FFF2-40B4-BE49-F238E27FC236}">
                <a16:creationId xmlns:a16="http://schemas.microsoft.com/office/drawing/2014/main" id="{61E753B9-F4DF-D9C8-083B-ECFC7C286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8306" y="3113588"/>
            <a:ext cx="2873690" cy="2954970"/>
          </a:xfrm>
          <a:prstGeom prst="rect">
            <a:avLst/>
          </a:prstGeom>
        </p:spPr>
      </p:pic>
      <p:sp>
        <p:nvSpPr>
          <p:cNvPr id="2" name="Vrije vorm: vorm 1">
            <a:extLst>
              <a:ext uri="{FF2B5EF4-FFF2-40B4-BE49-F238E27FC236}">
                <a16:creationId xmlns:a16="http://schemas.microsoft.com/office/drawing/2014/main" id="{7C6F19E3-18B4-D657-74F7-9BE55DEA9151}"/>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A3C2EAB5-1106-A5EB-F01F-E22D65721395}"/>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F040DD27-AF45-E990-B16F-27AA3E575759}"/>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B02CC058-F7A8-E8EC-2BCA-2322CE0BD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DE3A51E1-AE14-601B-4B8D-5719E725601A}"/>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A3A0B3BE-9D67-1015-C8CD-844E6844FBFD}"/>
              </a:ext>
            </a:extLst>
          </p:cNvPr>
          <p:cNvSpPr txBox="1"/>
          <p:nvPr/>
        </p:nvSpPr>
        <p:spPr>
          <a:xfrm>
            <a:off x="513785" y="470483"/>
            <a:ext cx="5999429" cy="1015663"/>
          </a:xfrm>
          <a:prstGeom prst="rect">
            <a:avLst/>
          </a:prstGeom>
          <a:noFill/>
        </p:spPr>
        <p:txBody>
          <a:bodyPr wrap="square" lIns="91440" tIns="45720" rIns="91440" bIns="45720" rtlCol="0" anchor="t">
            <a:spAutoFit/>
          </a:bodyPr>
          <a:lstStyle/>
          <a:p>
            <a:r>
              <a:rPr lang="nl-NL" sz="2800" b="1">
                <a:solidFill>
                  <a:schemeClr val="bg1"/>
                </a:solidFill>
                <a:latin typeface="Arial Narrow"/>
              </a:rPr>
              <a:t>Opbouw eindcijfer examen </a:t>
            </a:r>
            <a:r>
              <a:rPr lang="nl-NL" sz="3200" b="1">
                <a:solidFill>
                  <a:srgbClr val="233B53"/>
                </a:solidFill>
                <a:latin typeface="Calibri"/>
                <a:ea typeface="Calibri"/>
                <a:cs typeface="Calibri"/>
              </a:rPr>
              <a:t> </a:t>
            </a:r>
            <a:endParaRPr lang="nl-NL" sz="2800" b="1">
              <a:solidFill>
                <a:schemeClr val="bg1"/>
              </a:solidFill>
              <a:latin typeface="Arial Narrow" panose="020B0606020202030204" pitchFamily="34" charset="0"/>
            </a:endParaRPr>
          </a:p>
          <a:p>
            <a:endParaRPr lang="nl-NL" sz="2800" b="1">
              <a:solidFill>
                <a:schemeClr val="bg1"/>
              </a:solidFill>
              <a:latin typeface="Arial Narrow" panose="020B0606020202030204" pitchFamily="34" charset="0"/>
            </a:endParaRPr>
          </a:p>
        </p:txBody>
      </p:sp>
      <p:sp>
        <p:nvSpPr>
          <p:cNvPr id="6" name="TextBox 5">
            <a:extLst>
              <a:ext uri="{FF2B5EF4-FFF2-40B4-BE49-F238E27FC236}">
                <a16:creationId xmlns:a16="http://schemas.microsoft.com/office/drawing/2014/main" id="{8C626002-9E86-24F7-D23F-EBFB9EDBD17F}"/>
              </a:ext>
            </a:extLst>
          </p:cNvPr>
          <p:cNvSpPr txBox="1"/>
          <p:nvPr/>
        </p:nvSpPr>
        <p:spPr>
          <a:xfrm>
            <a:off x="2407920" y="168656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latin typeface="Arial Narrow"/>
                <a:cs typeface="Arial"/>
              </a:rPr>
              <a:t>Schoolexamen (50%)</a:t>
            </a:r>
          </a:p>
          <a:p>
            <a:pPr marL="283210" indent="-283210">
              <a:buFont typeface=""/>
              <a:buChar char="-"/>
            </a:pPr>
            <a:r>
              <a:rPr lang="nl-NL">
                <a:latin typeface="Arial Narrow"/>
                <a:cs typeface="Arial"/>
              </a:rPr>
              <a:t>SE</a:t>
            </a:r>
          </a:p>
          <a:p>
            <a:pPr marL="283210" indent="-283210">
              <a:buFont typeface=""/>
              <a:buChar char="-"/>
            </a:pPr>
            <a:r>
              <a:rPr lang="nl-NL">
                <a:latin typeface="Arial Narrow"/>
                <a:cs typeface="Arial"/>
              </a:rPr>
              <a:t>Leerjaar 3 en 4</a:t>
            </a:r>
          </a:p>
        </p:txBody>
      </p:sp>
      <p:sp>
        <p:nvSpPr>
          <p:cNvPr id="10" name="TextBox 9">
            <a:extLst>
              <a:ext uri="{FF2B5EF4-FFF2-40B4-BE49-F238E27FC236}">
                <a16:creationId xmlns:a16="http://schemas.microsoft.com/office/drawing/2014/main" id="{9DBF750A-3754-7FC3-7580-A1D228E5BAC9}"/>
              </a:ext>
            </a:extLst>
          </p:cNvPr>
          <p:cNvSpPr txBox="1"/>
          <p:nvPr/>
        </p:nvSpPr>
        <p:spPr>
          <a:xfrm>
            <a:off x="7965440" y="1422400"/>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latin typeface="Arial Narrow"/>
                <a:cs typeface="Arial"/>
              </a:rPr>
              <a:t>Centraal examen (50%)</a:t>
            </a:r>
          </a:p>
          <a:p>
            <a:pPr marL="283210" indent="-283210">
              <a:buFont typeface=""/>
              <a:buChar char="-"/>
            </a:pPr>
            <a:r>
              <a:rPr lang="nl-NL">
                <a:latin typeface="Arial Narrow"/>
                <a:cs typeface="Arial"/>
              </a:rPr>
              <a:t>CE</a:t>
            </a:r>
          </a:p>
          <a:p>
            <a:pPr marL="283210" indent="-283210">
              <a:buFont typeface=""/>
              <a:buChar char="-"/>
            </a:pPr>
            <a:r>
              <a:rPr lang="nl-NL">
                <a:latin typeface="Arial Narrow"/>
                <a:cs typeface="Arial"/>
              </a:rPr>
              <a:t>Leerjaar 4 (mei)</a:t>
            </a:r>
          </a:p>
          <a:p>
            <a:pPr marL="283210" indent="-283210">
              <a:buFont typeface=""/>
              <a:buChar char="-"/>
            </a:pPr>
            <a:r>
              <a:rPr lang="nl-NL">
                <a:latin typeface="Arial Narrow"/>
                <a:cs typeface="Arial"/>
              </a:rPr>
              <a:t>Schriftelijke examens</a:t>
            </a:r>
          </a:p>
          <a:p>
            <a:pPr marL="283210" indent="-283210">
              <a:buFont typeface=""/>
              <a:buChar char="-"/>
            </a:pPr>
            <a:r>
              <a:rPr lang="nl-NL">
                <a:latin typeface="Arial Narrow"/>
                <a:cs typeface="Arial"/>
              </a:rPr>
              <a:t>Praktijkexamens</a:t>
            </a:r>
          </a:p>
        </p:txBody>
      </p:sp>
      <p:pic>
        <p:nvPicPr>
          <p:cNvPr id="12" name="Afbeelding 4" descr="Afbeelding met tekst, Lettertype, Graphics, schermopname&#10;&#10;Door AI gegenereerde inhoud is mogelijk onjuist.">
            <a:extLst>
              <a:ext uri="{FF2B5EF4-FFF2-40B4-BE49-F238E27FC236}">
                <a16:creationId xmlns:a16="http://schemas.microsoft.com/office/drawing/2014/main" id="{A388358C-FA42-9FA2-7AD8-E585775CC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89" y="1690415"/>
            <a:ext cx="1260944" cy="907854"/>
          </a:xfrm>
          <a:prstGeom prst="rect">
            <a:avLst/>
          </a:prstGeom>
        </p:spPr>
      </p:pic>
      <p:pic>
        <p:nvPicPr>
          <p:cNvPr id="13" name="Picture 12">
            <a:extLst>
              <a:ext uri="{FF2B5EF4-FFF2-40B4-BE49-F238E27FC236}">
                <a16:creationId xmlns:a16="http://schemas.microsoft.com/office/drawing/2014/main" id="{BECF0FEF-9754-BB7C-4A96-881C2D0202D7}"/>
              </a:ext>
            </a:extLst>
          </p:cNvPr>
          <p:cNvPicPr>
            <a:picLocks noChangeAspect="1"/>
          </p:cNvPicPr>
          <p:nvPr/>
        </p:nvPicPr>
        <p:blipFill>
          <a:blip r:embed="rId4"/>
          <a:stretch>
            <a:fillRect/>
          </a:stretch>
        </p:blipFill>
        <p:spPr>
          <a:xfrm>
            <a:off x="6281738" y="1420812"/>
            <a:ext cx="1355725" cy="1608455"/>
          </a:xfrm>
          <a:prstGeom prst="rect">
            <a:avLst/>
          </a:prstGeom>
        </p:spPr>
      </p:pic>
      <p:pic>
        <p:nvPicPr>
          <p:cNvPr id="14" name="Picture 13">
            <a:extLst>
              <a:ext uri="{FF2B5EF4-FFF2-40B4-BE49-F238E27FC236}">
                <a16:creationId xmlns:a16="http://schemas.microsoft.com/office/drawing/2014/main" id="{812AC0EB-7010-E2F1-1702-1D6C4C4EB188}"/>
              </a:ext>
            </a:extLst>
          </p:cNvPr>
          <p:cNvPicPr>
            <a:picLocks noChangeAspect="1"/>
          </p:cNvPicPr>
          <p:nvPr/>
        </p:nvPicPr>
        <p:blipFill>
          <a:blip r:embed="rId5"/>
          <a:stretch>
            <a:fillRect/>
          </a:stretch>
        </p:blipFill>
        <p:spPr>
          <a:xfrm>
            <a:off x="2099945" y="3118167"/>
            <a:ext cx="4639310" cy="631825"/>
          </a:xfrm>
          <a:prstGeom prst="rect">
            <a:avLst/>
          </a:prstGeom>
        </p:spPr>
      </p:pic>
      <p:sp>
        <p:nvSpPr>
          <p:cNvPr id="17" name="TextBox 16">
            <a:extLst>
              <a:ext uri="{FF2B5EF4-FFF2-40B4-BE49-F238E27FC236}">
                <a16:creationId xmlns:a16="http://schemas.microsoft.com/office/drawing/2014/main" id="{470F5012-4C5C-D0A2-2D73-502D330D9618}"/>
              </a:ext>
            </a:extLst>
          </p:cNvPr>
          <p:cNvSpPr txBox="1"/>
          <p:nvPr/>
        </p:nvSpPr>
        <p:spPr>
          <a:xfrm>
            <a:off x="3992880" y="4693920"/>
            <a:ext cx="33832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latin typeface="Arial"/>
                <a:cs typeface="Arial"/>
              </a:rPr>
              <a:t>Let op EC  5,45 wordt 5 !</a:t>
            </a:r>
            <a:endParaRPr lang="en-US"/>
          </a:p>
        </p:txBody>
      </p:sp>
      <p:sp>
        <p:nvSpPr>
          <p:cNvPr id="18" name="TextBox 17">
            <a:extLst>
              <a:ext uri="{FF2B5EF4-FFF2-40B4-BE49-F238E27FC236}">
                <a16:creationId xmlns:a16="http://schemas.microsoft.com/office/drawing/2014/main" id="{F326B4F2-3AB4-E009-D4B7-C16E09B16560}"/>
              </a:ext>
            </a:extLst>
          </p:cNvPr>
          <p:cNvSpPr txBox="1"/>
          <p:nvPr/>
        </p:nvSpPr>
        <p:spPr>
          <a:xfrm>
            <a:off x="2814320" y="3850640"/>
            <a:ext cx="63804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rPr>
              <a:t>SE-cijfer        +        CE-cijfer :       2     =   EC (Eindcijfer)</a:t>
            </a:r>
            <a:endParaRPr lang="en-US"/>
          </a:p>
        </p:txBody>
      </p:sp>
    </p:spTree>
    <p:extLst>
      <p:ext uri="{BB962C8B-B14F-4D97-AF65-F5344CB8AC3E}">
        <p14:creationId xmlns:p14="http://schemas.microsoft.com/office/powerpoint/2010/main" val="361105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D52FF-0255-E30E-1578-BF95A0B820CD}"/>
            </a:ext>
          </a:extLst>
        </p:cNvPr>
        <p:cNvGrpSpPr/>
        <p:nvPr/>
      </p:nvGrpSpPr>
      <p:grpSpPr>
        <a:xfrm>
          <a:off x="0" y="0"/>
          <a:ext cx="0" cy="0"/>
          <a:chOff x="0" y="0"/>
          <a:chExt cx="0" cy="0"/>
        </a:xfrm>
      </p:grpSpPr>
      <p:pic>
        <p:nvPicPr>
          <p:cNvPr id="18" name="Afbeelding 17" descr="Afbeelding met schoeisel, kleding, persoon, rood&#10;&#10;Door AI gegenereerde inhoud is mogelijk onjuist.">
            <a:extLst>
              <a:ext uri="{FF2B5EF4-FFF2-40B4-BE49-F238E27FC236}">
                <a16:creationId xmlns:a16="http://schemas.microsoft.com/office/drawing/2014/main" id="{E04309DC-212E-801D-053D-DCD3FD853575}"/>
              </a:ext>
            </a:extLst>
          </p:cNvPr>
          <p:cNvPicPr>
            <a:picLocks noChangeAspect="1"/>
          </p:cNvPicPr>
          <p:nvPr/>
        </p:nvPicPr>
        <p:blipFill>
          <a:blip r:embed="rId2">
            <a:extLst>
              <a:ext uri="{28A0092B-C50C-407E-A947-70E740481C1C}">
                <a14:useLocalDpi xmlns:a14="http://schemas.microsoft.com/office/drawing/2010/main" val="0"/>
              </a:ext>
            </a:extLst>
          </a:blip>
          <a:srcRect r="61381"/>
          <a:stretch>
            <a:fillRect/>
          </a:stretch>
        </p:blipFill>
        <p:spPr>
          <a:xfrm>
            <a:off x="10130517" y="1051"/>
            <a:ext cx="2061483" cy="5290281"/>
          </a:xfrm>
          <a:prstGeom prst="rect">
            <a:avLst/>
          </a:prstGeom>
        </p:spPr>
      </p:pic>
      <p:sp>
        <p:nvSpPr>
          <p:cNvPr id="2" name="Vrije vorm: vorm 1">
            <a:extLst>
              <a:ext uri="{FF2B5EF4-FFF2-40B4-BE49-F238E27FC236}">
                <a16:creationId xmlns:a16="http://schemas.microsoft.com/office/drawing/2014/main" id="{9883EE70-0D25-FC1B-95ED-FBEFAA315EC3}"/>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E41EDC97-4B2C-296E-E88D-69887F573932}"/>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0350E1EE-5804-6E6B-9CFD-F7F3B758230F}"/>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989B339F-55B9-DA0A-A9F0-7BA95E2EE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6" name="Vrije vorm: vorm 5">
            <a:extLst>
              <a:ext uri="{FF2B5EF4-FFF2-40B4-BE49-F238E27FC236}">
                <a16:creationId xmlns:a16="http://schemas.microsoft.com/office/drawing/2014/main" id="{C4018FF9-156B-9320-8329-DDF9C1045347}"/>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7" name="Tekstvak 6">
            <a:extLst>
              <a:ext uri="{FF2B5EF4-FFF2-40B4-BE49-F238E27FC236}">
                <a16:creationId xmlns:a16="http://schemas.microsoft.com/office/drawing/2014/main" id="{DCC38A08-173F-4833-C785-1C5A86548306}"/>
              </a:ext>
            </a:extLst>
          </p:cNvPr>
          <p:cNvSpPr txBox="1"/>
          <p:nvPr/>
        </p:nvSpPr>
        <p:spPr>
          <a:xfrm>
            <a:off x="513785" y="470483"/>
            <a:ext cx="5999429" cy="523220"/>
          </a:xfrm>
          <a:prstGeom prst="rect">
            <a:avLst/>
          </a:prstGeom>
          <a:noFill/>
        </p:spPr>
        <p:txBody>
          <a:bodyPr wrap="square" lIns="91440" tIns="45720" rIns="91440" bIns="45720" rtlCol="0" anchor="t">
            <a:spAutoFit/>
          </a:bodyPr>
          <a:lstStyle/>
          <a:p>
            <a:r>
              <a:rPr lang="nl-NL" sz="2800" b="1">
                <a:solidFill>
                  <a:schemeClr val="bg1"/>
                </a:solidFill>
                <a:latin typeface="Arial Narrow"/>
              </a:rPr>
              <a:t>Belangrijk om te weten</a:t>
            </a:r>
            <a:endParaRPr lang="nl-NL" b="1">
              <a:solidFill>
                <a:schemeClr val="bg1"/>
              </a:solidFill>
              <a:latin typeface="Arial Narrow" panose="020B0606020202030204" pitchFamily="34" charset="0"/>
            </a:endParaRPr>
          </a:p>
        </p:txBody>
      </p:sp>
      <p:sp>
        <p:nvSpPr>
          <p:cNvPr id="11" name="TextBox 10">
            <a:extLst>
              <a:ext uri="{FF2B5EF4-FFF2-40B4-BE49-F238E27FC236}">
                <a16:creationId xmlns:a16="http://schemas.microsoft.com/office/drawing/2014/main" id="{E73616A1-29A6-D3DE-1E0B-F75DCA7C4BC8}"/>
              </a:ext>
            </a:extLst>
          </p:cNvPr>
          <p:cNvSpPr txBox="1"/>
          <p:nvPr/>
        </p:nvSpPr>
        <p:spPr>
          <a:xfrm>
            <a:off x="311742" y="2520623"/>
            <a:ext cx="10069284" cy="9423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500"/>
              </a:lnSpc>
            </a:pPr>
            <a:r>
              <a:rPr lang="nl-NL">
                <a:cs typeface="Segoe UI"/>
              </a:rPr>
              <a:t>​</a:t>
            </a:r>
            <a:endParaRPr lang="en-US"/>
          </a:p>
          <a:p>
            <a:pPr marL="228600" indent="-228600">
              <a:lnSpc>
                <a:spcPts val="1650"/>
              </a:lnSpc>
              <a:buFont typeface="Arial,Sans-Serif"/>
              <a:buChar char="•"/>
            </a:pPr>
            <a:r>
              <a:rPr lang="nl-NL" sz="2000">
                <a:solidFill>
                  <a:srgbClr val="364757"/>
                </a:solidFill>
                <a:latin typeface="Arial Narrow"/>
              </a:rPr>
              <a:t>Een leerling mag maximaal 2 </a:t>
            </a:r>
            <a:r>
              <a:rPr lang="nl-NL" sz="2000" err="1">
                <a:solidFill>
                  <a:srgbClr val="364757"/>
                </a:solidFill>
                <a:latin typeface="Arial Narrow"/>
              </a:rPr>
              <a:t>SE’s</a:t>
            </a:r>
            <a:r>
              <a:rPr lang="nl-NL" sz="2000">
                <a:solidFill>
                  <a:srgbClr val="364757"/>
                </a:solidFill>
                <a:latin typeface="Arial Narrow"/>
              </a:rPr>
              <a:t> herkansen (avo) </a:t>
            </a:r>
            <a:r>
              <a:rPr lang="nl-NL" sz="2000" b="1">
                <a:solidFill>
                  <a:srgbClr val="364757"/>
                </a:solidFill>
                <a:latin typeface="Arial Narrow"/>
              </a:rPr>
              <a:t>en</a:t>
            </a:r>
            <a:r>
              <a:rPr lang="nl-NL" sz="2000">
                <a:solidFill>
                  <a:srgbClr val="364757"/>
                </a:solidFill>
                <a:latin typeface="Arial Narrow"/>
              </a:rPr>
              <a:t> 2 SE profielvakken en/of keuzevakken herkansen</a:t>
            </a:r>
          </a:p>
          <a:p>
            <a:pPr>
              <a:lnSpc>
                <a:spcPts val="1650"/>
              </a:lnSpc>
            </a:pPr>
            <a:r>
              <a:rPr lang="nl-NL" sz="2000">
                <a:solidFill>
                  <a:srgbClr val="364757"/>
                </a:solidFill>
                <a:latin typeface="Arial Narrow"/>
              </a:rPr>
              <a:t> ​</a:t>
            </a:r>
            <a:endParaRPr lang="nl-NL">
              <a:latin typeface="Arial Narrow"/>
            </a:endParaRPr>
          </a:p>
          <a:p>
            <a:pPr marL="228600" indent="-228600">
              <a:lnSpc>
                <a:spcPts val="1650"/>
              </a:lnSpc>
              <a:buFont typeface="Arial,Sans-Serif"/>
              <a:buChar char="•"/>
            </a:pPr>
            <a:r>
              <a:rPr lang="nl-NL" sz="2000">
                <a:solidFill>
                  <a:srgbClr val="364757"/>
                </a:solidFill>
                <a:latin typeface="Arial Narrow"/>
              </a:rPr>
              <a:t>Een leerling mag maximaal 1 CE herkansen (avo) en het </a:t>
            </a:r>
            <a:r>
              <a:rPr lang="nl-NL" sz="2000" err="1">
                <a:solidFill>
                  <a:srgbClr val="364757"/>
                </a:solidFill>
                <a:latin typeface="Arial Narrow"/>
              </a:rPr>
              <a:t>profielvak</a:t>
            </a:r>
            <a:r>
              <a:rPr lang="nl-NL" sz="2000">
                <a:solidFill>
                  <a:srgbClr val="364757"/>
                </a:solidFill>
                <a:latin typeface="Arial Narrow"/>
              </a:rPr>
              <a:t>​</a:t>
            </a:r>
          </a:p>
        </p:txBody>
      </p:sp>
      <p:sp>
        <p:nvSpPr>
          <p:cNvPr id="12" name="TextBox 11">
            <a:extLst>
              <a:ext uri="{FF2B5EF4-FFF2-40B4-BE49-F238E27FC236}">
                <a16:creationId xmlns:a16="http://schemas.microsoft.com/office/drawing/2014/main" id="{9A3F8857-F799-A2D5-CD36-59A638DCF0A4}"/>
              </a:ext>
            </a:extLst>
          </p:cNvPr>
          <p:cNvSpPr txBox="1"/>
          <p:nvPr/>
        </p:nvSpPr>
        <p:spPr>
          <a:xfrm>
            <a:off x="311426" y="1328530"/>
            <a:ext cx="8621484" cy="11860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1650"/>
              </a:lnSpc>
            </a:pPr>
            <a:r>
              <a:rPr lang="nl-NL" sz="2000" b="1" baseline="0">
                <a:latin typeface="Arial"/>
                <a:ea typeface="Segoe UI"/>
                <a:cs typeface="Segoe UI"/>
              </a:rPr>
              <a:t>Het vierde leerjaar staat in het teken van de schoolexamens</a:t>
            </a:r>
            <a:r>
              <a:rPr lang="en-US" sz="2000">
                <a:latin typeface="Arial"/>
                <a:ea typeface="Segoe UI"/>
                <a:cs typeface="Segoe UI"/>
              </a:rPr>
              <a:t>​</a:t>
            </a:r>
          </a:p>
          <a:p>
            <a:pPr rtl="0">
              <a:lnSpc>
                <a:spcPts val="1650"/>
              </a:lnSpc>
            </a:pPr>
            <a:r>
              <a:rPr lang="nl-NL" sz="2000">
                <a:latin typeface="Arial"/>
                <a:ea typeface="Segoe UI"/>
                <a:cs typeface="Segoe UI"/>
              </a:rPr>
              <a:t>​</a:t>
            </a:r>
            <a:endParaRPr lang="nl-NL">
              <a:latin typeface="Aptos"/>
              <a:cs typeface="Segoe UI"/>
            </a:endParaRPr>
          </a:p>
          <a:p>
            <a:pPr marL="228600" lvl="0" indent="-228600" rtl="0">
              <a:lnSpc>
                <a:spcPts val="1650"/>
              </a:lnSpc>
              <a:buFont typeface="Arial,Sans-Serif"/>
              <a:buChar char="•"/>
            </a:pPr>
            <a:r>
              <a:rPr lang="nl-NL" sz="2000">
                <a:solidFill>
                  <a:srgbClr val="364757"/>
                </a:solidFill>
                <a:latin typeface="Arial Narrow" panose="020B0606020202030204" pitchFamily="34" charset="0"/>
              </a:rPr>
              <a:t>De SE’s zijn vastgelegd in het PTA​</a:t>
            </a:r>
          </a:p>
          <a:p>
            <a:pPr marL="228600" indent="-228600">
              <a:lnSpc>
                <a:spcPts val="1650"/>
              </a:lnSpc>
              <a:buFont typeface="Arial,Sans-Serif"/>
              <a:buChar char="•"/>
            </a:pPr>
            <a:endParaRPr lang="nl-NL" sz="2000">
              <a:solidFill>
                <a:srgbClr val="364757"/>
              </a:solidFill>
              <a:latin typeface="Arial Narrow"/>
            </a:endParaRPr>
          </a:p>
          <a:p>
            <a:pPr marL="228600" lvl="0" indent="-228600" rtl="0">
              <a:lnSpc>
                <a:spcPts val="1650"/>
              </a:lnSpc>
              <a:buFont typeface="Arial,Sans-Serif"/>
              <a:buChar char="•"/>
            </a:pPr>
            <a:r>
              <a:rPr lang="nl-NL" sz="2000">
                <a:solidFill>
                  <a:srgbClr val="364757"/>
                </a:solidFill>
                <a:latin typeface="Arial Narrow" panose="020B0606020202030204" pitchFamily="34" charset="0"/>
              </a:rPr>
              <a:t>Alle onderdelen van het PTA moeten zijn gemaakt om deel te kunnen nemen aan het CE​</a:t>
            </a:r>
          </a:p>
        </p:txBody>
      </p:sp>
      <p:sp>
        <p:nvSpPr>
          <p:cNvPr id="13" name="TextBox 12">
            <a:extLst>
              <a:ext uri="{FF2B5EF4-FFF2-40B4-BE49-F238E27FC236}">
                <a16:creationId xmlns:a16="http://schemas.microsoft.com/office/drawing/2014/main" id="{FF21AB5B-622F-835D-8D4A-66423C0F4EA3}"/>
              </a:ext>
            </a:extLst>
          </p:cNvPr>
          <p:cNvSpPr txBox="1"/>
          <p:nvPr/>
        </p:nvSpPr>
        <p:spPr>
          <a:xfrm>
            <a:off x="311742" y="3427105"/>
            <a:ext cx="10537371" cy="13389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500"/>
              </a:lnSpc>
            </a:pPr>
            <a:endParaRPr lang="nl-NL">
              <a:cs typeface="Segoe UI"/>
            </a:endParaRPr>
          </a:p>
          <a:p>
            <a:pPr marL="285750" indent="-285750">
              <a:buFont typeface="Arial"/>
              <a:buChar char="•"/>
            </a:pPr>
            <a:r>
              <a:rPr lang="nl-NL" sz="2000">
                <a:solidFill>
                  <a:srgbClr val="364757"/>
                </a:solidFill>
                <a:latin typeface="Arial Narrow"/>
              </a:rPr>
              <a:t>Bij afwezigheid moet de afdeling voor aanvang van het CE óf SE telefonisch worden geïnformeerd. Toestemming wordt alleen gegeven als er sprake is van een geldige reden.</a:t>
            </a:r>
            <a:endParaRPr lang="en-US" sz="2000">
              <a:solidFill>
                <a:srgbClr val="364757"/>
              </a:solidFill>
              <a:latin typeface="Arial Narrow"/>
            </a:endParaRPr>
          </a:p>
          <a:p>
            <a:pPr marL="228600" indent="-228600">
              <a:lnSpc>
                <a:spcPts val="1650"/>
              </a:lnSpc>
              <a:buFont typeface="Arial,Sans-Serif"/>
              <a:buChar char="•"/>
            </a:pPr>
            <a:endParaRPr lang="nl-NL" sz="2000">
              <a:solidFill>
                <a:srgbClr val="364757"/>
              </a:solidFill>
              <a:latin typeface="Arial Narrow"/>
            </a:endParaRPr>
          </a:p>
          <a:p>
            <a:pPr marL="228600" indent="-228600">
              <a:lnSpc>
                <a:spcPts val="1650"/>
              </a:lnSpc>
              <a:buFont typeface="Arial,Sans-Serif"/>
              <a:buChar char="•"/>
            </a:pPr>
            <a:r>
              <a:rPr lang="nl-NL" sz="2000">
                <a:solidFill>
                  <a:srgbClr val="364757"/>
                </a:solidFill>
                <a:latin typeface="Arial Narrow"/>
              </a:rPr>
              <a:t>Mis je een SE met een ongeldige reden, dan vervalt het recht op inhalen en kost het dus een herkansing</a:t>
            </a:r>
          </a:p>
        </p:txBody>
      </p:sp>
    </p:spTree>
    <p:extLst>
      <p:ext uri="{BB962C8B-B14F-4D97-AF65-F5344CB8AC3E}">
        <p14:creationId xmlns:p14="http://schemas.microsoft.com/office/powerpoint/2010/main" val="273542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054ED-D6BF-8B10-1087-D92B142AE676}"/>
            </a:ext>
          </a:extLst>
        </p:cNvPr>
        <p:cNvGrpSpPr/>
        <p:nvPr/>
      </p:nvGrpSpPr>
      <p:grpSpPr>
        <a:xfrm>
          <a:off x="0" y="0"/>
          <a:ext cx="0" cy="0"/>
          <a:chOff x="0" y="0"/>
          <a:chExt cx="0" cy="0"/>
        </a:xfrm>
      </p:grpSpPr>
      <p:pic>
        <p:nvPicPr>
          <p:cNvPr id="22" name="Afbeelding 21" descr="Afbeelding met schoeisel, kleding, jeans, Broek&#10;&#10;Door AI gegenereerde inhoud is mogelijk onjuist.">
            <a:extLst>
              <a:ext uri="{FF2B5EF4-FFF2-40B4-BE49-F238E27FC236}">
                <a16:creationId xmlns:a16="http://schemas.microsoft.com/office/drawing/2014/main" id="{48191A80-280C-37F6-9B61-488554505159}"/>
              </a:ext>
            </a:extLst>
          </p:cNvPr>
          <p:cNvPicPr>
            <a:picLocks noChangeAspect="1"/>
          </p:cNvPicPr>
          <p:nvPr/>
        </p:nvPicPr>
        <p:blipFill>
          <a:blip r:embed="rId2">
            <a:extLst>
              <a:ext uri="{28A0092B-C50C-407E-A947-70E740481C1C}">
                <a14:useLocalDpi xmlns:a14="http://schemas.microsoft.com/office/drawing/2010/main" val="0"/>
              </a:ext>
            </a:extLst>
          </a:blip>
          <a:srcRect b="5906"/>
          <a:stretch>
            <a:fillRect/>
          </a:stretch>
        </p:blipFill>
        <p:spPr>
          <a:xfrm>
            <a:off x="124235" y="2869949"/>
            <a:ext cx="3197298" cy="3008458"/>
          </a:xfrm>
          <a:prstGeom prst="rect">
            <a:avLst/>
          </a:prstGeom>
        </p:spPr>
      </p:pic>
      <p:sp>
        <p:nvSpPr>
          <p:cNvPr id="2" name="Vrije vorm: vorm 1">
            <a:extLst>
              <a:ext uri="{FF2B5EF4-FFF2-40B4-BE49-F238E27FC236}">
                <a16:creationId xmlns:a16="http://schemas.microsoft.com/office/drawing/2014/main" id="{6F96F158-9C2F-6418-0451-35CD27B24666}"/>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4815F3B7-65FF-AC34-3A32-8C60D5FEDEFD}"/>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2F04F0D3-0AE6-64C3-300E-5EA72C669973}"/>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0E74B8C1-4086-B69D-9B79-4AA63AD59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88C0EE09-6A7C-4450-B487-CB9A5D09A073}"/>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8385DC54-D0AC-A110-B4A2-8FDC2BBCDE8B}"/>
              </a:ext>
            </a:extLst>
          </p:cNvPr>
          <p:cNvSpPr txBox="1"/>
          <p:nvPr/>
        </p:nvSpPr>
        <p:spPr>
          <a:xfrm>
            <a:off x="513785" y="470483"/>
            <a:ext cx="5999429" cy="523220"/>
          </a:xfrm>
          <a:prstGeom prst="rect">
            <a:avLst/>
          </a:prstGeom>
          <a:noFill/>
        </p:spPr>
        <p:txBody>
          <a:bodyPr wrap="square" lIns="91440" tIns="45720" rIns="91440" bIns="45720" rtlCol="0" anchor="t">
            <a:spAutoFit/>
          </a:bodyPr>
          <a:lstStyle/>
          <a:p>
            <a:r>
              <a:rPr lang="nl-NL" sz="2800" b="1">
                <a:solidFill>
                  <a:schemeClr val="bg1"/>
                </a:solidFill>
                <a:latin typeface="Arial Narrow" panose="020B0606020202030204" pitchFamily="34" charset="0"/>
              </a:rPr>
              <a:t>Vakken</a:t>
            </a:r>
          </a:p>
        </p:txBody>
      </p:sp>
      <p:sp>
        <p:nvSpPr>
          <p:cNvPr id="6" name="TextBox 5">
            <a:extLst>
              <a:ext uri="{FF2B5EF4-FFF2-40B4-BE49-F238E27FC236}">
                <a16:creationId xmlns:a16="http://schemas.microsoft.com/office/drawing/2014/main" id="{49131574-DC77-2745-F20C-53272193AD2B}"/>
              </a:ext>
            </a:extLst>
          </p:cNvPr>
          <p:cNvSpPr txBox="1"/>
          <p:nvPr/>
        </p:nvSpPr>
        <p:spPr>
          <a:xfrm>
            <a:off x="3929743" y="1251857"/>
            <a:ext cx="5889171"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latin typeface="Arial"/>
                <a:cs typeface="Arial"/>
              </a:rPr>
              <a:t>SE (PTA)</a:t>
            </a:r>
            <a:r>
              <a:rPr lang="nl-NL">
                <a:latin typeface="Arial"/>
                <a:cs typeface="Arial"/>
              </a:rPr>
              <a:t> </a:t>
            </a:r>
          </a:p>
          <a:p>
            <a:pPr>
              <a:buFont typeface=""/>
              <a:buChar char="-"/>
            </a:pPr>
            <a:r>
              <a:rPr lang="nl-NL" sz="2000">
                <a:latin typeface="Arial"/>
                <a:cs typeface="Arial"/>
              </a:rPr>
              <a:t>Ne, En, Wi/Ak, Bi/Nask1/Ec, Profiel vak </a:t>
            </a:r>
          </a:p>
          <a:p>
            <a:r>
              <a:rPr lang="nl-NL">
                <a:solidFill>
                  <a:schemeClr val="tx2"/>
                </a:solidFill>
                <a:latin typeface="Arial"/>
                <a:cs typeface="Arial"/>
              </a:rPr>
              <a:t> </a:t>
            </a:r>
          </a:p>
          <a:p>
            <a:pPr>
              <a:buFont typeface=""/>
              <a:buChar char="-"/>
            </a:pPr>
            <a:r>
              <a:rPr lang="nl-NL" sz="2000">
                <a:solidFill>
                  <a:srgbClr val="FF0000"/>
                </a:solidFill>
                <a:latin typeface="Arial"/>
                <a:cs typeface="Arial"/>
              </a:rPr>
              <a:t>4 keuzevakken en Ma: tellen mee bij de uitslag</a:t>
            </a:r>
          </a:p>
          <a:p>
            <a:endParaRPr lang="nl-NL"/>
          </a:p>
          <a:p>
            <a:pPr>
              <a:buFont typeface=""/>
              <a:buChar char="-"/>
            </a:pPr>
            <a:r>
              <a:rPr lang="nl-NL" sz="2000">
                <a:solidFill>
                  <a:srgbClr val="1B30F9"/>
                </a:solidFill>
                <a:latin typeface="Arial"/>
                <a:cs typeface="Arial"/>
              </a:rPr>
              <a:t>LO en CKV: Moet minimaal “v”</a:t>
            </a:r>
          </a:p>
        </p:txBody>
      </p:sp>
      <p:sp>
        <p:nvSpPr>
          <p:cNvPr id="8" name="TextBox 7">
            <a:extLst>
              <a:ext uri="{FF2B5EF4-FFF2-40B4-BE49-F238E27FC236}">
                <a16:creationId xmlns:a16="http://schemas.microsoft.com/office/drawing/2014/main" id="{7C3E93BA-616E-E6E6-5B31-90D237BDB554}"/>
              </a:ext>
            </a:extLst>
          </p:cNvPr>
          <p:cNvSpPr txBox="1"/>
          <p:nvPr/>
        </p:nvSpPr>
        <p:spPr>
          <a:xfrm>
            <a:off x="4016829" y="3690256"/>
            <a:ext cx="62810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latin typeface="Arial"/>
                <a:cs typeface="Arial"/>
              </a:rPr>
              <a:t>CE</a:t>
            </a:r>
            <a:endParaRPr lang="nl-NL">
              <a:latin typeface="Aptos" panose="02110004020202020204"/>
              <a:cs typeface="Arial"/>
            </a:endParaRPr>
          </a:p>
          <a:p>
            <a:pPr indent="-283210">
              <a:buFont typeface=""/>
              <a:buChar char="-"/>
            </a:pPr>
            <a:r>
              <a:rPr lang="nl-NL" sz="2000">
                <a:latin typeface="Arial"/>
                <a:cs typeface="Arial"/>
              </a:rPr>
              <a:t>Ne, En, Wi/Ak, Bi/Nask1/Ec, Profiel vak (CSPE) </a:t>
            </a:r>
          </a:p>
        </p:txBody>
      </p:sp>
    </p:spTree>
    <p:extLst>
      <p:ext uri="{BB962C8B-B14F-4D97-AF65-F5344CB8AC3E}">
        <p14:creationId xmlns:p14="http://schemas.microsoft.com/office/powerpoint/2010/main" val="383765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43FAB-8E04-25E2-E8DC-5C2A88DCBB9B}"/>
            </a:ext>
          </a:extLst>
        </p:cNvPr>
        <p:cNvGrpSpPr/>
        <p:nvPr/>
      </p:nvGrpSpPr>
      <p:grpSpPr>
        <a:xfrm>
          <a:off x="0" y="0"/>
          <a:ext cx="0" cy="0"/>
          <a:chOff x="0" y="0"/>
          <a:chExt cx="0" cy="0"/>
        </a:xfrm>
      </p:grpSpPr>
      <p:sp>
        <p:nvSpPr>
          <p:cNvPr id="2" name="Vrije vorm: vorm 1">
            <a:extLst>
              <a:ext uri="{FF2B5EF4-FFF2-40B4-BE49-F238E27FC236}">
                <a16:creationId xmlns:a16="http://schemas.microsoft.com/office/drawing/2014/main" id="{90D41D7B-FCE8-2CB5-A869-94801AAF6732}"/>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73C61BF1-28C5-D824-2468-E160FB240505}"/>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A5222B3-2F91-D4C9-2C60-E5300451B382}"/>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4F9B3F06-0E37-4CCE-EE2E-88AE4E3AE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6" name="Vrije vorm: vorm 5">
            <a:extLst>
              <a:ext uri="{FF2B5EF4-FFF2-40B4-BE49-F238E27FC236}">
                <a16:creationId xmlns:a16="http://schemas.microsoft.com/office/drawing/2014/main" id="{E57D6F53-ABE2-A4B2-F6ED-C6CDF2F05B17}"/>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7" name="Tekstvak 6">
            <a:extLst>
              <a:ext uri="{FF2B5EF4-FFF2-40B4-BE49-F238E27FC236}">
                <a16:creationId xmlns:a16="http://schemas.microsoft.com/office/drawing/2014/main" id="{99A8E1E7-D1C2-49AB-0E38-D2765CC53C4D}"/>
              </a:ext>
            </a:extLst>
          </p:cNvPr>
          <p:cNvSpPr txBox="1"/>
          <p:nvPr/>
        </p:nvSpPr>
        <p:spPr>
          <a:xfrm>
            <a:off x="314214" y="488626"/>
            <a:ext cx="5999429" cy="523220"/>
          </a:xfrm>
          <a:prstGeom prst="rect">
            <a:avLst/>
          </a:prstGeom>
          <a:noFill/>
        </p:spPr>
        <p:txBody>
          <a:bodyPr wrap="square" lIns="91440" tIns="45720" rIns="91440" bIns="45720" rtlCol="0" anchor="t">
            <a:spAutoFit/>
          </a:bodyPr>
          <a:lstStyle/>
          <a:p>
            <a:r>
              <a:rPr lang="nl-NL" sz="2800" b="1">
                <a:solidFill>
                  <a:schemeClr val="bg1"/>
                </a:solidFill>
                <a:latin typeface="Arial Narrow"/>
              </a:rPr>
              <a:t>Rekenen en LOB</a:t>
            </a:r>
            <a:endParaRPr lang="nl-NL" sz="2800" b="1">
              <a:solidFill>
                <a:schemeClr val="bg1"/>
              </a:solidFill>
              <a:latin typeface="Arial Narrow" panose="020B0606020202030204" pitchFamily="34" charset="0"/>
            </a:endParaRPr>
          </a:p>
        </p:txBody>
      </p:sp>
      <p:sp>
        <p:nvSpPr>
          <p:cNvPr id="9" name="Tekstvak 8">
            <a:extLst>
              <a:ext uri="{FF2B5EF4-FFF2-40B4-BE49-F238E27FC236}">
                <a16:creationId xmlns:a16="http://schemas.microsoft.com/office/drawing/2014/main" id="{BD053C03-B2C6-27E1-6D25-80D29E8A5EE7}"/>
              </a:ext>
            </a:extLst>
          </p:cNvPr>
          <p:cNvSpPr txBox="1"/>
          <p:nvPr/>
        </p:nvSpPr>
        <p:spPr>
          <a:xfrm>
            <a:off x="1155718" y="1714161"/>
            <a:ext cx="7237167" cy="1015663"/>
          </a:xfrm>
          <a:prstGeom prst="rect">
            <a:avLst/>
          </a:prstGeom>
          <a:noFill/>
        </p:spPr>
        <p:txBody>
          <a:bodyPr wrap="square" lIns="91440" tIns="45720" rIns="91440" bIns="45720" rtlCol="0" anchor="t">
            <a:spAutoFit/>
          </a:bodyPr>
          <a:lstStyle/>
          <a:p>
            <a:r>
              <a:rPr lang="nl-NL" sz="2000">
                <a:solidFill>
                  <a:srgbClr val="000000"/>
                </a:solidFill>
                <a:latin typeface="Arial"/>
                <a:cs typeface="Arial"/>
              </a:rPr>
              <a:t>Kandidaten die geen wiskunde hebben, dienen een PTA rekenen af te ronden. Uitslag telt niet mee in de slaag/zak-regeling</a:t>
            </a:r>
            <a:endParaRPr lang="nl-NL" sz="2000">
              <a:latin typeface="Arial Narrow" panose="020B0606020202030204" pitchFamily="34" charset="0"/>
            </a:endParaRPr>
          </a:p>
        </p:txBody>
      </p:sp>
      <p:pic>
        <p:nvPicPr>
          <p:cNvPr id="12" name="Afbeelding 11" descr="Afbeelding met kleding, jeans, schoeisel, glimlach&#10;&#10;Door AI gegenereerde inhoud is mogelijk onjuist.">
            <a:extLst>
              <a:ext uri="{FF2B5EF4-FFF2-40B4-BE49-F238E27FC236}">
                <a16:creationId xmlns:a16="http://schemas.microsoft.com/office/drawing/2014/main" id="{518E935A-5463-37CB-D7A2-2E892CECA88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978"/>
          <a:stretch>
            <a:fillRect/>
          </a:stretch>
        </p:blipFill>
        <p:spPr>
          <a:xfrm>
            <a:off x="8775855" y="1404964"/>
            <a:ext cx="4237041" cy="3856616"/>
          </a:xfrm>
          <a:prstGeom prst="rect">
            <a:avLst/>
          </a:prstGeom>
        </p:spPr>
      </p:pic>
      <p:sp>
        <p:nvSpPr>
          <p:cNvPr id="8" name="Tekstvak 8">
            <a:extLst>
              <a:ext uri="{FF2B5EF4-FFF2-40B4-BE49-F238E27FC236}">
                <a16:creationId xmlns:a16="http://schemas.microsoft.com/office/drawing/2014/main" id="{A559B597-2653-5447-F9E8-BF20492446C5}"/>
              </a:ext>
            </a:extLst>
          </p:cNvPr>
          <p:cNvSpPr txBox="1"/>
          <p:nvPr/>
        </p:nvSpPr>
        <p:spPr>
          <a:xfrm>
            <a:off x="1155717" y="3129304"/>
            <a:ext cx="7237167" cy="400110"/>
          </a:xfrm>
          <a:prstGeom prst="rect">
            <a:avLst/>
          </a:prstGeom>
          <a:noFill/>
        </p:spPr>
        <p:txBody>
          <a:bodyPr wrap="square" lIns="91440" tIns="45720" rIns="91440" bIns="45720" rtlCol="0" anchor="t">
            <a:spAutoFit/>
          </a:bodyPr>
          <a:lstStyle/>
          <a:p>
            <a:r>
              <a:rPr lang="nl-NL" sz="2000">
                <a:solidFill>
                  <a:srgbClr val="000000"/>
                </a:solidFill>
                <a:latin typeface="Arial"/>
                <a:cs typeface="Arial"/>
              </a:rPr>
              <a:t>LOB: moet minimaal een voldoende zijn</a:t>
            </a:r>
            <a:endParaRPr lang="en-US"/>
          </a:p>
        </p:txBody>
      </p:sp>
    </p:spTree>
    <p:extLst>
      <p:ext uri="{BB962C8B-B14F-4D97-AF65-F5344CB8AC3E}">
        <p14:creationId xmlns:p14="http://schemas.microsoft.com/office/powerpoint/2010/main" val="171503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D9AA7-778B-B9ED-47D0-917F5E771FC7}"/>
            </a:ext>
          </a:extLst>
        </p:cNvPr>
        <p:cNvGrpSpPr/>
        <p:nvPr/>
      </p:nvGrpSpPr>
      <p:grpSpPr>
        <a:xfrm>
          <a:off x="0" y="0"/>
          <a:ext cx="0" cy="0"/>
          <a:chOff x="0" y="0"/>
          <a:chExt cx="0" cy="0"/>
        </a:xfrm>
      </p:grpSpPr>
      <p:pic>
        <p:nvPicPr>
          <p:cNvPr id="18" name="Afbeelding 17" descr="Afbeelding met schoeisel, kleding, persoon, rood&#10;&#10;Door AI gegenereerde inhoud is mogelijk onjuist.">
            <a:extLst>
              <a:ext uri="{FF2B5EF4-FFF2-40B4-BE49-F238E27FC236}">
                <a16:creationId xmlns:a16="http://schemas.microsoft.com/office/drawing/2014/main" id="{87F7E9AC-4EF9-66EA-0826-7F74AE9E3D66}"/>
              </a:ext>
            </a:extLst>
          </p:cNvPr>
          <p:cNvPicPr>
            <a:picLocks noChangeAspect="1"/>
          </p:cNvPicPr>
          <p:nvPr/>
        </p:nvPicPr>
        <p:blipFill>
          <a:blip r:embed="rId2">
            <a:extLst>
              <a:ext uri="{28A0092B-C50C-407E-A947-70E740481C1C}">
                <a14:useLocalDpi xmlns:a14="http://schemas.microsoft.com/office/drawing/2010/main" val="0"/>
              </a:ext>
            </a:extLst>
          </a:blip>
          <a:srcRect r="61381"/>
          <a:stretch>
            <a:fillRect/>
          </a:stretch>
        </p:blipFill>
        <p:spPr>
          <a:xfrm>
            <a:off x="9934575" y="-53376"/>
            <a:ext cx="2257425" cy="5845450"/>
          </a:xfrm>
          <a:prstGeom prst="rect">
            <a:avLst/>
          </a:prstGeom>
        </p:spPr>
      </p:pic>
      <p:sp>
        <p:nvSpPr>
          <p:cNvPr id="2" name="Vrije vorm: vorm 1">
            <a:extLst>
              <a:ext uri="{FF2B5EF4-FFF2-40B4-BE49-F238E27FC236}">
                <a16:creationId xmlns:a16="http://schemas.microsoft.com/office/drawing/2014/main" id="{10EBB522-8328-3462-69CC-C2E7226D6C92}"/>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E564E7E7-42E3-7697-CC7C-DD9A141BAFE8}"/>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0052CC9F-6AA7-5D4F-2645-8584B059F6B0}"/>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5AE8F404-7780-9DE9-D76A-7B642C5BD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6" name="Vrije vorm: vorm 5">
            <a:extLst>
              <a:ext uri="{FF2B5EF4-FFF2-40B4-BE49-F238E27FC236}">
                <a16:creationId xmlns:a16="http://schemas.microsoft.com/office/drawing/2014/main" id="{3C012803-6210-03C3-6FDC-ABB04B16281C}"/>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7" name="Tekstvak 6">
            <a:extLst>
              <a:ext uri="{FF2B5EF4-FFF2-40B4-BE49-F238E27FC236}">
                <a16:creationId xmlns:a16="http://schemas.microsoft.com/office/drawing/2014/main" id="{8DF1E899-E9F6-F513-ACD2-D334243DD935}"/>
              </a:ext>
            </a:extLst>
          </p:cNvPr>
          <p:cNvSpPr txBox="1"/>
          <p:nvPr/>
        </p:nvSpPr>
        <p:spPr>
          <a:xfrm>
            <a:off x="513785" y="470483"/>
            <a:ext cx="5999429" cy="523220"/>
          </a:xfrm>
          <a:prstGeom prst="rect">
            <a:avLst/>
          </a:prstGeom>
          <a:noFill/>
        </p:spPr>
        <p:txBody>
          <a:bodyPr wrap="square" lIns="91440" tIns="45720" rIns="91440" bIns="45720" rtlCol="0" anchor="t">
            <a:spAutoFit/>
          </a:bodyPr>
          <a:lstStyle/>
          <a:p>
            <a:r>
              <a:rPr lang="nl-NL" sz="2800" b="1">
                <a:solidFill>
                  <a:schemeClr val="bg1"/>
                </a:solidFill>
                <a:latin typeface="Arial Narrow"/>
              </a:rPr>
              <a:t>Cijferlijst</a:t>
            </a:r>
            <a:endParaRPr lang="nl-NL" sz="2800" b="1">
              <a:solidFill>
                <a:schemeClr val="bg1"/>
              </a:solidFill>
              <a:latin typeface="Arial Narrow" panose="020B0606020202030204" pitchFamily="34" charset="0"/>
            </a:endParaRPr>
          </a:p>
        </p:txBody>
      </p:sp>
      <p:pic>
        <p:nvPicPr>
          <p:cNvPr id="9" name="Picture 8">
            <a:extLst>
              <a:ext uri="{FF2B5EF4-FFF2-40B4-BE49-F238E27FC236}">
                <a16:creationId xmlns:a16="http://schemas.microsoft.com/office/drawing/2014/main" id="{D54E6639-D864-DD00-533D-85CA12B403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8609" y="1164771"/>
            <a:ext cx="6509810" cy="4517573"/>
          </a:xfrm>
          <a:prstGeom prst="rect">
            <a:avLst/>
          </a:prstGeom>
        </p:spPr>
      </p:pic>
    </p:spTree>
    <p:extLst>
      <p:ext uri="{BB962C8B-B14F-4D97-AF65-F5344CB8AC3E}">
        <p14:creationId xmlns:p14="http://schemas.microsoft.com/office/powerpoint/2010/main" val="241828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 sjabloon nieuw 2025.pptx" id="{DE3F8D6B-283F-4A65-B547-6FBFF38D8646}" vid="{D78BD2A5-B84D-45C9-8094-D1AC5ABEFB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69502216DFF84E80BE2D5C9FCE0DDF" ma:contentTypeVersion="22" ma:contentTypeDescription="Een nieuw document maken." ma:contentTypeScope="" ma:versionID="8dcf5eed8f2e810dfb9b35fdb369578b">
  <xsd:schema xmlns:xsd="http://www.w3.org/2001/XMLSchema" xmlns:xs="http://www.w3.org/2001/XMLSchema" xmlns:p="http://schemas.microsoft.com/office/2006/metadata/properties" xmlns:ns2="fd7f3d1b-9061-4e3d-8971-a4032b6af5b1" xmlns:ns3="2c771a74-4317-46a6-8ced-da5d2ef7259a" xmlns:ns4="76bdc3f7-83cd-4d04-87b0-b68e2b7b2e69" targetNamespace="http://schemas.microsoft.com/office/2006/metadata/properties" ma:root="true" ma:fieldsID="393ed8648775198b4695f06074a46b73" ns2:_="" ns3:_="" ns4:_="">
    <xsd:import namespace="fd7f3d1b-9061-4e3d-8971-a4032b6af5b1"/>
    <xsd:import namespace="2c771a74-4317-46a6-8ced-da5d2ef7259a"/>
    <xsd:import namespace="76bdc3f7-83cd-4d04-87b0-b68e2b7b2e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7f3d1b-9061-4e3d-8971-a4032b6af5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3153aec5-dab0-412c-a26b-19958fe4d4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771a74-4317-46a6-8ced-da5d2ef7259a" elementFormDefault="qualified">
    <xsd:import namespace="http://schemas.microsoft.com/office/2006/documentManagement/types"/>
    <xsd:import namespace="http://schemas.microsoft.com/office/infopath/2007/PartnerControls"/>
    <xsd:element name="SharedWithUsers" ma:index="11"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bdc3f7-83cd-4d04-87b0-b68e2b7b2e6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8642099-ff50-45a0-9d4e-70f021b2dcfb}" ma:internalName="TaxCatchAll" ma:showField="CatchAllData" ma:web="76bdc3f7-83cd-4d04-87b0-b68e2b7b2e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d7f3d1b-9061-4e3d-8971-a4032b6af5b1">
      <Terms xmlns="http://schemas.microsoft.com/office/infopath/2007/PartnerControls"/>
    </lcf76f155ced4ddcb4097134ff3c332f>
    <TaxCatchAll xmlns="76bdc3f7-83cd-4d04-87b0-b68e2b7b2e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5293BE-EAF3-475D-AF44-37BEBCC50B89}">
  <ds:schemaRefs>
    <ds:schemaRef ds:uri="2c771a74-4317-46a6-8ced-da5d2ef7259a"/>
    <ds:schemaRef ds:uri="76bdc3f7-83cd-4d04-87b0-b68e2b7b2e69"/>
    <ds:schemaRef ds:uri="fd7f3d1b-9061-4e3d-8971-a4032b6af5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D3151C2-CED4-4570-8933-77386CCE44B9}">
  <ds:schemaRefs>
    <ds:schemaRef ds:uri="2c771a74-4317-46a6-8ced-da5d2ef7259a"/>
    <ds:schemaRef ds:uri="76bdc3f7-83cd-4d04-87b0-b68e2b7b2e69"/>
    <ds:schemaRef ds:uri="fd7f3d1b-9061-4e3d-8971-a4032b6af5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BFC8FDF-49D9-46B7-8F4B-C4A8D5C618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 sjaboon nieuw 2025</Template>
  <TotalTime>2</TotalTime>
  <Words>1663</Words>
  <Application>Microsoft Office PowerPoint</Application>
  <PresentationFormat>Breedbeeld</PresentationFormat>
  <Paragraphs>272</Paragraphs>
  <Slides>34</Slides>
  <Notes>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34</vt:i4>
      </vt:variant>
    </vt:vector>
  </HeadingPairs>
  <TitlesOfParts>
    <vt:vector size="43" baseType="lpstr">
      <vt:lpstr>Aptos</vt:lpstr>
      <vt:lpstr>Aptos Display</vt:lpstr>
      <vt:lpstr>Arial</vt:lpstr>
      <vt:lpstr>Arial Narrow</vt:lpstr>
      <vt:lpstr>Arial,Sans-Serif</vt:lpstr>
      <vt:lpstr>Calibri</vt:lpstr>
      <vt:lpstr>Segoe UI</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Eindexamenreis 1t/m 3 juni </vt:lpstr>
      <vt:lpstr>PowerPoint-presentatie</vt:lpstr>
      <vt:lpstr>PowerPoint-presentatie</vt:lpstr>
      <vt:lpstr>PowerPoint-presentatie</vt:lpstr>
    </vt:vector>
  </TitlesOfParts>
  <Company>Shared Service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Loes van de Wiel | Udens College</dc:creator>
  <cp:lastModifiedBy>Denise Sanders | Udens College</cp:lastModifiedBy>
  <cp:revision>2</cp:revision>
  <dcterms:created xsi:type="dcterms:W3CDTF">2025-08-21T07:48:45Z</dcterms:created>
  <dcterms:modified xsi:type="dcterms:W3CDTF">2025-08-27T08:02:37Z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0x0101001869502216DFF84E80BE2D5C9FCE0DDF</vt:lpwstr>
  </property>
  <property fmtid="{D5CDD505-2E9C-101B-9397-08002B2CF9AE}" pid="3" name="MediaServiceImageTags">
    <vt:lpwstr/>
  </property>
</Properties>
</file>