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8"/>
  </p:notesMasterIdLst>
  <p:sldIdLst>
    <p:sldId id="256" r:id="rId5"/>
    <p:sldId id="457" r:id="rId6"/>
    <p:sldId id="458" r:id="rId7"/>
    <p:sldId id="289" r:id="rId8"/>
    <p:sldId id="292" r:id="rId9"/>
    <p:sldId id="455" r:id="rId10"/>
    <p:sldId id="456" r:id="rId11"/>
    <p:sldId id="342" r:id="rId12"/>
    <p:sldId id="453" r:id="rId13"/>
    <p:sldId id="369" r:id="rId14"/>
    <p:sldId id="454" r:id="rId15"/>
    <p:sldId id="367" r:id="rId16"/>
    <p:sldId id="459" r:id="rId17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A72D4"/>
    <a:srgbClr val="00FFFF"/>
    <a:srgbClr val="F82C92"/>
    <a:srgbClr val="F7D115"/>
    <a:srgbClr val="E6C108"/>
    <a:srgbClr val="E503BF"/>
    <a:srgbClr val="00ADEA"/>
    <a:srgbClr val="C82004"/>
    <a:srgbClr val="FF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AA09D-BE02-4A18-A0BD-AE4270700025}" v="4" dt="2024-12-09T10:13:11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384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ne van den Elsen | Udens College" userId="a30dab5e-a3c5-442b-b1c9-a4d5af2fd260" providerId="ADAL" clId="{AB6AA09D-BE02-4A18-A0BD-AE4270700025}"/>
    <pc:docChg chg="custSel addSld modSld">
      <pc:chgData name="Janine van den Elsen | Udens College" userId="a30dab5e-a3c5-442b-b1c9-a4d5af2fd260" providerId="ADAL" clId="{AB6AA09D-BE02-4A18-A0BD-AE4270700025}" dt="2024-12-09T10:14:31.928" v="431" actId="20577"/>
      <pc:docMkLst>
        <pc:docMk/>
      </pc:docMkLst>
      <pc:sldChg chg="addSp modSp mod">
        <pc:chgData name="Janine van den Elsen | Udens College" userId="a30dab5e-a3c5-442b-b1c9-a4d5af2fd260" providerId="ADAL" clId="{AB6AA09D-BE02-4A18-A0BD-AE4270700025}" dt="2024-12-09T09:51:53.943" v="45" actId="404"/>
        <pc:sldMkLst>
          <pc:docMk/>
          <pc:sldMk cId="2646681677" sldId="256"/>
        </pc:sldMkLst>
        <pc:spChg chg="add mod">
          <ac:chgData name="Janine van den Elsen | Udens College" userId="a30dab5e-a3c5-442b-b1c9-a4d5af2fd260" providerId="ADAL" clId="{AB6AA09D-BE02-4A18-A0BD-AE4270700025}" dt="2024-12-09T09:51:03.271" v="2" actId="688"/>
          <ac:spMkLst>
            <pc:docMk/>
            <pc:sldMk cId="2646681677" sldId="256"/>
            <ac:spMk id="5" creationId="{2387FF2F-CFFF-D396-A575-71F0C5A2EF59}"/>
          </ac:spMkLst>
        </pc:spChg>
        <pc:spChg chg="mod">
          <ac:chgData name="Janine van den Elsen | Udens College" userId="a30dab5e-a3c5-442b-b1c9-a4d5af2fd260" providerId="ADAL" clId="{AB6AA09D-BE02-4A18-A0BD-AE4270700025}" dt="2024-12-09T09:51:53.943" v="45" actId="404"/>
          <ac:spMkLst>
            <pc:docMk/>
            <pc:sldMk cId="2646681677" sldId="256"/>
            <ac:spMk id="13" creationId="{00000000-0000-0000-0000-000000000000}"/>
          </ac:spMkLst>
        </pc:spChg>
      </pc:sldChg>
      <pc:sldChg chg="modSp mod">
        <pc:chgData name="Janine van den Elsen | Udens College" userId="a30dab5e-a3c5-442b-b1c9-a4d5af2fd260" providerId="ADAL" clId="{AB6AA09D-BE02-4A18-A0BD-AE4270700025}" dt="2024-12-09T10:12:51.764" v="316" actId="20577"/>
        <pc:sldMkLst>
          <pc:docMk/>
          <pc:sldMk cId="3004398984" sldId="289"/>
        </pc:sldMkLst>
        <pc:spChg chg="mod">
          <ac:chgData name="Janine van den Elsen | Udens College" userId="a30dab5e-a3c5-442b-b1c9-a4d5af2fd260" providerId="ADAL" clId="{AB6AA09D-BE02-4A18-A0BD-AE4270700025}" dt="2024-12-09T10:12:51.764" v="316" actId="20577"/>
          <ac:spMkLst>
            <pc:docMk/>
            <pc:sldMk cId="3004398984" sldId="289"/>
            <ac:spMk id="21" creationId="{00000000-0000-0000-0000-000000000000}"/>
          </ac:spMkLst>
        </pc:spChg>
      </pc:sldChg>
      <pc:sldChg chg="modSp add mod">
        <pc:chgData name="Janine van den Elsen | Udens College" userId="a30dab5e-a3c5-442b-b1c9-a4d5af2fd260" providerId="ADAL" clId="{AB6AA09D-BE02-4A18-A0BD-AE4270700025}" dt="2024-12-09T09:53:25.158" v="129" actId="20577"/>
        <pc:sldMkLst>
          <pc:docMk/>
          <pc:sldMk cId="1456941347" sldId="457"/>
        </pc:sldMkLst>
        <pc:spChg chg="mod">
          <ac:chgData name="Janine van den Elsen | Udens College" userId="a30dab5e-a3c5-442b-b1c9-a4d5af2fd260" providerId="ADAL" clId="{AB6AA09D-BE02-4A18-A0BD-AE4270700025}" dt="2024-12-09T09:52:28.111" v="53" actId="20577"/>
          <ac:spMkLst>
            <pc:docMk/>
            <pc:sldMk cId="1456941347" sldId="457"/>
            <ac:spMk id="21" creationId="{00000000-0000-0000-0000-000000000000}"/>
          </ac:spMkLst>
        </pc:spChg>
        <pc:spChg chg="mod">
          <ac:chgData name="Janine van den Elsen | Udens College" userId="a30dab5e-a3c5-442b-b1c9-a4d5af2fd260" providerId="ADAL" clId="{AB6AA09D-BE02-4A18-A0BD-AE4270700025}" dt="2024-12-09T09:53:25.158" v="129" actId="20577"/>
          <ac:spMkLst>
            <pc:docMk/>
            <pc:sldMk cId="1456941347" sldId="457"/>
            <ac:spMk id="24" creationId="{13F2FCF9-88B3-4AB1-83AD-7D63D0B49EF1}"/>
          </ac:spMkLst>
        </pc:spChg>
      </pc:sldChg>
      <pc:sldChg chg="modSp add mod">
        <pc:chgData name="Janine van den Elsen | Udens College" userId="a30dab5e-a3c5-442b-b1c9-a4d5af2fd260" providerId="ADAL" clId="{AB6AA09D-BE02-4A18-A0BD-AE4270700025}" dt="2024-12-09T10:12:32.110" v="295" actId="27636"/>
        <pc:sldMkLst>
          <pc:docMk/>
          <pc:sldMk cId="4075754871" sldId="458"/>
        </pc:sldMkLst>
        <pc:spChg chg="mod">
          <ac:chgData name="Janine van den Elsen | Udens College" userId="a30dab5e-a3c5-442b-b1c9-a4d5af2fd260" providerId="ADAL" clId="{AB6AA09D-BE02-4A18-A0BD-AE4270700025}" dt="2024-12-09T09:57:42.218" v="167" actId="20577"/>
          <ac:spMkLst>
            <pc:docMk/>
            <pc:sldMk cId="4075754871" sldId="458"/>
            <ac:spMk id="21" creationId="{00000000-0000-0000-0000-000000000000}"/>
          </ac:spMkLst>
        </pc:spChg>
        <pc:spChg chg="mod">
          <ac:chgData name="Janine van den Elsen | Udens College" userId="a30dab5e-a3c5-442b-b1c9-a4d5af2fd260" providerId="ADAL" clId="{AB6AA09D-BE02-4A18-A0BD-AE4270700025}" dt="2024-12-09T10:12:32.110" v="295" actId="27636"/>
          <ac:spMkLst>
            <pc:docMk/>
            <pc:sldMk cId="4075754871" sldId="458"/>
            <ac:spMk id="24" creationId="{13F2FCF9-88B3-4AB1-83AD-7D63D0B49EF1}"/>
          </ac:spMkLst>
        </pc:spChg>
      </pc:sldChg>
      <pc:sldChg chg="modSp add mod">
        <pc:chgData name="Janine van den Elsen | Udens College" userId="a30dab5e-a3c5-442b-b1c9-a4d5af2fd260" providerId="ADAL" clId="{AB6AA09D-BE02-4A18-A0BD-AE4270700025}" dt="2024-12-09T10:14:31.928" v="431" actId="20577"/>
        <pc:sldMkLst>
          <pc:docMk/>
          <pc:sldMk cId="1111293950" sldId="459"/>
        </pc:sldMkLst>
        <pc:spChg chg="mod">
          <ac:chgData name="Janine van den Elsen | Udens College" userId="a30dab5e-a3c5-442b-b1c9-a4d5af2fd260" providerId="ADAL" clId="{AB6AA09D-BE02-4A18-A0BD-AE4270700025}" dt="2024-12-09T10:13:22.469" v="344" actId="20577"/>
          <ac:spMkLst>
            <pc:docMk/>
            <pc:sldMk cId="1111293950" sldId="459"/>
            <ac:spMk id="21" creationId="{00000000-0000-0000-0000-000000000000}"/>
          </ac:spMkLst>
        </pc:spChg>
        <pc:spChg chg="mod">
          <ac:chgData name="Janine van den Elsen | Udens College" userId="a30dab5e-a3c5-442b-b1c9-a4d5af2fd260" providerId="ADAL" clId="{AB6AA09D-BE02-4A18-A0BD-AE4270700025}" dt="2024-12-09T10:14:31.928" v="431" actId="20577"/>
          <ac:spMkLst>
            <pc:docMk/>
            <pc:sldMk cId="1111293950" sldId="459"/>
            <ac:spMk id="24" creationId="{13F2FCF9-88B3-4AB1-83AD-7D63D0B49E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3606E-945E-40AC-A8A8-15760B0569B9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0202-D327-4F43-8794-405031CC6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57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E0202-D327-4F43-8794-405031CC614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37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E0202-D327-4F43-8794-405031CC614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95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E0202-D327-4F43-8794-405031CC614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27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15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20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74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08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86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62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84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5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81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98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96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B8F1-3CDE-47B2-A2C8-47004009337F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5536084" y="-15921"/>
            <a:ext cx="4259669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6894958" y="-408500"/>
            <a:ext cx="3861881" cy="6327923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6333688" y="1653642"/>
            <a:ext cx="5858312" cy="1327967"/>
            <a:chOff x="6333688" y="1653642"/>
            <a:chExt cx="5858312" cy="1327967"/>
          </a:xfrm>
        </p:grpSpPr>
        <p:sp>
          <p:nvSpPr>
            <p:cNvPr id="10" name="Vrije vorm 9"/>
            <p:cNvSpPr/>
            <p:nvPr/>
          </p:nvSpPr>
          <p:spPr>
            <a:xfrm>
              <a:off x="6333688" y="1653642"/>
              <a:ext cx="5858312" cy="1327967"/>
            </a:xfrm>
            <a:custGeom>
              <a:avLst/>
              <a:gdLst>
                <a:gd name="connsiteX0" fmla="*/ 4790114 w 4790114"/>
                <a:gd name="connsiteY0" fmla="*/ 0 h 1434517"/>
                <a:gd name="connsiteX1" fmla="*/ 25167 w 4790114"/>
                <a:gd name="connsiteY1" fmla="*/ 260058 h 1434517"/>
                <a:gd name="connsiteX2" fmla="*/ 0 w 4790114"/>
                <a:gd name="connsiteY2" fmla="*/ 1434517 h 1434517"/>
                <a:gd name="connsiteX3" fmla="*/ 4790114 w 4790114"/>
                <a:gd name="connsiteY3" fmla="*/ 1308682 h 1434517"/>
                <a:gd name="connsiteX4" fmla="*/ 4790114 w 4790114"/>
                <a:gd name="connsiteY4" fmla="*/ 0 h 143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0114" h="1434517">
                  <a:moveTo>
                    <a:pt x="4790114" y="0"/>
                  </a:moveTo>
                  <a:lnTo>
                    <a:pt x="25167" y="260058"/>
                  </a:lnTo>
                  <a:lnTo>
                    <a:pt x="0" y="1434517"/>
                  </a:lnTo>
                  <a:lnTo>
                    <a:pt x="4790114" y="1308682"/>
                  </a:lnTo>
                  <a:lnTo>
                    <a:pt x="4790114" y="0"/>
                  </a:lnTo>
                  <a:close/>
                </a:path>
              </a:pathLst>
            </a:custGeom>
            <a:solidFill>
              <a:srgbClr val="F3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21430381">
              <a:off x="6791346" y="1995710"/>
              <a:ext cx="4828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Plannen en organiseren</a:t>
              </a: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7401886" y="582117"/>
            <a:ext cx="4790114" cy="1434517"/>
            <a:chOff x="7401886" y="582117"/>
            <a:chExt cx="4790114" cy="1434517"/>
          </a:xfrm>
        </p:grpSpPr>
        <p:sp>
          <p:nvSpPr>
            <p:cNvPr id="9" name="Vrije vorm 8"/>
            <p:cNvSpPr/>
            <p:nvPr/>
          </p:nvSpPr>
          <p:spPr>
            <a:xfrm>
              <a:off x="7401886" y="582117"/>
              <a:ext cx="4790114" cy="1434517"/>
            </a:xfrm>
            <a:custGeom>
              <a:avLst/>
              <a:gdLst>
                <a:gd name="connsiteX0" fmla="*/ 4790114 w 4790114"/>
                <a:gd name="connsiteY0" fmla="*/ 0 h 1434517"/>
                <a:gd name="connsiteX1" fmla="*/ 25167 w 4790114"/>
                <a:gd name="connsiteY1" fmla="*/ 260058 h 1434517"/>
                <a:gd name="connsiteX2" fmla="*/ 0 w 4790114"/>
                <a:gd name="connsiteY2" fmla="*/ 1434517 h 1434517"/>
                <a:gd name="connsiteX3" fmla="*/ 4790114 w 4790114"/>
                <a:gd name="connsiteY3" fmla="*/ 1308682 h 1434517"/>
                <a:gd name="connsiteX4" fmla="*/ 4790114 w 4790114"/>
                <a:gd name="connsiteY4" fmla="*/ 0 h 143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0114" h="1434517">
                  <a:moveTo>
                    <a:pt x="4790114" y="0"/>
                  </a:moveTo>
                  <a:lnTo>
                    <a:pt x="25167" y="260058"/>
                  </a:lnTo>
                  <a:lnTo>
                    <a:pt x="0" y="1434517"/>
                  </a:lnTo>
                  <a:lnTo>
                    <a:pt x="4790114" y="1308682"/>
                  </a:lnTo>
                  <a:lnTo>
                    <a:pt x="4790114" y="0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 rot="21430381">
              <a:off x="7497773" y="681491"/>
              <a:ext cx="42819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Ouderavond:</a:t>
              </a:r>
            </a:p>
            <a:p>
              <a:r>
                <a:rPr lang="nl-NL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Hoe help ik mijn kind</a:t>
              </a:r>
            </a:p>
          </p:txBody>
        </p:sp>
      </p:grpSp>
      <p:sp>
        <p:nvSpPr>
          <p:cNvPr id="11" name="Vrije vorm 10"/>
          <p:cNvSpPr/>
          <p:nvPr/>
        </p:nvSpPr>
        <p:spPr>
          <a:xfrm>
            <a:off x="8339230" y="2604397"/>
            <a:ext cx="3848862" cy="1255353"/>
          </a:xfrm>
          <a:custGeom>
            <a:avLst/>
            <a:gdLst>
              <a:gd name="connsiteX0" fmla="*/ 4790114 w 4790114"/>
              <a:gd name="connsiteY0" fmla="*/ 0 h 1434517"/>
              <a:gd name="connsiteX1" fmla="*/ 25167 w 4790114"/>
              <a:gd name="connsiteY1" fmla="*/ 260058 h 1434517"/>
              <a:gd name="connsiteX2" fmla="*/ 0 w 4790114"/>
              <a:gd name="connsiteY2" fmla="*/ 1434517 h 1434517"/>
              <a:gd name="connsiteX3" fmla="*/ 4790114 w 4790114"/>
              <a:gd name="connsiteY3" fmla="*/ 1308682 h 1434517"/>
              <a:gd name="connsiteX4" fmla="*/ 4790114 w 4790114"/>
              <a:gd name="connsiteY4" fmla="*/ 0 h 143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114" h="1434517">
                <a:moveTo>
                  <a:pt x="4790114" y="0"/>
                </a:moveTo>
                <a:lnTo>
                  <a:pt x="25167" y="260058"/>
                </a:lnTo>
                <a:lnTo>
                  <a:pt x="0" y="1434517"/>
                </a:lnTo>
                <a:lnTo>
                  <a:pt x="4790114" y="1308682"/>
                </a:lnTo>
                <a:lnTo>
                  <a:pt x="4790114" y="0"/>
                </a:lnTo>
                <a:close/>
              </a:path>
            </a:pathLst>
          </a:custGeom>
          <a:solidFill>
            <a:srgbClr val="DD2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63399682-44CD-4991-9F06-DFEFD987EA3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3" name="Vrije vorm 2"/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355E0554-9BD6-47C7-A1E4-3C0CE4307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2387FF2F-CFFF-D396-A575-71F0C5A2EF59}"/>
              </a:ext>
            </a:extLst>
          </p:cNvPr>
          <p:cNvSpPr txBox="1"/>
          <p:nvPr/>
        </p:nvSpPr>
        <p:spPr>
          <a:xfrm>
            <a:off x="9156041" y="2847351"/>
            <a:ext cx="2181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 2</a:t>
            </a:r>
          </a:p>
        </p:txBody>
      </p:sp>
    </p:spTree>
    <p:extLst>
      <p:ext uri="{BB962C8B-B14F-4D97-AF65-F5344CB8AC3E}">
        <p14:creationId xmlns:p14="http://schemas.microsoft.com/office/powerpoint/2010/main" val="264668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17124" y="-15921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-206746" y="609691"/>
            <a:ext cx="9870868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9B618BE-6F5C-419F-91B6-B4924EC72149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A857545F-0ED2-42CF-8F57-D22CEBDA3052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0E5274D8-314B-40F7-9336-BA3D6703E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8E695D1D-2052-4007-8D39-FC5555BFE562}"/>
              </a:ext>
            </a:extLst>
          </p:cNvPr>
          <p:cNvSpPr txBox="1">
            <a:spLocks/>
          </p:cNvSpPr>
          <p:nvPr/>
        </p:nvSpPr>
        <p:spPr>
          <a:xfrm>
            <a:off x="7914969" y="2093"/>
            <a:ext cx="4277032" cy="99020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>
                <a:solidFill>
                  <a:schemeClr val="bg1"/>
                </a:solidFill>
              </a:rPr>
              <a:t>Plannen voor Trap 2: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3. TRAPPLANNING maken in de planner</a:t>
            </a:r>
          </a:p>
          <a:p>
            <a:pPr algn="l"/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E147725-AAF1-4F06-B189-E84C02A4DC42}"/>
              </a:ext>
            </a:extLst>
          </p:cNvPr>
          <p:cNvSpPr txBox="1"/>
          <p:nvPr/>
        </p:nvSpPr>
        <p:spPr>
          <a:xfrm>
            <a:off x="7914969" y="1211864"/>
            <a:ext cx="410623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>
                <a:solidFill>
                  <a:srgbClr val="002060"/>
                </a:solidFill>
              </a:rPr>
              <a:t>Het plannen van je leerwerk</a:t>
            </a:r>
          </a:p>
          <a:p>
            <a:endParaRPr lang="nl-NL" sz="8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</a:rPr>
              <a:t>We plannen eerst de laatste delen van elk vak. Het laatste deel leer je het liefst de dag </a:t>
            </a:r>
            <a:r>
              <a:rPr lang="nl-NL" sz="2000" u="sng" dirty="0">
                <a:solidFill>
                  <a:srgbClr val="002060"/>
                </a:solidFill>
              </a:rPr>
              <a:t>voor</a:t>
            </a:r>
            <a:r>
              <a:rPr lang="nl-NL" sz="2000" dirty="0">
                <a:solidFill>
                  <a:srgbClr val="002060"/>
                </a:solidFill>
              </a:rPr>
              <a:t> de toets.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</a:rPr>
              <a:t>En kijk wanneer je de vervolgdelen in kunt plannen. Je plant terug uit! Je kan hierbij het voorbeeld gebruiken, maar kijk vooral goed wanneer jij tijd hebt.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</a:rPr>
              <a:t>Let op: de kerstvakantie is vakantie! Houd hier rekening mee! De kerstvakantie herken je aan de grijze blokken. </a:t>
            </a:r>
            <a:endParaRPr lang="nl-NL" sz="2000" i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233B53"/>
              </a:solidFill>
              <a:highlight>
                <a:srgbClr val="FFFF00"/>
              </a:highlight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C4E9BD-30C5-1A06-3CAD-B69C99229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" y="984551"/>
            <a:ext cx="7910713" cy="481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B9F24BC-B9B9-E54B-D5D9-295E5F0EFE89}"/>
              </a:ext>
            </a:extLst>
          </p:cNvPr>
          <p:cNvSpPr/>
          <p:nvPr/>
        </p:nvSpPr>
        <p:spPr>
          <a:xfrm>
            <a:off x="25938" y="4745008"/>
            <a:ext cx="7889031" cy="827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21221D2-9A51-E9DF-4C6A-6466B1E71D5C}"/>
              </a:ext>
            </a:extLst>
          </p:cNvPr>
          <p:cNvCxnSpPr/>
          <p:nvPr/>
        </p:nvCxnSpPr>
        <p:spPr>
          <a:xfrm flipH="1">
            <a:off x="7630510" y="2202067"/>
            <a:ext cx="375406" cy="240375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17124" y="-15921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-206746" y="609691"/>
            <a:ext cx="9870868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9B618BE-6F5C-419F-91B6-B4924EC72149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A857545F-0ED2-42CF-8F57-D22CEBDA3052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0E5274D8-314B-40F7-9336-BA3D6703E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8E695D1D-2052-4007-8D39-FC5555BFE562}"/>
              </a:ext>
            </a:extLst>
          </p:cNvPr>
          <p:cNvSpPr txBox="1">
            <a:spLocks/>
          </p:cNvSpPr>
          <p:nvPr/>
        </p:nvSpPr>
        <p:spPr>
          <a:xfrm>
            <a:off x="7914969" y="2093"/>
            <a:ext cx="4277032" cy="99020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>
                <a:solidFill>
                  <a:schemeClr val="bg1"/>
                </a:solidFill>
              </a:rPr>
              <a:t>Plannen voor Trap 2: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3. TRAPPLANNING maken in de planner</a:t>
            </a:r>
          </a:p>
          <a:p>
            <a:pPr algn="l"/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E147725-AAF1-4F06-B189-E84C02A4DC42}"/>
              </a:ext>
            </a:extLst>
          </p:cNvPr>
          <p:cNvSpPr txBox="1"/>
          <p:nvPr/>
        </p:nvSpPr>
        <p:spPr>
          <a:xfrm>
            <a:off x="7914969" y="1211864"/>
            <a:ext cx="41062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u="sng" dirty="0">
                <a:solidFill>
                  <a:srgbClr val="233B53"/>
                </a:solidFill>
              </a:rPr>
              <a:t>Is je planning klaar? </a:t>
            </a:r>
          </a:p>
          <a:p>
            <a:endParaRPr lang="nl-NL" sz="2000" b="1" i="1" dirty="0">
              <a:solidFill>
                <a:srgbClr val="233B5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233B53"/>
                </a:solidFill>
              </a:rPr>
              <a:t>Vraag je coach om de planning even te checken.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solidFill>
                <a:srgbClr val="233B5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233B53"/>
                </a:solidFill>
              </a:rPr>
              <a:t>Neem je planning nu over in je planner (in de ‘</a:t>
            </a:r>
            <a:r>
              <a:rPr lang="nl-NL" sz="2000" dirty="0" err="1">
                <a:solidFill>
                  <a:srgbClr val="233B53"/>
                </a:solidFill>
              </a:rPr>
              <a:t>to</a:t>
            </a:r>
            <a:r>
              <a:rPr lang="nl-NL" sz="2000" dirty="0">
                <a:solidFill>
                  <a:srgbClr val="233B53"/>
                </a:solidFill>
              </a:rPr>
              <a:t> do kolom’). Dan heb je goed overzicht over je maakwerk en leerwerk. 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solidFill>
                <a:srgbClr val="233B5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233B53"/>
                </a:solidFill>
              </a:rPr>
              <a:t>Probeer je goed aan de planning te houden! Wanneer dit niet lukt, vraag je om hulp aan je ouders of je coaches. </a:t>
            </a:r>
            <a:endParaRPr lang="nl-NL" dirty="0">
              <a:solidFill>
                <a:srgbClr val="233B53"/>
              </a:solidFill>
            </a:endParaRPr>
          </a:p>
          <a:p>
            <a:endParaRPr lang="nl-NL" dirty="0">
              <a:solidFill>
                <a:srgbClr val="233B53"/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52CDB9-DC71-109F-328F-A8C23406C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91" y="1262876"/>
            <a:ext cx="7376070" cy="449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1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56201" y="-15922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-202536" y="651917"/>
            <a:ext cx="10013054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>
              <a:solidFill>
                <a:srgbClr val="233B53"/>
              </a:solidFill>
              <a:highlight>
                <a:srgbClr val="FF0000"/>
              </a:highligh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F4B1392-CDA4-453A-966D-B9AE463CCFAC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EE598FA1-0158-4FB0-A612-FCF2E6D5E472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78CE1B1C-5BDF-4C10-B277-2C950591B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2081B0BE-1998-478A-926D-F92030F975E2}"/>
              </a:ext>
            </a:extLst>
          </p:cNvPr>
          <p:cNvSpPr txBox="1">
            <a:spLocks/>
          </p:cNvSpPr>
          <p:nvPr/>
        </p:nvSpPr>
        <p:spPr>
          <a:xfrm>
            <a:off x="8262883" y="2093"/>
            <a:ext cx="3929117" cy="99020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>
                <a:solidFill>
                  <a:schemeClr val="bg1"/>
                </a:solidFill>
              </a:rPr>
              <a:t>afsluiting:</a:t>
            </a:r>
          </a:p>
          <a:p>
            <a:pPr algn="l"/>
            <a:r>
              <a:rPr lang="nl-NL" sz="2000" b="1">
                <a:solidFill>
                  <a:schemeClr val="bg1"/>
                </a:solidFill>
              </a:rPr>
              <a:t>leertips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5AD897-596B-4C79-9D63-17A005C18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7043">
            <a:off x="8139265" y="1263304"/>
            <a:ext cx="3384197" cy="124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2A994C5-D1A0-432F-A304-CFC1AEE43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2282">
            <a:off x="362074" y="2266544"/>
            <a:ext cx="3561673" cy="1340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3000F72-7E12-43CD-91F2-CE362D3EC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20587">
            <a:off x="319424" y="3916773"/>
            <a:ext cx="3516979" cy="1172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6541F79-798D-4EAD-9EA1-1FEB5D023C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09283">
            <a:off x="238781" y="518092"/>
            <a:ext cx="3502081" cy="1073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498331F-B4E8-4556-87A4-53409E6DF6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7333">
            <a:off x="4200998" y="4087457"/>
            <a:ext cx="3580622" cy="11465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EFE712D0-09CB-4149-97B2-F3096EABEB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36206">
            <a:off x="4075739" y="2556600"/>
            <a:ext cx="3177540" cy="1328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A18E8E24-0F95-4273-BADB-BE5D0BBA84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2991">
            <a:off x="4753621" y="397652"/>
            <a:ext cx="3431305" cy="1262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6D40108F-77B7-4FBF-9A70-50E2428411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2136" y="1437940"/>
            <a:ext cx="3463206" cy="1140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61B76C4-2EC2-480F-A084-405CF0B29D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92847">
            <a:off x="7590384" y="2562078"/>
            <a:ext cx="3329252" cy="1283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17870AE-B9A5-4FBC-9F90-60FB6DF9D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285411">
            <a:off x="8076342" y="3822641"/>
            <a:ext cx="3516978" cy="13177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730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17124" y="-15921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6574" y="638842"/>
            <a:ext cx="9607014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252057" y="1254314"/>
            <a:ext cx="6976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kun je als ouder helpen?</a:t>
            </a:r>
            <a:endParaRPr lang="nl-NL" sz="4400" b="1" dirty="0">
              <a:solidFill>
                <a:srgbClr val="233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8FB8CAAF-ECD6-4D33-98D7-07C04D4D5219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70A0E4E9-29DC-4810-BE3B-CF2D691EEDAE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5ABA517D-9CEF-42C2-80E4-AF6F6D1A8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13F2FCF9-88B3-4AB1-83AD-7D63D0B49EF1}"/>
              </a:ext>
            </a:extLst>
          </p:cNvPr>
          <p:cNvSpPr txBox="1">
            <a:spLocks/>
          </p:cNvSpPr>
          <p:nvPr/>
        </p:nvSpPr>
        <p:spPr>
          <a:xfrm>
            <a:off x="1333319" y="2337459"/>
            <a:ext cx="8915400" cy="298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+mj-lt"/>
              <a:buAutoNum type="arabicPeriod"/>
            </a:pPr>
            <a:r>
              <a:rPr lang="nl-NL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Rekening houden met de planning</a:t>
            </a:r>
          </a:p>
          <a:p>
            <a:pPr algn="l">
              <a:buFont typeface="+mj-lt"/>
              <a:buAutoNum type="arabicPeriod"/>
            </a:pPr>
            <a:r>
              <a:rPr lang="nl-NL" b="1" dirty="0">
                <a:solidFill>
                  <a:srgbClr val="242424"/>
                </a:solidFill>
                <a:latin typeface="Segoe UI" panose="020B0502040204020203" pitchFamily="34" charset="0"/>
              </a:rPr>
              <a:t> </a:t>
            </a:r>
            <a:r>
              <a:rPr lang="nl-NL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Regelmatig meekijken in de planning</a:t>
            </a:r>
          </a:p>
          <a:p>
            <a:pPr algn="l">
              <a:buFont typeface="+mj-lt"/>
              <a:buAutoNum type="arabicPeriod"/>
            </a:pPr>
            <a:r>
              <a:rPr lang="nl-NL" b="1">
                <a:solidFill>
                  <a:srgbClr val="242424"/>
                </a:solidFill>
                <a:latin typeface="Segoe UI" panose="020B0502040204020203" pitchFamily="34" charset="0"/>
              </a:rPr>
              <a:t> Overhoren</a:t>
            </a:r>
            <a:endParaRPr lang="nl-NL" sz="2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9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17124" y="-15921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6574" y="638842"/>
            <a:ext cx="9607014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252057" y="1254314"/>
            <a:ext cx="2005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Inhoud:</a:t>
            </a:r>
            <a:endParaRPr lang="nl-NL" sz="4400" b="1" dirty="0">
              <a:solidFill>
                <a:srgbClr val="233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8FB8CAAF-ECD6-4D33-98D7-07C04D4D5219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70A0E4E9-29DC-4810-BE3B-CF2D691EEDAE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5ABA517D-9CEF-42C2-80E4-AF6F6D1A8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13F2FCF9-88B3-4AB1-83AD-7D63D0B49EF1}"/>
              </a:ext>
            </a:extLst>
          </p:cNvPr>
          <p:cNvSpPr txBox="1">
            <a:spLocks/>
          </p:cNvSpPr>
          <p:nvPr/>
        </p:nvSpPr>
        <p:spPr>
          <a:xfrm>
            <a:off x="1333319" y="2337459"/>
            <a:ext cx="8915400" cy="298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nl-NL" sz="3200" b="1" dirty="0"/>
              <a:t>Waarom plannen we?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3200" b="1" dirty="0"/>
              <a:t>Hoe plannen we TRAP 2?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3200" b="1" dirty="0"/>
              <a:t>Hoe kun je als ouder helpen?</a:t>
            </a:r>
          </a:p>
        </p:txBody>
      </p:sp>
    </p:spTree>
    <p:extLst>
      <p:ext uri="{BB962C8B-B14F-4D97-AF65-F5344CB8AC3E}">
        <p14:creationId xmlns:p14="http://schemas.microsoft.com/office/powerpoint/2010/main" val="145694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17124" y="-15921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6574" y="638842"/>
            <a:ext cx="9607014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252057" y="1254314"/>
            <a:ext cx="5317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Waarom plannen we?</a:t>
            </a:r>
            <a:endParaRPr lang="nl-NL" sz="4400" b="1" dirty="0">
              <a:solidFill>
                <a:srgbClr val="233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8FB8CAAF-ECD6-4D33-98D7-07C04D4D5219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70A0E4E9-29DC-4810-BE3B-CF2D691EEDAE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5ABA517D-9CEF-42C2-80E4-AF6F6D1A8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13F2FCF9-88B3-4AB1-83AD-7D63D0B49EF1}"/>
              </a:ext>
            </a:extLst>
          </p:cNvPr>
          <p:cNvSpPr txBox="1">
            <a:spLocks/>
          </p:cNvSpPr>
          <p:nvPr/>
        </p:nvSpPr>
        <p:spPr>
          <a:xfrm>
            <a:off x="1333319" y="2337459"/>
            <a:ext cx="8915400" cy="298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+mj-lt"/>
              <a:buAutoNum type="arabicPeriod"/>
            </a:pPr>
            <a:r>
              <a:rPr lang="nl-NL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Om structuur te bieden</a:t>
            </a:r>
          </a:p>
          <a:p>
            <a:pPr algn="l">
              <a:buFont typeface="+mj-lt"/>
              <a:buAutoNum type="arabicPeriod"/>
            </a:pPr>
            <a:r>
              <a:rPr lang="nl-NL" b="1" dirty="0">
                <a:solidFill>
                  <a:srgbClr val="242424"/>
                </a:solidFill>
                <a:latin typeface="Segoe UI" panose="020B0502040204020203" pitchFamily="34" charset="0"/>
              </a:rPr>
              <a:t> Om beter v</a:t>
            </a:r>
            <a:r>
              <a:rPr lang="nl-NL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oorbereid aan een toets week te beginnen.</a:t>
            </a:r>
          </a:p>
          <a:p>
            <a:pPr algn="l">
              <a:buFont typeface="+mj-lt"/>
              <a:buAutoNum type="arabicPeriod"/>
            </a:pPr>
            <a:r>
              <a:rPr lang="nl-NL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Stressmanagement</a:t>
            </a:r>
            <a:r>
              <a:rPr lang="nl-NL" dirty="0">
                <a:solidFill>
                  <a:srgbClr val="242424"/>
                </a:solidFill>
                <a:latin typeface="Segoe UI" panose="020B0502040204020203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nl-NL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Om te kunnen reflecteren</a:t>
            </a:r>
          </a:p>
          <a:p>
            <a:pPr algn="l">
              <a:buFont typeface="+mj-lt"/>
              <a:buAutoNum type="arabicPeriod"/>
            </a:pPr>
            <a:r>
              <a:rPr lang="nl-NL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Voorbereiding op Toekomst</a:t>
            </a:r>
          </a:p>
        </p:txBody>
      </p:sp>
    </p:spTree>
    <p:extLst>
      <p:ext uri="{BB962C8B-B14F-4D97-AF65-F5344CB8AC3E}">
        <p14:creationId xmlns:p14="http://schemas.microsoft.com/office/powerpoint/2010/main" val="407575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17124" y="-15921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6574" y="638842"/>
            <a:ext cx="9607014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252057" y="1254314"/>
            <a:ext cx="5502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plannen we trap 2</a:t>
            </a:r>
            <a:endParaRPr lang="nl-NL" sz="4400" b="1" dirty="0">
              <a:solidFill>
                <a:srgbClr val="233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8FB8CAAF-ECD6-4D33-98D7-07C04D4D5219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70A0E4E9-29DC-4810-BE3B-CF2D691EEDAE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5ABA517D-9CEF-42C2-80E4-AF6F6D1A8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13F2FCF9-88B3-4AB1-83AD-7D63D0B49EF1}"/>
              </a:ext>
            </a:extLst>
          </p:cNvPr>
          <p:cNvSpPr txBox="1">
            <a:spLocks/>
          </p:cNvSpPr>
          <p:nvPr/>
        </p:nvSpPr>
        <p:spPr>
          <a:xfrm>
            <a:off x="1333319" y="2337459"/>
            <a:ext cx="8915400" cy="298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200" b="1"/>
              <a:t>Plannen voor Trap 2: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3200" b="1"/>
              <a:t>activiteitenrooster inkleuren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3200" b="1"/>
              <a:t>overzicht trapstof bekijken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3200" b="1"/>
              <a:t>TRAPPLANNING maken in de planner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3200" b="1"/>
              <a:t>Afsluiting les</a:t>
            </a:r>
          </a:p>
        </p:txBody>
      </p:sp>
    </p:spTree>
    <p:extLst>
      <p:ext uri="{BB962C8B-B14F-4D97-AF65-F5344CB8AC3E}">
        <p14:creationId xmlns:p14="http://schemas.microsoft.com/office/powerpoint/2010/main" val="300439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56201" y="-15922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-466912" y="704599"/>
            <a:ext cx="10013054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>
              <a:solidFill>
                <a:srgbClr val="233B53"/>
              </a:solidFill>
              <a:highlight>
                <a:srgbClr val="FF0000"/>
              </a:highligh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82960" y="1833815"/>
            <a:ext cx="41309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>
                <a:solidFill>
                  <a:srgbClr val="233B53"/>
                </a:solidFill>
              </a:rPr>
              <a:t>Stap 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33B53"/>
                </a:solidFill>
              </a:rPr>
              <a:t>kleur de tijden die je op school zit </a:t>
            </a:r>
            <a:r>
              <a:rPr lang="nl-NL">
                <a:solidFill>
                  <a:srgbClr val="233B53"/>
                </a:solidFill>
                <a:highlight>
                  <a:srgbClr val="FFFF00"/>
                </a:highlight>
              </a:rPr>
              <a:t>geel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F4B1392-CDA4-453A-966D-B9AE463CCFAC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EE598FA1-0158-4FB0-A612-FCF2E6D5E472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78CE1B1C-5BDF-4C10-B277-2C950591B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A282C8-6BCC-8A43-C466-7F311A001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107" y="1196600"/>
            <a:ext cx="6969493" cy="470623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9162A54-9993-4D1E-A5BA-4339395F54E5}"/>
              </a:ext>
            </a:extLst>
          </p:cNvPr>
          <p:cNvSpPr txBox="1"/>
          <p:nvPr/>
        </p:nvSpPr>
        <p:spPr>
          <a:xfrm>
            <a:off x="382959" y="2579430"/>
            <a:ext cx="48794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>
                <a:solidFill>
                  <a:srgbClr val="233B53"/>
                </a:solidFill>
              </a:rPr>
              <a:t>Stap 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33B53"/>
                </a:solidFill>
              </a:rPr>
              <a:t>kleur de tijden van andere verplichtingen </a:t>
            </a:r>
            <a:r>
              <a:rPr lang="nl-NL">
                <a:solidFill>
                  <a:srgbClr val="233B53"/>
                </a:solidFill>
                <a:highlight>
                  <a:srgbClr val="FF0000"/>
                </a:highlight>
              </a:rPr>
              <a:t>rood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46D6355-90F5-4F89-A567-0FDBE5E717CA}"/>
              </a:ext>
            </a:extLst>
          </p:cNvPr>
          <p:cNvSpPr txBox="1"/>
          <p:nvPr/>
        </p:nvSpPr>
        <p:spPr>
          <a:xfrm>
            <a:off x="440471" y="3415771"/>
            <a:ext cx="3746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>
                <a:solidFill>
                  <a:srgbClr val="233B53"/>
                </a:solidFill>
              </a:rPr>
              <a:t>Stap 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33B53"/>
                </a:solidFill>
              </a:rPr>
              <a:t>kleur de geplande studietijd </a:t>
            </a:r>
            <a:r>
              <a:rPr lang="nl-NL">
                <a:solidFill>
                  <a:srgbClr val="233B53"/>
                </a:solidFill>
                <a:highlight>
                  <a:srgbClr val="00FF00"/>
                </a:highlight>
              </a:rPr>
              <a:t>groen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2081B0BE-1998-478A-926D-F92030F975E2}"/>
              </a:ext>
            </a:extLst>
          </p:cNvPr>
          <p:cNvSpPr txBox="1">
            <a:spLocks/>
          </p:cNvSpPr>
          <p:nvPr/>
        </p:nvSpPr>
        <p:spPr>
          <a:xfrm>
            <a:off x="8262883" y="2093"/>
            <a:ext cx="3929117" cy="99020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>
                <a:solidFill>
                  <a:schemeClr val="bg1"/>
                </a:solidFill>
              </a:rPr>
              <a:t>Plannen voor Trap 2: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2000" b="1">
                <a:solidFill>
                  <a:schemeClr val="bg1"/>
                </a:solidFill>
              </a:rPr>
              <a:t>activiteitenrooster inkleuren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9A01B5E-4F12-4950-835C-75441F5AEC3B}"/>
              </a:ext>
            </a:extLst>
          </p:cNvPr>
          <p:cNvSpPr/>
          <p:nvPr/>
        </p:nvSpPr>
        <p:spPr>
          <a:xfrm>
            <a:off x="6007456" y="2278828"/>
            <a:ext cx="229385" cy="1755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717DC89-AE68-4A68-BCF9-6C28B9196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823" y="2391042"/>
            <a:ext cx="229385" cy="14231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FBD7524-8A72-4C51-B2E9-03CB1DC8C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899" y="2270499"/>
            <a:ext cx="231641" cy="154337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D86F9A33-FF67-937C-6C63-FE5E5B2A46D9}"/>
              </a:ext>
            </a:extLst>
          </p:cNvPr>
          <p:cNvSpPr/>
          <p:nvPr/>
        </p:nvSpPr>
        <p:spPr>
          <a:xfrm>
            <a:off x="5767253" y="2267873"/>
            <a:ext cx="229385" cy="1766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CDB7671-E9B1-C34D-BABC-3EAEE5CDB4CB}"/>
              </a:ext>
            </a:extLst>
          </p:cNvPr>
          <p:cNvSpPr/>
          <p:nvPr/>
        </p:nvSpPr>
        <p:spPr>
          <a:xfrm>
            <a:off x="7419746" y="2267874"/>
            <a:ext cx="229385" cy="1766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21A0F81-4FEB-4904-252A-72D4F34B84A0}"/>
              </a:ext>
            </a:extLst>
          </p:cNvPr>
          <p:cNvSpPr/>
          <p:nvPr/>
        </p:nvSpPr>
        <p:spPr>
          <a:xfrm>
            <a:off x="7659107" y="2267873"/>
            <a:ext cx="229385" cy="17667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B0597C6-39D2-D825-4A42-3C05CD38A3D8}"/>
              </a:ext>
            </a:extLst>
          </p:cNvPr>
          <p:cNvSpPr/>
          <p:nvPr/>
        </p:nvSpPr>
        <p:spPr>
          <a:xfrm>
            <a:off x="9306266" y="2276865"/>
            <a:ext cx="229385" cy="1766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87DA515-3A66-3DDF-BB53-D0A6A6CCC5A1}"/>
              </a:ext>
            </a:extLst>
          </p:cNvPr>
          <p:cNvSpPr/>
          <p:nvPr/>
        </p:nvSpPr>
        <p:spPr>
          <a:xfrm>
            <a:off x="9062667" y="2276864"/>
            <a:ext cx="229385" cy="1766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687BE81D-9BAA-1437-6FE4-53A4F814AA84}"/>
              </a:ext>
            </a:extLst>
          </p:cNvPr>
          <p:cNvSpPr/>
          <p:nvPr/>
        </p:nvSpPr>
        <p:spPr>
          <a:xfrm>
            <a:off x="7893687" y="2267874"/>
            <a:ext cx="229385" cy="1545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FBEB29B-052E-70DA-27F4-D5E02969079C}"/>
              </a:ext>
            </a:extLst>
          </p:cNvPr>
          <p:cNvSpPr/>
          <p:nvPr/>
        </p:nvSpPr>
        <p:spPr>
          <a:xfrm>
            <a:off x="8126513" y="2269118"/>
            <a:ext cx="229385" cy="1545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CD09BD14-9F36-4A8C-414A-A35162F3854C}"/>
              </a:ext>
            </a:extLst>
          </p:cNvPr>
          <p:cNvSpPr/>
          <p:nvPr/>
        </p:nvSpPr>
        <p:spPr>
          <a:xfrm>
            <a:off x="9774079" y="2267874"/>
            <a:ext cx="229385" cy="1545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422698C-4A34-B3B0-9720-F74110492092}"/>
              </a:ext>
            </a:extLst>
          </p:cNvPr>
          <p:cNvSpPr/>
          <p:nvPr/>
        </p:nvSpPr>
        <p:spPr>
          <a:xfrm>
            <a:off x="9536608" y="2276865"/>
            <a:ext cx="229385" cy="1545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770A18BE-CCF5-C008-2676-D5192895341A}"/>
              </a:ext>
            </a:extLst>
          </p:cNvPr>
          <p:cNvSpPr/>
          <p:nvPr/>
        </p:nvSpPr>
        <p:spPr>
          <a:xfrm>
            <a:off x="8355953" y="2267873"/>
            <a:ext cx="229385" cy="16942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AA59598D-0D86-2DB9-EFEE-A0B4B663AE19}"/>
              </a:ext>
            </a:extLst>
          </p:cNvPr>
          <p:cNvSpPr/>
          <p:nvPr/>
        </p:nvSpPr>
        <p:spPr>
          <a:xfrm>
            <a:off x="10017924" y="2276864"/>
            <a:ext cx="229385" cy="16942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9283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/>
      <p:bldP spid="11" grpId="0"/>
      <p:bldP spid="12" grpId="0"/>
      <p:bldP spid="5" grpId="0" animBg="1"/>
      <p:bldP spid="7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56201" y="-15922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-237256" y="704599"/>
            <a:ext cx="10013054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>
              <a:solidFill>
                <a:srgbClr val="233B53"/>
              </a:solidFill>
              <a:highlight>
                <a:srgbClr val="FF0000"/>
              </a:highligh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869929" y="2053607"/>
            <a:ext cx="43971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233B53"/>
                </a:solidFill>
              </a:rPr>
              <a:t>Stap 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33B53"/>
                </a:solidFill>
              </a:rPr>
              <a:t>Bekijk de studiewijzers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F4B1392-CDA4-453A-966D-B9AE463CCFAC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EE598FA1-0158-4FB0-A612-FCF2E6D5E472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78CE1B1C-5BDF-4C10-B277-2C950591B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09162A54-9993-4D1E-A5BA-4339395F54E5}"/>
              </a:ext>
            </a:extLst>
          </p:cNvPr>
          <p:cNvSpPr txBox="1"/>
          <p:nvPr/>
        </p:nvSpPr>
        <p:spPr>
          <a:xfrm>
            <a:off x="5825977" y="3710007"/>
            <a:ext cx="3973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233B53"/>
                </a:solidFill>
              </a:rPr>
              <a:t>Stap 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33B53"/>
                </a:solidFill>
              </a:rPr>
              <a:t>Maak een overzicht van alle vakken.</a:t>
            </a:r>
          </a:p>
          <a:p>
            <a:r>
              <a:rPr lang="nl-NL" dirty="0">
                <a:solidFill>
                  <a:srgbClr val="233B53"/>
                </a:solidFill>
                <a:sym typeface="Wingdings" panose="05000000000000000000" pitchFamily="2" charset="2"/>
              </a:rPr>
              <a:t>       dit keer hebben wij dat </a:t>
            </a:r>
            <a:r>
              <a:rPr lang="nl-NL">
                <a:solidFill>
                  <a:srgbClr val="233B53"/>
                </a:solidFill>
                <a:sym typeface="Wingdings" panose="05000000000000000000" pitchFamily="2" charset="2"/>
              </a:rPr>
              <a:t>gedaan.</a:t>
            </a:r>
            <a:endParaRPr lang="nl-NL" dirty="0">
              <a:solidFill>
                <a:srgbClr val="233B53"/>
              </a:solidFill>
              <a:sym typeface="Wingdings" panose="05000000000000000000" pitchFamily="2" charset="2"/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2081B0BE-1998-478A-926D-F92030F975E2}"/>
              </a:ext>
            </a:extLst>
          </p:cNvPr>
          <p:cNvSpPr txBox="1">
            <a:spLocks/>
          </p:cNvSpPr>
          <p:nvPr/>
        </p:nvSpPr>
        <p:spPr>
          <a:xfrm>
            <a:off x="8262883" y="2093"/>
            <a:ext cx="3929117" cy="99020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>
                <a:solidFill>
                  <a:schemeClr val="bg1"/>
                </a:solidFill>
              </a:rPr>
              <a:t>Plannen voor Trap 2:</a:t>
            </a:r>
          </a:p>
          <a:p>
            <a:pPr algn="l"/>
            <a:r>
              <a:rPr lang="nl-NL" sz="2000" b="1">
                <a:solidFill>
                  <a:schemeClr val="bg1"/>
                </a:solidFill>
              </a:rPr>
              <a:t>2.    overzicht trapstof bekijken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FBA962-965F-667A-FDAC-94C22717F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3" y="323439"/>
            <a:ext cx="4863493" cy="627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5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17124" y="-15921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17494" y="450819"/>
            <a:ext cx="9607014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TITEL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F715E5-C5F0-16A6-990E-4A8927C8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19" y="37806"/>
            <a:ext cx="4416655" cy="317373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C9B618BE-6F5C-419F-91B6-B4924EC72149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A857545F-0ED2-42CF-8F57-D22CEBDA3052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0E5274D8-314B-40F7-9336-BA3D6703E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42613374-34D5-1408-3451-E8E39B416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19" y="3325462"/>
            <a:ext cx="4416655" cy="3168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8E695D1D-2052-4007-8D39-FC5555BFE562}"/>
              </a:ext>
            </a:extLst>
          </p:cNvPr>
          <p:cNvSpPr txBox="1">
            <a:spLocks/>
          </p:cNvSpPr>
          <p:nvPr/>
        </p:nvSpPr>
        <p:spPr>
          <a:xfrm>
            <a:off x="7914969" y="2093"/>
            <a:ext cx="4277032" cy="99020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>
                <a:solidFill>
                  <a:schemeClr val="bg1"/>
                </a:solidFill>
              </a:rPr>
              <a:t>Plannen voor Trap 2:</a:t>
            </a:r>
          </a:p>
          <a:p>
            <a:pPr algn="l"/>
            <a:r>
              <a:rPr lang="nl-NL" sz="2000" b="1">
                <a:solidFill>
                  <a:schemeClr val="bg1"/>
                </a:solidFill>
              </a:rPr>
              <a:t>3. TRAPPLANNING maken in de planner</a:t>
            </a:r>
          </a:p>
          <a:p>
            <a:pPr algn="l"/>
            <a:endParaRPr lang="nl-NL" sz="2000" b="1">
              <a:solidFill>
                <a:schemeClr val="bg1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986A0AC-8455-4F34-82CB-04F5D525C342}"/>
              </a:ext>
            </a:extLst>
          </p:cNvPr>
          <p:cNvSpPr txBox="1"/>
          <p:nvPr/>
        </p:nvSpPr>
        <p:spPr>
          <a:xfrm>
            <a:off x="9063789" y="1614980"/>
            <a:ext cx="26068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233B53"/>
                </a:solidFill>
              </a:rPr>
              <a:t>Stap 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33B53"/>
                </a:solidFill>
              </a:rPr>
              <a:t>Noteer de toetsen en activiteiten die je in de Trap hebt in je planner.</a:t>
            </a:r>
            <a:endParaRPr lang="nl-NL" dirty="0">
              <a:solidFill>
                <a:srgbClr val="233B53"/>
              </a:solidFill>
              <a:highlight>
                <a:srgbClr val="FFFF00"/>
              </a:highligh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D4A078C-A151-D18A-BFF2-D4A218B31FA8}"/>
              </a:ext>
            </a:extLst>
          </p:cNvPr>
          <p:cNvSpPr txBox="1"/>
          <p:nvPr/>
        </p:nvSpPr>
        <p:spPr>
          <a:xfrm>
            <a:off x="9063789" y="3211536"/>
            <a:ext cx="2606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233B53"/>
                </a:solidFill>
              </a:rPr>
              <a:t>Stap 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33B53"/>
                </a:solidFill>
              </a:rPr>
              <a:t>Noteer de activiteiten die je in de Trap hebt in je planner.</a:t>
            </a:r>
            <a:endParaRPr lang="nl-NL" dirty="0">
              <a:solidFill>
                <a:srgbClr val="233B53"/>
              </a:solidFill>
              <a:highlight>
                <a:srgbClr val="FFFF00"/>
              </a:highlight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56C845E-7393-7CA3-FD01-69C639F029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862"/>
          <a:stretch/>
        </p:blipFill>
        <p:spPr>
          <a:xfrm>
            <a:off x="7259467" y="818147"/>
            <a:ext cx="1634758" cy="5392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Pijl: ingekeept rechts 14">
            <a:extLst>
              <a:ext uri="{FF2B5EF4-FFF2-40B4-BE49-F238E27FC236}">
                <a16:creationId xmlns:a16="http://schemas.microsoft.com/office/drawing/2014/main" id="{54FC6493-8AA5-48C4-A470-12001CA24242}"/>
              </a:ext>
            </a:extLst>
          </p:cNvPr>
          <p:cNvSpPr/>
          <p:nvPr/>
        </p:nvSpPr>
        <p:spPr>
          <a:xfrm rot="266946" flipH="1">
            <a:off x="773477" y="1181936"/>
            <a:ext cx="7109116" cy="182455"/>
          </a:xfrm>
          <a:prstGeom prst="notchedRightArrow">
            <a:avLst>
              <a:gd name="adj1" fmla="val 35185"/>
              <a:gd name="adj2" fmla="val 1277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: ingekeept rechts 24">
            <a:extLst>
              <a:ext uri="{FF2B5EF4-FFF2-40B4-BE49-F238E27FC236}">
                <a16:creationId xmlns:a16="http://schemas.microsoft.com/office/drawing/2014/main" id="{06DB6F22-3F03-4C63-90D1-B2BEFAECA18E}"/>
              </a:ext>
            </a:extLst>
          </p:cNvPr>
          <p:cNvSpPr/>
          <p:nvPr/>
        </p:nvSpPr>
        <p:spPr>
          <a:xfrm rot="260994" flipH="1">
            <a:off x="857504" y="1826546"/>
            <a:ext cx="7056184" cy="198763"/>
          </a:xfrm>
          <a:prstGeom prst="notchedRightArrow">
            <a:avLst>
              <a:gd name="adj1" fmla="val 35185"/>
              <a:gd name="adj2" fmla="val 1277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: ingekeept rechts 25">
            <a:extLst>
              <a:ext uri="{FF2B5EF4-FFF2-40B4-BE49-F238E27FC236}">
                <a16:creationId xmlns:a16="http://schemas.microsoft.com/office/drawing/2014/main" id="{F086089A-CCED-4553-9552-CB8A7066FAAF}"/>
              </a:ext>
            </a:extLst>
          </p:cNvPr>
          <p:cNvSpPr/>
          <p:nvPr/>
        </p:nvSpPr>
        <p:spPr>
          <a:xfrm rot="402946" flipH="1">
            <a:off x="842841" y="2927315"/>
            <a:ext cx="7065247" cy="220857"/>
          </a:xfrm>
          <a:prstGeom prst="notchedRightArrow">
            <a:avLst>
              <a:gd name="adj1" fmla="val 35185"/>
              <a:gd name="adj2" fmla="val 1277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3" name="Pijl: ingekeept rechts 662">
            <a:extLst>
              <a:ext uri="{FF2B5EF4-FFF2-40B4-BE49-F238E27FC236}">
                <a16:creationId xmlns:a16="http://schemas.microsoft.com/office/drawing/2014/main" id="{57EB237C-1FF7-4D97-A18D-218270B405BA}"/>
              </a:ext>
            </a:extLst>
          </p:cNvPr>
          <p:cNvSpPr/>
          <p:nvPr/>
        </p:nvSpPr>
        <p:spPr>
          <a:xfrm rot="463004" flipH="1">
            <a:off x="923684" y="5219004"/>
            <a:ext cx="7021053" cy="193178"/>
          </a:xfrm>
          <a:prstGeom prst="notchedRightArrow">
            <a:avLst>
              <a:gd name="adj1" fmla="val 35185"/>
              <a:gd name="adj2" fmla="val 1277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2" name="Pijl: ingekeept rechts 661">
            <a:extLst>
              <a:ext uri="{FF2B5EF4-FFF2-40B4-BE49-F238E27FC236}">
                <a16:creationId xmlns:a16="http://schemas.microsoft.com/office/drawing/2014/main" id="{C3B96DB1-BE91-4518-A950-6971DD637CD6}"/>
              </a:ext>
            </a:extLst>
          </p:cNvPr>
          <p:cNvSpPr/>
          <p:nvPr/>
        </p:nvSpPr>
        <p:spPr>
          <a:xfrm rot="248083" flipH="1">
            <a:off x="872572" y="4029067"/>
            <a:ext cx="6993447" cy="218793"/>
          </a:xfrm>
          <a:prstGeom prst="notchedRightArrow">
            <a:avLst>
              <a:gd name="adj1" fmla="val 39855"/>
              <a:gd name="adj2" fmla="val 1277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0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663" grpId="0" animBg="1"/>
      <p:bldP spid="6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17124" y="-15921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52492" y="674002"/>
            <a:ext cx="9607014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9B618BE-6F5C-419F-91B6-B4924EC72149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A857545F-0ED2-42CF-8F57-D22CEBDA3052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0E5274D8-314B-40F7-9336-BA3D6703E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8E695D1D-2052-4007-8D39-FC5555BFE562}"/>
              </a:ext>
            </a:extLst>
          </p:cNvPr>
          <p:cNvSpPr txBox="1">
            <a:spLocks/>
          </p:cNvSpPr>
          <p:nvPr/>
        </p:nvSpPr>
        <p:spPr>
          <a:xfrm>
            <a:off x="7914969" y="2093"/>
            <a:ext cx="4277032" cy="99020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>
                <a:solidFill>
                  <a:schemeClr val="bg1"/>
                </a:solidFill>
              </a:rPr>
              <a:t>Plannen voor Trap 2: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TRAPPLANNING schema</a:t>
            </a:r>
          </a:p>
          <a:p>
            <a:pPr algn="l"/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986A0AC-8455-4F34-82CB-04F5D525C342}"/>
              </a:ext>
            </a:extLst>
          </p:cNvPr>
          <p:cNvSpPr txBox="1"/>
          <p:nvPr/>
        </p:nvSpPr>
        <p:spPr>
          <a:xfrm>
            <a:off x="847385" y="1351000"/>
            <a:ext cx="1099439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b="1" i="1" dirty="0">
                <a:solidFill>
                  <a:srgbClr val="233B53"/>
                </a:solidFill>
              </a:rPr>
              <a:t>Het plannen van je leerwerk (op het schema)</a:t>
            </a:r>
          </a:p>
          <a:p>
            <a:endParaRPr lang="nl-NL" sz="800" dirty="0">
              <a:solidFill>
                <a:srgbClr val="233B53"/>
              </a:solidFill>
            </a:endParaRPr>
          </a:p>
          <a:p>
            <a:r>
              <a:rPr lang="nl-NL" b="1" dirty="0">
                <a:solidFill>
                  <a:srgbClr val="233B53"/>
                </a:solidFill>
              </a:rPr>
              <a:t>Aandachtspunten bij het maken van een planning:</a:t>
            </a:r>
            <a:endParaRPr lang="nl-NL" b="1" dirty="0">
              <a:solidFill>
                <a:srgbClr val="233B53"/>
              </a:solidFill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233B53"/>
                </a:solidFill>
              </a:rPr>
              <a:t>Bekijk je activiteitenrooster om te zien wanneer jij tijd hebt om je leerwerk in te plannen.</a:t>
            </a:r>
            <a:endParaRPr lang="nl-NL" dirty="0">
              <a:solidFill>
                <a:srgbClr val="233B53"/>
              </a:solidFill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233B53"/>
                </a:solidFill>
              </a:rPr>
              <a:t>Gebruik het ‘overzicht  Trapstof TH1: trap 2’.</a:t>
            </a:r>
            <a:endParaRPr lang="nl-NL" dirty="0">
              <a:solidFill>
                <a:srgbClr val="233B53"/>
              </a:solidFill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233B53"/>
                </a:solidFill>
              </a:rPr>
              <a:t>Plan in een lesweek nooit meer dan 3 vakken per dag, want je kunt ook nog huiswerk op krijgen!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233B53"/>
                </a:solidFill>
              </a:rPr>
              <a:t>Kijk of je in de lesweken ervoor ook nog </a:t>
            </a:r>
            <a:r>
              <a:rPr lang="nl-NL" dirty="0" err="1">
                <a:solidFill>
                  <a:srgbClr val="233B53"/>
                </a:solidFill>
              </a:rPr>
              <a:t>SO’s</a:t>
            </a:r>
            <a:r>
              <a:rPr lang="nl-NL" dirty="0">
                <a:solidFill>
                  <a:srgbClr val="233B53"/>
                </a:solidFill>
              </a:rPr>
              <a:t> hebt die over de trapstof gaan en neem die mee in je planning.</a:t>
            </a:r>
            <a:endParaRPr lang="nl-NL" dirty="0">
              <a:solidFill>
                <a:srgbClr val="233B53"/>
              </a:solidFill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233B53"/>
                </a:solidFill>
              </a:rPr>
              <a:t>Plan talen (EN – FA – NE) nooit achter elkaar , dit kan verwarring opleveren! </a:t>
            </a:r>
            <a:r>
              <a:rPr lang="nl-NL" i="1" dirty="0">
                <a:solidFill>
                  <a:srgbClr val="233B53"/>
                </a:solidFill>
              </a:rPr>
              <a:t>(je kunt er ook een pauze tussen plannen)</a:t>
            </a:r>
            <a:endParaRPr lang="nl-NL" i="1" dirty="0">
              <a:solidFill>
                <a:srgbClr val="233B53"/>
              </a:solidFill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233B53"/>
                </a:solidFill>
              </a:rPr>
              <a:t>Plan GS, AK en BI niet achter elkaar, dit kan verwarring opleveren!</a:t>
            </a:r>
            <a:r>
              <a:rPr lang="nl-NL" i="1" dirty="0">
                <a:solidFill>
                  <a:srgbClr val="233B53"/>
                </a:solidFill>
              </a:rPr>
              <a:t> (je kunt er ook een pauze tussen plannen)</a:t>
            </a:r>
            <a:endParaRPr lang="nl-NL" i="1" dirty="0">
              <a:solidFill>
                <a:srgbClr val="233B53"/>
              </a:solidFill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233B53"/>
                </a:solidFill>
              </a:rPr>
              <a:t>Plan </a:t>
            </a:r>
            <a:r>
              <a:rPr lang="nl-NL" b="1" dirty="0">
                <a:solidFill>
                  <a:srgbClr val="233B53"/>
                </a:solidFill>
              </a:rPr>
              <a:t>terug uit</a:t>
            </a:r>
            <a:r>
              <a:rPr lang="nl-NL" dirty="0">
                <a:solidFill>
                  <a:srgbClr val="233B53"/>
                </a:solidFill>
              </a:rPr>
              <a:t>!</a:t>
            </a:r>
            <a:endParaRPr lang="nl-NL" dirty="0">
              <a:solidFill>
                <a:srgbClr val="233B53"/>
              </a:solidFill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233B53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71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2">
            <a:off x="-311149" y="-365343"/>
            <a:ext cx="9701528" cy="656665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817124" y="-15921"/>
            <a:ext cx="8978630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-206746" y="609691"/>
            <a:ext cx="9870868" cy="5956361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273519 w 2363821"/>
              <a:gd name="connsiteY1" fmla="*/ 45747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49220 w 2363821"/>
              <a:gd name="connsiteY0" fmla="*/ 820920 h 5495854"/>
              <a:gd name="connsiteX1" fmla="*/ 273519 w 2363821"/>
              <a:gd name="connsiteY1" fmla="*/ 0 h 5495854"/>
              <a:gd name="connsiteX2" fmla="*/ 0 w 2363821"/>
              <a:gd name="connsiteY2" fmla="*/ 5369394 h 5495854"/>
              <a:gd name="connsiteX3" fmla="*/ 2363821 w 2363821"/>
              <a:gd name="connsiteY3" fmla="*/ 5495854 h 5495854"/>
              <a:gd name="connsiteX4" fmla="*/ 2349220 w 2363821"/>
              <a:gd name="connsiteY4" fmla="*/ 820920 h 5495854"/>
              <a:gd name="connsiteX0" fmla="*/ 2349220 w 2349220"/>
              <a:gd name="connsiteY0" fmla="*/ 820920 h 6186970"/>
              <a:gd name="connsiteX1" fmla="*/ 273519 w 2349220"/>
              <a:gd name="connsiteY1" fmla="*/ 0 h 6186970"/>
              <a:gd name="connsiteX2" fmla="*/ 0 w 2349220"/>
              <a:gd name="connsiteY2" fmla="*/ 5369394 h 6186970"/>
              <a:gd name="connsiteX3" fmla="*/ 2278862 w 2349220"/>
              <a:gd name="connsiteY3" fmla="*/ 6186970 h 6186970"/>
              <a:gd name="connsiteX4" fmla="*/ 2349220 w 2349220"/>
              <a:gd name="connsiteY4" fmla="*/ 820920 h 618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220" h="6186970">
                <a:moveTo>
                  <a:pt x="2349220" y="820920"/>
                </a:moveTo>
                <a:lnTo>
                  <a:pt x="273519" y="0"/>
                </a:lnTo>
                <a:lnTo>
                  <a:pt x="0" y="5369394"/>
                </a:lnTo>
                <a:lnTo>
                  <a:pt x="2278862" y="6186970"/>
                </a:lnTo>
                <a:lnTo>
                  <a:pt x="2349220" y="82092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9B618BE-6F5C-419F-91B6-B4924EC72149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2" name="Vrije vorm 2">
              <a:extLst>
                <a:ext uri="{FF2B5EF4-FFF2-40B4-BE49-F238E27FC236}">
                  <a16:creationId xmlns:a16="http://schemas.microsoft.com/office/drawing/2014/main" id="{A857545F-0ED2-42CF-8F57-D22CEBDA3052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0E5274D8-314B-40F7-9336-BA3D6703E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8E695D1D-2052-4007-8D39-FC5555BFE562}"/>
              </a:ext>
            </a:extLst>
          </p:cNvPr>
          <p:cNvSpPr txBox="1">
            <a:spLocks/>
          </p:cNvSpPr>
          <p:nvPr/>
        </p:nvSpPr>
        <p:spPr>
          <a:xfrm>
            <a:off x="7914969" y="2093"/>
            <a:ext cx="4277032" cy="99020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>
                <a:solidFill>
                  <a:schemeClr val="bg1"/>
                </a:solidFill>
              </a:rPr>
              <a:t>Plannen voor Trap 2:</a:t>
            </a:r>
          </a:p>
          <a:p>
            <a:pPr algn="l"/>
            <a:r>
              <a:rPr lang="nl-NL" sz="2000" b="1" dirty="0">
                <a:solidFill>
                  <a:schemeClr val="bg1"/>
                </a:solidFill>
              </a:rPr>
              <a:t>3. TRAPPLANNING maken in de planner</a:t>
            </a:r>
          </a:p>
          <a:p>
            <a:pPr algn="l"/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E147725-AAF1-4F06-B189-E84C02A4DC42}"/>
              </a:ext>
            </a:extLst>
          </p:cNvPr>
          <p:cNvSpPr txBox="1"/>
          <p:nvPr/>
        </p:nvSpPr>
        <p:spPr>
          <a:xfrm>
            <a:off x="7914969" y="1211864"/>
            <a:ext cx="41062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>
                <a:solidFill>
                  <a:srgbClr val="233B53"/>
                </a:solidFill>
              </a:rPr>
              <a:t>Het plannen van je leerwerk</a:t>
            </a:r>
          </a:p>
          <a:p>
            <a:endParaRPr lang="nl-NL" sz="2000" b="1" i="1" dirty="0">
              <a:solidFill>
                <a:srgbClr val="233B53"/>
              </a:solidFill>
            </a:endParaRPr>
          </a:p>
          <a:p>
            <a:endParaRPr lang="nl-NL" sz="800" dirty="0">
              <a:solidFill>
                <a:srgbClr val="233B5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Hiernaast zie je het lege schema waarop we onze planning gaan maken.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De </a:t>
            </a:r>
            <a:r>
              <a:rPr lang="nl-NL" sz="2000" u="sng" dirty="0">
                <a:solidFill>
                  <a:srgbClr val="002060"/>
                </a:solidFill>
              </a:rPr>
              <a:t>toetsen</a:t>
            </a:r>
            <a:r>
              <a:rPr lang="nl-NL" sz="2000" dirty="0">
                <a:solidFill>
                  <a:srgbClr val="002060"/>
                </a:solidFill>
              </a:rPr>
              <a:t> zijn al ingevuld.  </a:t>
            </a:r>
            <a:endParaRPr lang="nl-NL" sz="2000" i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l-NL" dirty="0">
              <a:solidFill>
                <a:srgbClr val="233B53"/>
              </a:solidFill>
              <a:highlight>
                <a:srgbClr val="FFFF00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0608ED-1480-B3CA-8226-42F65DEE9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11" y="1093509"/>
            <a:ext cx="7715814" cy="4768034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77AD76E-205C-94F1-EF7B-CFDEB14B7827}"/>
              </a:ext>
            </a:extLst>
          </p:cNvPr>
          <p:cNvCxnSpPr>
            <a:cxnSpLocks/>
          </p:cNvCxnSpPr>
          <p:nvPr/>
        </p:nvCxnSpPr>
        <p:spPr>
          <a:xfrm flipH="1">
            <a:off x="4857750" y="3587871"/>
            <a:ext cx="4204057" cy="1380301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55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PP-presentatie UC algemeen 2019.pptx" id="{6D88CBF3-FFF7-4870-9E78-6098CCBD856A}" vid="{38956820-F4F0-432E-A693-5EE7F40E1E4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B636BB8ECF74EB8D962271B7CB5FD" ma:contentTypeVersion="24" ma:contentTypeDescription="Een nieuw document maken." ma:contentTypeScope="" ma:versionID="dac1e495922f6ec6e14a5cb5c3ca03d5">
  <xsd:schema xmlns:xsd="http://www.w3.org/2001/XMLSchema" xmlns:xs="http://www.w3.org/2001/XMLSchema" xmlns:p="http://schemas.microsoft.com/office/2006/metadata/properties" xmlns:ns2="212af2ad-2c52-4fbb-9371-c7505d9cf4d6" xmlns:ns3="5e0d4972-cd9c-4654-807f-dc03e2d89a25" xmlns:ns4="76bdc3f7-83cd-4d04-87b0-b68e2b7b2e69" targetNamespace="http://schemas.microsoft.com/office/2006/metadata/properties" ma:root="true" ma:fieldsID="73250e3e2475b87ad5cef048eca5a6c6" ns2:_="" ns3:_="" ns4:_="">
    <xsd:import namespace="212af2ad-2c52-4fbb-9371-c7505d9cf4d6"/>
    <xsd:import namespace="5e0d4972-cd9c-4654-807f-dc03e2d89a25"/>
    <xsd:import namespace="76bdc3f7-83cd-4d04-87b0-b68e2b7b2e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af2ad-2c52-4fbb-9371-c7505d9cf4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3153aec5-dab0-412c-a26b-19958fe4d4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d4972-cd9c-4654-807f-dc03e2d89a2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dc3f7-83cd-4d04-87b0-b68e2b7b2e6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1213975-50d8-4e44-8a9d-abc2b1aff39d}" ma:internalName="TaxCatchAll" ma:showField="CatchAllData" ma:web="76bdc3f7-83cd-4d04-87b0-b68e2b7b2e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bdc3f7-83cd-4d04-87b0-b68e2b7b2e69" xsi:nil="true"/>
    <SharedWithUsers xmlns="5e0d4972-cd9c-4654-807f-dc03e2d89a25">
      <UserInfo>
        <DisplayName>Lanen, Josienne van</DisplayName>
        <AccountId>313</AccountId>
        <AccountType/>
      </UserInfo>
    </SharedWithUsers>
    <lcf76f155ced4ddcb4097134ff3c332f xmlns="212af2ad-2c52-4fbb-9371-c7505d9cf4d6">
      <Terms xmlns="http://schemas.microsoft.com/office/infopath/2007/PartnerControls"/>
    </lcf76f155ced4ddcb4097134ff3c332f>
    <MediaLengthInSeconds xmlns="212af2ad-2c52-4fbb-9371-c7505d9cf4d6" xsi:nil="true"/>
  </documentManagement>
</p:properties>
</file>

<file path=customXml/itemProps1.xml><?xml version="1.0" encoding="utf-8"?>
<ds:datastoreItem xmlns:ds="http://schemas.openxmlformats.org/officeDocument/2006/customXml" ds:itemID="{D9F593B7-1E3D-4B91-846D-B0E7DB1397FE}"/>
</file>

<file path=customXml/itemProps2.xml><?xml version="1.0" encoding="utf-8"?>
<ds:datastoreItem xmlns:ds="http://schemas.openxmlformats.org/officeDocument/2006/customXml" ds:itemID="{CECB00CF-2C43-4834-85C4-952F591E9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E5D43-EB13-42D4-9CAD-BA9D17EAF0E1}">
  <ds:schemaRefs>
    <ds:schemaRef ds:uri="http://schemas.microsoft.com/office/2006/documentManagement/types"/>
    <ds:schemaRef ds:uri="48b7fbba-42c7-484f-99ba-03f744a5dde9"/>
    <ds:schemaRef ds:uri="566c9f03-bccf-4b72-8ce4-b8b3102b1cde"/>
    <ds:schemaRef ds:uri="http://schemas.microsoft.com/office/infopath/2007/PartnerControls"/>
    <ds:schemaRef ds:uri="http://www.w3.org/XML/1998/namespace"/>
    <ds:schemaRef ds:uri="76bdc3f7-83cd-4d04-87b0-b68e2b7b2e69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PP-presentatie UC algemeen 2019</Template>
  <TotalTime>216</TotalTime>
  <Words>597</Words>
  <Application>Microsoft Office PowerPoint</Application>
  <PresentationFormat>Breedbeeld</PresentationFormat>
  <Paragraphs>91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Segoe UI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Elsen,  J. van den</dc:creator>
  <cp:lastModifiedBy>Janine van den Elsen | Udens College</cp:lastModifiedBy>
  <cp:revision>36</cp:revision>
  <cp:lastPrinted>2019-11-11T15:45:10Z</cp:lastPrinted>
  <dcterms:created xsi:type="dcterms:W3CDTF">2020-09-28T20:07:44Z</dcterms:created>
  <dcterms:modified xsi:type="dcterms:W3CDTF">2024-12-09T10:14:32Z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0x010100B10B636BB8ECF74EB8D962271B7CB5FD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