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00" r:id="rId5"/>
    <p:sldId id="310" r:id="rId6"/>
    <p:sldId id="308" r:id="rId7"/>
    <p:sldId id="313" r:id="rId8"/>
    <p:sldId id="309" r:id="rId9"/>
    <p:sldId id="307" r:id="rId10"/>
    <p:sldId id="315" r:id="rId11"/>
    <p:sldId id="314" r:id="rId12"/>
    <p:sldId id="312" r:id="rId13"/>
    <p:sldId id="316" r:id="rId14"/>
    <p:sldId id="317" r:id="rId15"/>
    <p:sldId id="318" r:id="rId16"/>
    <p:sldId id="328" r:id="rId17"/>
    <p:sldId id="327" r:id="rId18"/>
    <p:sldId id="326" r:id="rId19"/>
    <p:sldId id="325" r:id="rId20"/>
    <p:sldId id="324" r:id="rId21"/>
    <p:sldId id="323" r:id="rId22"/>
    <p:sldId id="322" r:id="rId23"/>
    <p:sldId id="321" r:id="rId24"/>
    <p:sldId id="331" r:id="rId25"/>
    <p:sldId id="320" r:id="rId26"/>
    <p:sldId id="311" r:id="rId27"/>
  </p:sldIdLst>
  <p:sldSz cx="12192000" cy="6858000"/>
  <p:notesSz cx="6669088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3B53"/>
    <a:srgbClr val="FF0000"/>
    <a:srgbClr val="DD2A1B"/>
    <a:srgbClr val="C82004"/>
    <a:srgbClr val="FF3300"/>
    <a:srgbClr val="F39900"/>
    <a:srgbClr val="00AD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72" autoAdjust="0"/>
    <p:restoredTop sz="94660" autoAdjust="0"/>
  </p:normalViewPr>
  <p:slideViewPr>
    <p:cSldViewPr snapToGrid="0">
      <p:cViewPr varScale="1">
        <p:scale>
          <a:sx n="80" d="100"/>
          <a:sy n="80" d="100"/>
        </p:scale>
        <p:origin x="124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chteld van de Rijt | Udens College" userId="8174e0e2-18bd-46cc-a08b-9d46ba42f853" providerId="ADAL" clId="{B9A49F92-E51B-4966-A80B-3D1EA0FF28D3}"/>
    <pc:docChg chg="modSld">
      <pc:chgData name="Mechteld van de Rijt | Udens College" userId="8174e0e2-18bd-46cc-a08b-9d46ba42f853" providerId="ADAL" clId="{B9A49F92-E51B-4966-A80B-3D1EA0FF28D3}" dt="2024-11-21T15:45:22.202" v="21"/>
      <pc:docMkLst>
        <pc:docMk/>
      </pc:docMkLst>
      <pc:sldChg chg="modAnim">
        <pc:chgData name="Mechteld van de Rijt | Udens College" userId="8174e0e2-18bd-46cc-a08b-9d46ba42f853" providerId="ADAL" clId="{B9A49F92-E51B-4966-A80B-3D1EA0FF28D3}" dt="2024-11-21T15:45:22.202" v="21"/>
        <pc:sldMkLst>
          <pc:docMk/>
          <pc:sldMk cId="354126164" sldId="309"/>
        </pc:sldMkLst>
      </pc:sldChg>
      <pc:sldChg chg="modAnim">
        <pc:chgData name="Mechteld van de Rijt | Udens College" userId="8174e0e2-18bd-46cc-a08b-9d46ba42f853" providerId="ADAL" clId="{B9A49F92-E51B-4966-A80B-3D1EA0FF28D3}" dt="2024-11-21T15:45:17.077" v="11"/>
        <pc:sldMkLst>
          <pc:docMk/>
          <pc:sldMk cId="3767455267" sldId="31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B8F1-3CDE-47B2-A2C8-47004009337F}" type="datetimeFigureOut">
              <a:rPr lang="nl-NL" smtClean="0"/>
              <a:t>21-11-2024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F026-437A-4244-B85D-6EE24F250A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6156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B8F1-3CDE-47B2-A2C8-47004009337F}" type="datetimeFigureOut">
              <a:rPr lang="nl-NL" smtClean="0"/>
              <a:t>21-11-2024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F026-437A-4244-B85D-6EE24F250A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1203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B8F1-3CDE-47B2-A2C8-47004009337F}" type="datetimeFigureOut">
              <a:rPr lang="nl-NL" smtClean="0"/>
              <a:t>21-11-2024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F026-437A-4244-B85D-6EE24F250A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774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B8F1-3CDE-47B2-A2C8-47004009337F}" type="datetimeFigureOut">
              <a:rPr lang="nl-NL" smtClean="0"/>
              <a:t>21-11-2024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F026-437A-4244-B85D-6EE24F250A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5080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B8F1-3CDE-47B2-A2C8-47004009337F}" type="datetimeFigureOut">
              <a:rPr lang="nl-NL" smtClean="0"/>
              <a:t>21-11-2024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F026-437A-4244-B85D-6EE24F250A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6866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B8F1-3CDE-47B2-A2C8-47004009337F}" type="datetimeFigureOut">
              <a:rPr lang="nl-NL" smtClean="0"/>
              <a:t>21-11-2024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F026-437A-4244-B85D-6EE24F250A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9624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B8F1-3CDE-47B2-A2C8-47004009337F}" type="datetimeFigureOut">
              <a:rPr lang="nl-NL" smtClean="0"/>
              <a:t>21-11-2024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F026-437A-4244-B85D-6EE24F250A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7847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B8F1-3CDE-47B2-A2C8-47004009337F}" type="datetimeFigureOut">
              <a:rPr lang="nl-NL" smtClean="0"/>
              <a:t>21-11-2024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F026-437A-4244-B85D-6EE24F250A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2355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B8F1-3CDE-47B2-A2C8-47004009337F}" type="datetimeFigureOut">
              <a:rPr lang="nl-NL" smtClean="0"/>
              <a:t>21-11-2024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F026-437A-4244-B85D-6EE24F250A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2815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B8F1-3CDE-47B2-A2C8-47004009337F}" type="datetimeFigureOut">
              <a:rPr lang="nl-NL" smtClean="0"/>
              <a:t>21-11-2024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F026-437A-4244-B85D-6EE24F250A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98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B8F1-3CDE-47B2-A2C8-47004009337F}" type="datetimeFigureOut">
              <a:rPr lang="nl-NL" smtClean="0"/>
              <a:t>21-11-2024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F026-437A-4244-B85D-6EE24F250A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4966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5B8F1-3CDE-47B2-A2C8-47004009337F}" type="datetimeFigureOut">
              <a:rPr lang="nl-NL" smtClean="0"/>
              <a:t>21-11-2024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AF026-437A-4244-B85D-6EE24F250A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3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ur03.safelinks.protection.outlook.com/?url=https%3A%2F%2Fwww.youtube.com%2Fwatch%3Fv%3DuoTw2kdadXk&amp;data=05%7C01%7CF.vandenBerg%40udenscollege.nl%7C45191952f2ad42c1776208db03d221f3%7Cc33d685450df4daeb26fa81535f01680%7C0%7C0%7C638107973270686212%7CUnknown%7CTWFpbGZsb3d8eyJWIjoiMC4wLjAwMDAiLCJQIjoiV2luMzIiLCJBTiI6Ik1haWwiLCJXVCI6Mn0%3D%7C3000%7C%7C%7C&amp;sdata=h6srHVVS%2FuWV4k79f6rYmhJisF13SNRRTEnb0FCZu7E%3D&amp;reserved=0" TargetMode="Externa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Vrije vorm 17"/>
          <p:cNvSpPr/>
          <p:nvPr/>
        </p:nvSpPr>
        <p:spPr>
          <a:xfrm>
            <a:off x="5536084" y="-15921"/>
            <a:ext cx="4259669" cy="5953328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821" h="5953328">
                <a:moveTo>
                  <a:pt x="2363821" y="0"/>
                </a:moveTo>
                <a:lnTo>
                  <a:pt x="340468" y="0"/>
                </a:lnTo>
                <a:lnTo>
                  <a:pt x="0" y="5826868"/>
                </a:lnTo>
                <a:lnTo>
                  <a:pt x="2363821" y="5953328"/>
                </a:lnTo>
                <a:lnTo>
                  <a:pt x="2363821" y="0"/>
                </a:lnTo>
                <a:close/>
              </a:path>
            </a:pathLst>
          </a:cu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Vrije vorm 18"/>
          <p:cNvSpPr/>
          <p:nvPr/>
        </p:nvSpPr>
        <p:spPr>
          <a:xfrm rot="21079913">
            <a:off x="6894958" y="-408500"/>
            <a:ext cx="3861881" cy="6327923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821" h="5953328">
                <a:moveTo>
                  <a:pt x="2363821" y="0"/>
                </a:moveTo>
                <a:lnTo>
                  <a:pt x="340468" y="0"/>
                </a:lnTo>
                <a:lnTo>
                  <a:pt x="0" y="5826868"/>
                </a:lnTo>
                <a:lnTo>
                  <a:pt x="2363821" y="5953328"/>
                </a:lnTo>
                <a:lnTo>
                  <a:pt x="2363821" y="0"/>
                </a:lnTo>
                <a:close/>
              </a:path>
            </a:pathLst>
          </a:cu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/>
          <p:cNvSpPr txBox="1"/>
          <p:nvPr/>
        </p:nvSpPr>
        <p:spPr>
          <a:xfrm>
            <a:off x="527538" y="5486401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4000" b="1" dirty="0">
              <a:solidFill>
                <a:srgbClr val="FF0000"/>
              </a:solidFill>
            </a:endParaRPr>
          </a:p>
        </p:txBody>
      </p:sp>
      <p:grpSp>
        <p:nvGrpSpPr>
          <p:cNvPr id="21" name="Groep 20"/>
          <p:cNvGrpSpPr/>
          <p:nvPr/>
        </p:nvGrpSpPr>
        <p:grpSpPr>
          <a:xfrm>
            <a:off x="6685934" y="1653642"/>
            <a:ext cx="5506065" cy="1327967"/>
            <a:chOff x="6333688" y="1653642"/>
            <a:chExt cx="5858312" cy="1327967"/>
          </a:xfrm>
        </p:grpSpPr>
        <p:sp>
          <p:nvSpPr>
            <p:cNvPr id="10" name="Vrije vorm 9"/>
            <p:cNvSpPr/>
            <p:nvPr/>
          </p:nvSpPr>
          <p:spPr>
            <a:xfrm>
              <a:off x="6333688" y="1653642"/>
              <a:ext cx="5858312" cy="1327967"/>
            </a:xfrm>
            <a:custGeom>
              <a:avLst/>
              <a:gdLst>
                <a:gd name="connsiteX0" fmla="*/ 4790114 w 4790114"/>
                <a:gd name="connsiteY0" fmla="*/ 0 h 1434517"/>
                <a:gd name="connsiteX1" fmla="*/ 25167 w 4790114"/>
                <a:gd name="connsiteY1" fmla="*/ 260058 h 1434517"/>
                <a:gd name="connsiteX2" fmla="*/ 0 w 4790114"/>
                <a:gd name="connsiteY2" fmla="*/ 1434517 h 1434517"/>
                <a:gd name="connsiteX3" fmla="*/ 4790114 w 4790114"/>
                <a:gd name="connsiteY3" fmla="*/ 1308682 h 1434517"/>
                <a:gd name="connsiteX4" fmla="*/ 4790114 w 4790114"/>
                <a:gd name="connsiteY4" fmla="*/ 0 h 143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90114" h="1434517">
                  <a:moveTo>
                    <a:pt x="4790114" y="0"/>
                  </a:moveTo>
                  <a:lnTo>
                    <a:pt x="25167" y="260058"/>
                  </a:lnTo>
                  <a:lnTo>
                    <a:pt x="0" y="1434517"/>
                  </a:lnTo>
                  <a:lnTo>
                    <a:pt x="4790114" y="1308682"/>
                  </a:lnTo>
                  <a:lnTo>
                    <a:pt x="4790114" y="0"/>
                  </a:lnTo>
                  <a:close/>
                </a:path>
              </a:pathLst>
            </a:custGeom>
            <a:solidFill>
              <a:srgbClr val="F3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kstvak 11"/>
            <p:cNvSpPr txBox="1"/>
            <p:nvPr/>
          </p:nvSpPr>
          <p:spPr>
            <a:xfrm rot="21430381">
              <a:off x="7028005" y="2072898"/>
              <a:ext cx="43853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Executieve Functies</a:t>
              </a:r>
            </a:p>
          </p:txBody>
        </p:sp>
      </p:grpSp>
      <p:grpSp>
        <p:nvGrpSpPr>
          <p:cNvPr id="20" name="Groep 19"/>
          <p:cNvGrpSpPr/>
          <p:nvPr/>
        </p:nvGrpSpPr>
        <p:grpSpPr>
          <a:xfrm>
            <a:off x="7401886" y="581036"/>
            <a:ext cx="4790114" cy="1434517"/>
            <a:chOff x="7401886" y="582117"/>
            <a:chExt cx="4790114" cy="1434517"/>
          </a:xfrm>
        </p:grpSpPr>
        <p:sp>
          <p:nvSpPr>
            <p:cNvPr id="9" name="Vrije vorm 8"/>
            <p:cNvSpPr/>
            <p:nvPr/>
          </p:nvSpPr>
          <p:spPr>
            <a:xfrm>
              <a:off x="7401886" y="582117"/>
              <a:ext cx="4790114" cy="1434517"/>
            </a:xfrm>
            <a:custGeom>
              <a:avLst/>
              <a:gdLst>
                <a:gd name="connsiteX0" fmla="*/ 4790114 w 4790114"/>
                <a:gd name="connsiteY0" fmla="*/ 0 h 1434517"/>
                <a:gd name="connsiteX1" fmla="*/ 25167 w 4790114"/>
                <a:gd name="connsiteY1" fmla="*/ 260058 h 1434517"/>
                <a:gd name="connsiteX2" fmla="*/ 0 w 4790114"/>
                <a:gd name="connsiteY2" fmla="*/ 1434517 h 1434517"/>
                <a:gd name="connsiteX3" fmla="*/ 4790114 w 4790114"/>
                <a:gd name="connsiteY3" fmla="*/ 1308682 h 1434517"/>
                <a:gd name="connsiteX4" fmla="*/ 4790114 w 4790114"/>
                <a:gd name="connsiteY4" fmla="*/ 0 h 143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90114" h="1434517">
                  <a:moveTo>
                    <a:pt x="4790114" y="0"/>
                  </a:moveTo>
                  <a:lnTo>
                    <a:pt x="25167" y="260058"/>
                  </a:lnTo>
                  <a:lnTo>
                    <a:pt x="0" y="1434517"/>
                  </a:lnTo>
                  <a:lnTo>
                    <a:pt x="4790114" y="1308682"/>
                  </a:lnTo>
                  <a:lnTo>
                    <a:pt x="4790114" y="0"/>
                  </a:lnTo>
                  <a:close/>
                </a:path>
              </a:pathLst>
            </a:custGeom>
            <a:solidFill>
              <a:srgbClr val="DD2A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Tekstvak 12"/>
            <p:cNvSpPr txBox="1"/>
            <p:nvPr/>
          </p:nvSpPr>
          <p:spPr>
            <a:xfrm rot="21430381">
              <a:off x="7884092" y="866158"/>
              <a:ext cx="35092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Ouderavond</a:t>
              </a:r>
            </a:p>
          </p:txBody>
        </p:sp>
      </p:grpSp>
      <p:grpSp>
        <p:nvGrpSpPr>
          <p:cNvPr id="22" name="Groep 21"/>
          <p:cNvGrpSpPr/>
          <p:nvPr/>
        </p:nvGrpSpPr>
        <p:grpSpPr>
          <a:xfrm>
            <a:off x="8339230" y="2604397"/>
            <a:ext cx="3848862" cy="1255353"/>
            <a:chOff x="8339230" y="2604397"/>
            <a:chExt cx="3848862" cy="1255353"/>
          </a:xfrm>
        </p:grpSpPr>
        <p:sp>
          <p:nvSpPr>
            <p:cNvPr id="11" name="Vrije vorm 10"/>
            <p:cNvSpPr/>
            <p:nvPr/>
          </p:nvSpPr>
          <p:spPr>
            <a:xfrm>
              <a:off x="8339230" y="2604397"/>
              <a:ext cx="3848862" cy="1255353"/>
            </a:xfrm>
            <a:custGeom>
              <a:avLst/>
              <a:gdLst>
                <a:gd name="connsiteX0" fmla="*/ 4790114 w 4790114"/>
                <a:gd name="connsiteY0" fmla="*/ 0 h 1434517"/>
                <a:gd name="connsiteX1" fmla="*/ 25167 w 4790114"/>
                <a:gd name="connsiteY1" fmla="*/ 260058 h 1434517"/>
                <a:gd name="connsiteX2" fmla="*/ 0 w 4790114"/>
                <a:gd name="connsiteY2" fmla="*/ 1434517 h 1434517"/>
                <a:gd name="connsiteX3" fmla="*/ 4790114 w 4790114"/>
                <a:gd name="connsiteY3" fmla="*/ 1308682 h 1434517"/>
                <a:gd name="connsiteX4" fmla="*/ 4790114 w 4790114"/>
                <a:gd name="connsiteY4" fmla="*/ 0 h 143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90114" h="1434517">
                  <a:moveTo>
                    <a:pt x="4790114" y="0"/>
                  </a:moveTo>
                  <a:lnTo>
                    <a:pt x="25167" y="260058"/>
                  </a:lnTo>
                  <a:lnTo>
                    <a:pt x="0" y="1434517"/>
                  </a:lnTo>
                  <a:lnTo>
                    <a:pt x="4790114" y="1308682"/>
                  </a:lnTo>
                  <a:lnTo>
                    <a:pt x="4790114" y="0"/>
                  </a:lnTo>
                  <a:close/>
                </a:path>
              </a:pathLst>
            </a:custGeom>
            <a:solidFill>
              <a:srgbClr val="DD2A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Tekstvak 13"/>
            <p:cNvSpPr txBox="1"/>
            <p:nvPr/>
          </p:nvSpPr>
          <p:spPr>
            <a:xfrm rot="21430381">
              <a:off x="8804767" y="2857160"/>
              <a:ext cx="29177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Fleur van den Berg </a:t>
              </a:r>
            </a:p>
            <a:p>
              <a:r>
                <a:rPr lang="nl-NL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 Mechteld van de Rijt</a:t>
              </a:r>
            </a:p>
          </p:txBody>
        </p:sp>
      </p:grpSp>
      <p:grpSp>
        <p:nvGrpSpPr>
          <p:cNvPr id="4" name="Groep 3">
            <a:extLst>
              <a:ext uri="{FF2B5EF4-FFF2-40B4-BE49-F238E27FC236}">
                <a16:creationId xmlns:a16="http://schemas.microsoft.com/office/drawing/2014/main" id="{63399682-44CD-4991-9F06-DFEFD987EA30}"/>
              </a:ext>
            </a:extLst>
          </p:cNvPr>
          <p:cNvGrpSpPr/>
          <p:nvPr/>
        </p:nvGrpSpPr>
        <p:grpSpPr>
          <a:xfrm>
            <a:off x="0" y="5480764"/>
            <a:ext cx="11841780" cy="1392572"/>
            <a:chOff x="0" y="5480764"/>
            <a:chExt cx="11841780" cy="1392572"/>
          </a:xfrm>
        </p:grpSpPr>
        <p:sp>
          <p:nvSpPr>
            <p:cNvPr id="3" name="Vrije vorm 2"/>
            <p:cNvSpPr/>
            <p:nvPr/>
          </p:nvSpPr>
          <p:spPr>
            <a:xfrm>
              <a:off x="0" y="5480764"/>
              <a:ext cx="10167457" cy="1392572"/>
            </a:xfrm>
            <a:custGeom>
              <a:avLst/>
              <a:gdLst>
                <a:gd name="connsiteX0" fmla="*/ 0 w 9706062"/>
                <a:gd name="connsiteY0" fmla="*/ 8389 h 1392572"/>
                <a:gd name="connsiteX1" fmla="*/ 0 w 9706062"/>
                <a:gd name="connsiteY1" fmla="*/ 8389 h 1392572"/>
                <a:gd name="connsiteX2" fmla="*/ 75501 w 9706062"/>
                <a:gd name="connsiteY2" fmla="*/ 0 h 1392572"/>
                <a:gd name="connsiteX3" fmla="*/ 9706062 w 9706062"/>
                <a:gd name="connsiteY3" fmla="*/ 302004 h 1392572"/>
                <a:gd name="connsiteX4" fmla="*/ 9706062 w 9706062"/>
                <a:gd name="connsiteY4" fmla="*/ 1392572 h 1392572"/>
                <a:gd name="connsiteX5" fmla="*/ 8389 w 9706062"/>
                <a:gd name="connsiteY5" fmla="*/ 1384183 h 1392572"/>
                <a:gd name="connsiteX6" fmla="*/ 0 w 9706062"/>
                <a:gd name="connsiteY6" fmla="*/ 8389 h 139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6062" h="1392572">
                  <a:moveTo>
                    <a:pt x="0" y="8389"/>
                  </a:moveTo>
                  <a:lnTo>
                    <a:pt x="0" y="8389"/>
                  </a:lnTo>
                  <a:lnTo>
                    <a:pt x="75501" y="0"/>
                  </a:lnTo>
                  <a:lnTo>
                    <a:pt x="9706062" y="302004"/>
                  </a:lnTo>
                  <a:lnTo>
                    <a:pt x="9706062" y="1392572"/>
                  </a:lnTo>
                  <a:lnTo>
                    <a:pt x="8389" y="1384183"/>
                  </a:lnTo>
                  <a:cubicBezTo>
                    <a:pt x="5593" y="922789"/>
                    <a:pt x="2796" y="461394"/>
                    <a:pt x="0" y="8389"/>
                  </a:cubicBezTo>
                  <a:close/>
                </a:path>
              </a:pathLst>
            </a:custGeom>
            <a:solidFill>
              <a:srgbClr val="233B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355E0554-9BD6-47C7-A1E4-3C0CE4307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6612" y="5861543"/>
              <a:ext cx="1475168" cy="834186"/>
            </a:xfrm>
            <a:prstGeom prst="rect">
              <a:avLst/>
            </a:prstGeom>
          </p:spPr>
        </p:pic>
      </p:grpSp>
      <p:sp>
        <p:nvSpPr>
          <p:cNvPr id="25" name="Rechthoek 24">
            <a:extLst>
              <a:ext uri="{FF2B5EF4-FFF2-40B4-BE49-F238E27FC236}">
                <a16:creationId xmlns:a16="http://schemas.microsoft.com/office/drawing/2014/main" id="{2923E94D-953C-2FF5-4C2F-16FB0B6ED698}"/>
              </a:ext>
            </a:extLst>
          </p:cNvPr>
          <p:cNvSpPr/>
          <p:nvPr/>
        </p:nvSpPr>
        <p:spPr>
          <a:xfrm rot="21169032">
            <a:off x="9442036" y="4949505"/>
            <a:ext cx="2749965" cy="1908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4" name="Afbeelding 23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10F10B04-B636-2625-3570-3F9DE7E8F0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60" y="5370569"/>
            <a:ext cx="2012760" cy="139257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39C10FD-3D2A-42D6-BD10-8EE9DC7F83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482" y="920593"/>
            <a:ext cx="4993057" cy="34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75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Afbeelding 24" descr="Afbeelding met kleding, gebouw, schoeisel, persoon&#10;&#10;Automatisch gegenereerde beschrijving">
            <a:extLst>
              <a:ext uri="{FF2B5EF4-FFF2-40B4-BE49-F238E27FC236}">
                <a16:creationId xmlns:a16="http://schemas.microsoft.com/office/drawing/2014/main" id="{F704D495-1336-C92D-5BBB-315B59C9EB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52"/>
            <a:ext cx="12192000" cy="6869284"/>
          </a:xfrm>
          <a:prstGeom prst="rect">
            <a:avLst/>
          </a:prstGeom>
        </p:spPr>
      </p:pic>
      <p:sp>
        <p:nvSpPr>
          <p:cNvPr id="18" name="Vrije vorm 17"/>
          <p:cNvSpPr/>
          <p:nvPr/>
        </p:nvSpPr>
        <p:spPr>
          <a:xfrm>
            <a:off x="137909" y="-15921"/>
            <a:ext cx="11526553" cy="5953328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  <a:gd name="connsiteX0" fmla="*/ 2363821 w 2363821"/>
              <a:gd name="connsiteY0" fmla="*/ 0 h 5953328"/>
              <a:gd name="connsiteX1" fmla="*/ 145831 w 2363821"/>
              <a:gd name="connsiteY1" fmla="*/ 233464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821" h="5953328">
                <a:moveTo>
                  <a:pt x="2363821" y="0"/>
                </a:moveTo>
                <a:lnTo>
                  <a:pt x="145831" y="233464"/>
                </a:lnTo>
                <a:lnTo>
                  <a:pt x="0" y="5826868"/>
                </a:lnTo>
                <a:lnTo>
                  <a:pt x="2363821" y="5953328"/>
                </a:lnTo>
                <a:lnTo>
                  <a:pt x="2363821" y="0"/>
                </a:lnTo>
                <a:close/>
              </a:path>
            </a:pathLst>
          </a:cu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Vrije vorm 18"/>
          <p:cNvSpPr/>
          <p:nvPr/>
        </p:nvSpPr>
        <p:spPr>
          <a:xfrm rot="21079913">
            <a:off x="122238" y="-143302"/>
            <a:ext cx="10653745" cy="6490852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821" h="5953328">
                <a:moveTo>
                  <a:pt x="2363821" y="0"/>
                </a:moveTo>
                <a:lnTo>
                  <a:pt x="340468" y="0"/>
                </a:lnTo>
                <a:lnTo>
                  <a:pt x="0" y="5826868"/>
                </a:lnTo>
                <a:lnTo>
                  <a:pt x="2363821" y="5953328"/>
                </a:lnTo>
                <a:lnTo>
                  <a:pt x="2363821" y="0"/>
                </a:lnTo>
                <a:close/>
              </a:path>
            </a:pathLst>
          </a:cu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527538" y="5486401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4000" b="1" dirty="0">
              <a:solidFill>
                <a:srgbClr val="FF00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92421" y="6156083"/>
            <a:ext cx="640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Titel</a:t>
            </a:r>
          </a:p>
        </p:txBody>
      </p:sp>
      <p:grpSp>
        <p:nvGrpSpPr>
          <p:cNvPr id="22" name="Groep 21">
            <a:extLst>
              <a:ext uri="{FF2B5EF4-FFF2-40B4-BE49-F238E27FC236}">
                <a16:creationId xmlns:a16="http://schemas.microsoft.com/office/drawing/2014/main" id="{071016CE-DCE0-4F48-ABC3-0796F6A54270}"/>
              </a:ext>
            </a:extLst>
          </p:cNvPr>
          <p:cNvGrpSpPr/>
          <p:nvPr/>
        </p:nvGrpSpPr>
        <p:grpSpPr>
          <a:xfrm>
            <a:off x="0" y="5480764"/>
            <a:ext cx="11841780" cy="1392572"/>
            <a:chOff x="0" y="5480764"/>
            <a:chExt cx="11841780" cy="1392572"/>
          </a:xfrm>
        </p:grpSpPr>
        <p:sp>
          <p:nvSpPr>
            <p:cNvPr id="23" name="Vrije vorm 2">
              <a:extLst>
                <a:ext uri="{FF2B5EF4-FFF2-40B4-BE49-F238E27FC236}">
                  <a16:creationId xmlns:a16="http://schemas.microsoft.com/office/drawing/2014/main" id="{3F9682D3-639E-40C9-84BD-29A1CD706F1F}"/>
                </a:ext>
              </a:extLst>
            </p:cNvPr>
            <p:cNvSpPr/>
            <p:nvPr/>
          </p:nvSpPr>
          <p:spPr>
            <a:xfrm>
              <a:off x="0" y="5480764"/>
              <a:ext cx="10167457" cy="1392572"/>
            </a:xfrm>
            <a:custGeom>
              <a:avLst/>
              <a:gdLst>
                <a:gd name="connsiteX0" fmla="*/ 0 w 9706062"/>
                <a:gd name="connsiteY0" fmla="*/ 8389 h 1392572"/>
                <a:gd name="connsiteX1" fmla="*/ 0 w 9706062"/>
                <a:gd name="connsiteY1" fmla="*/ 8389 h 1392572"/>
                <a:gd name="connsiteX2" fmla="*/ 75501 w 9706062"/>
                <a:gd name="connsiteY2" fmla="*/ 0 h 1392572"/>
                <a:gd name="connsiteX3" fmla="*/ 9706062 w 9706062"/>
                <a:gd name="connsiteY3" fmla="*/ 302004 h 1392572"/>
                <a:gd name="connsiteX4" fmla="*/ 9706062 w 9706062"/>
                <a:gd name="connsiteY4" fmla="*/ 1392572 h 1392572"/>
                <a:gd name="connsiteX5" fmla="*/ 8389 w 9706062"/>
                <a:gd name="connsiteY5" fmla="*/ 1384183 h 1392572"/>
                <a:gd name="connsiteX6" fmla="*/ 0 w 9706062"/>
                <a:gd name="connsiteY6" fmla="*/ 8389 h 139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6062" h="1392572">
                  <a:moveTo>
                    <a:pt x="0" y="8389"/>
                  </a:moveTo>
                  <a:lnTo>
                    <a:pt x="0" y="8389"/>
                  </a:lnTo>
                  <a:lnTo>
                    <a:pt x="75501" y="0"/>
                  </a:lnTo>
                  <a:lnTo>
                    <a:pt x="9706062" y="302004"/>
                  </a:lnTo>
                  <a:lnTo>
                    <a:pt x="9706062" y="1392572"/>
                  </a:lnTo>
                  <a:lnTo>
                    <a:pt x="8389" y="1384183"/>
                  </a:lnTo>
                  <a:cubicBezTo>
                    <a:pt x="5593" y="922789"/>
                    <a:pt x="2796" y="461394"/>
                    <a:pt x="0" y="8389"/>
                  </a:cubicBezTo>
                  <a:close/>
                </a:path>
              </a:pathLst>
            </a:custGeom>
            <a:solidFill>
              <a:srgbClr val="233B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A0D4D9B2-9F8F-480A-8C51-AD4CF916E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6612" y="5861543"/>
              <a:ext cx="1475168" cy="834186"/>
            </a:xfrm>
            <a:prstGeom prst="rect">
              <a:avLst/>
            </a:prstGeom>
          </p:spPr>
        </p:pic>
      </p:grpSp>
      <p:sp>
        <p:nvSpPr>
          <p:cNvPr id="3" name="Rechthoek 2">
            <a:extLst>
              <a:ext uri="{FF2B5EF4-FFF2-40B4-BE49-F238E27FC236}">
                <a16:creationId xmlns:a16="http://schemas.microsoft.com/office/drawing/2014/main" id="{E61FBABA-083E-D82B-13C5-D98C588B75B9}"/>
              </a:ext>
            </a:extLst>
          </p:cNvPr>
          <p:cNvSpPr/>
          <p:nvPr/>
        </p:nvSpPr>
        <p:spPr>
          <a:xfrm rot="179820">
            <a:off x="-108824" y="293454"/>
            <a:ext cx="3717083" cy="814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 rot="182258">
            <a:off x="22446" y="299728"/>
            <a:ext cx="37048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b="1" dirty="0">
                <a:solidFill>
                  <a:srgbClr val="233B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Basisbegeleiding vanuit</a:t>
            </a:r>
          </a:p>
          <a:p>
            <a:pPr algn="ctr"/>
            <a:r>
              <a:rPr lang="nl-NL" sz="2400" b="1" dirty="0">
                <a:solidFill>
                  <a:srgbClr val="233B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5B1B25D-DD2B-C840-0311-C19AF1253C1A}"/>
              </a:ext>
            </a:extLst>
          </p:cNvPr>
          <p:cNvSpPr/>
          <p:nvPr/>
        </p:nvSpPr>
        <p:spPr>
          <a:xfrm rot="21169032">
            <a:off x="9793984" y="5262524"/>
            <a:ext cx="2581096" cy="1790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20EC5D61-CE94-44A9-5813-6949521B91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659" y="5683936"/>
            <a:ext cx="1345393" cy="892460"/>
          </a:xfrm>
          <a:prstGeom prst="rect">
            <a:avLst/>
          </a:prstGeom>
        </p:spPr>
      </p:pic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922223B5-876B-44D3-B4E9-45244EAC1023}"/>
              </a:ext>
            </a:extLst>
          </p:cNvPr>
          <p:cNvSpPr/>
          <p:nvPr/>
        </p:nvSpPr>
        <p:spPr>
          <a:xfrm>
            <a:off x="987741" y="3038218"/>
            <a:ext cx="2193010" cy="18055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B050"/>
              </a:solidFill>
            </a:endParaRPr>
          </a:p>
          <a:p>
            <a:pPr algn="ctr"/>
            <a:endParaRPr lang="nl-NL" dirty="0">
              <a:solidFill>
                <a:srgbClr val="00B050"/>
              </a:solidFill>
            </a:endParaRPr>
          </a:p>
          <a:p>
            <a:pPr algn="ctr"/>
            <a:r>
              <a:rPr lang="nl-NL" dirty="0">
                <a:solidFill>
                  <a:srgbClr val="00B050"/>
                </a:solidFill>
              </a:rPr>
              <a:t>Coach en ouder</a:t>
            </a:r>
          </a:p>
          <a:p>
            <a:pPr algn="ctr"/>
            <a:endParaRPr lang="nl-NL" dirty="0">
              <a:solidFill>
                <a:srgbClr val="00B050"/>
              </a:solidFill>
            </a:endParaRPr>
          </a:p>
          <a:p>
            <a:pPr algn="ctr"/>
            <a:endParaRPr lang="nl-NL" dirty="0">
              <a:solidFill>
                <a:srgbClr val="00B050"/>
              </a:solidFill>
            </a:endParaRPr>
          </a:p>
        </p:txBody>
      </p: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81E653E4-54D8-4D0E-8D74-AD41DDD8CFCF}"/>
              </a:ext>
            </a:extLst>
          </p:cNvPr>
          <p:cNvSpPr/>
          <p:nvPr/>
        </p:nvSpPr>
        <p:spPr>
          <a:xfrm>
            <a:off x="7755252" y="3036223"/>
            <a:ext cx="2193010" cy="18055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233B53"/>
              </a:solidFill>
            </a:endParaRPr>
          </a:p>
          <a:p>
            <a:pPr algn="ctr"/>
            <a:endParaRPr lang="nl-NL" dirty="0">
              <a:solidFill>
                <a:srgbClr val="00B050"/>
              </a:solidFill>
            </a:endParaRPr>
          </a:p>
          <a:p>
            <a:pPr algn="ctr"/>
            <a:r>
              <a:rPr lang="nl-NL" dirty="0">
                <a:solidFill>
                  <a:srgbClr val="00B050"/>
                </a:solidFill>
              </a:rPr>
              <a:t>Coach en ouder</a:t>
            </a:r>
          </a:p>
          <a:p>
            <a:pPr algn="ctr"/>
            <a:r>
              <a:rPr lang="nl-NL" sz="1400" dirty="0">
                <a:solidFill>
                  <a:srgbClr val="233B53"/>
                </a:solidFill>
              </a:rPr>
              <a:t> </a:t>
            </a:r>
            <a:r>
              <a:rPr lang="nl-NL" sz="1400" b="1" dirty="0">
                <a:solidFill>
                  <a:srgbClr val="233B53"/>
                </a:solidFill>
              </a:rPr>
              <a:t>Begeleiding </a:t>
            </a:r>
          </a:p>
          <a:p>
            <a:pPr algn="ctr"/>
            <a:r>
              <a:rPr lang="nl-NL" sz="1400" b="1" dirty="0">
                <a:solidFill>
                  <a:srgbClr val="233B53"/>
                </a:solidFill>
              </a:rPr>
              <a:t>vanuit OT (</a:t>
            </a:r>
            <a:r>
              <a:rPr lang="nl-NL" sz="1400" b="1" dirty="0" err="1">
                <a:solidFill>
                  <a:srgbClr val="233B53"/>
                </a:solidFill>
              </a:rPr>
              <a:t>Movement</a:t>
            </a:r>
            <a:r>
              <a:rPr lang="nl-NL" sz="1400" b="1" dirty="0">
                <a:solidFill>
                  <a:srgbClr val="233B53"/>
                </a:solidFill>
              </a:rPr>
              <a:t>)</a:t>
            </a:r>
          </a:p>
          <a:p>
            <a:pPr algn="ctr"/>
            <a:endParaRPr lang="nl-NL" sz="1400" dirty="0">
              <a:solidFill>
                <a:srgbClr val="233B53"/>
              </a:solidFill>
            </a:endParaRPr>
          </a:p>
        </p:txBody>
      </p:sp>
      <p:sp>
        <p:nvSpPr>
          <p:cNvPr id="26" name="Rechthoek: afgeronde hoeken 25">
            <a:extLst>
              <a:ext uri="{FF2B5EF4-FFF2-40B4-BE49-F238E27FC236}">
                <a16:creationId xmlns:a16="http://schemas.microsoft.com/office/drawing/2014/main" id="{0C521E75-828C-421E-B6C9-D3FACB383977}"/>
              </a:ext>
            </a:extLst>
          </p:cNvPr>
          <p:cNvSpPr/>
          <p:nvPr/>
        </p:nvSpPr>
        <p:spPr>
          <a:xfrm>
            <a:off x="4505840" y="3067976"/>
            <a:ext cx="2193010" cy="17245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233B53"/>
              </a:solidFill>
            </a:endParaRPr>
          </a:p>
          <a:p>
            <a:pPr algn="ctr"/>
            <a:r>
              <a:rPr lang="nl-NL" dirty="0">
                <a:solidFill>
                  <a:srgbClr val="00B050"/>
                </a:solidFill>
              </a:rPr>
              <a:t>Coach en ouder</a:t>
            </a:r>
          </a:p>
          <a:p>
            <a:pPr algn="ctr"/>
            <a:r>
              <a:rPr lang="nl-NL" sz="1400" b="1" dirty="0">
                <a:solidFill>
                  <a:srgbClr val="233B53"/>
                </a:solidFill>
              </a:rPr>
              <a:t>O-uur</a:t>
            </a:r>
            <a:br>
              <a:rPr lang="nl-NL" sz="1400" b="1" dirty="0">
                <a:solidFill>
                  <a:srgbClr val="233B53"/>
                </a:solidFill>
              </a:rPr>
            </a:br>
            <a:r>
              <a:rPr lang="nl-NL" sz="1400" b="1" dirty="0">
                <a:solidFill>
                  <a:srgbClr val="233B53"/>
                </a:solidFill>
              </a:rPr>
              <a:t>Plannen &amp; leren </a:t>
            </a:r>
            <a:r>
              <a:rPr lang="nl-NL" sz="1400" b="1" dirty="0" err="1">
                <a:solidFill>
                  <a:srgbClr val="233B53"/>
                </a:solidFill>
              </a:rPr>
              <a:t>leren</a:t>
            </a:r>
            <a:endParaRPr lang="nl-NL" sz="1400" b="1" dirty="0">
              <a:solidFill>
                <a:srgbClr val="233B53"/>
              </a:solidFill>
            </a:endParaRPr>
          </a:p>
        </p:txBody>
      </p: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4425D43B-DCF6-4C9B-BC99-6DA33C080E9D}"/>
              </a:ext>
            </a:extLst>
          </p:cNvPr>
          <p:cNvCxnSpPr>
            <a:cxnSpLocks/>
            <a:stCxn id="20" idx="3"/>
            <a:endCxn id="26" idx="1"/>
          </p:cNvCxnSpPr>
          <p:nvPr/>
        </p:nvCxnSpPr>
        <p:spPr>
          <a:xfrm flipV="1">
            <a:off x="3180751" y="3930254"/>
            <a:ext cx="1325089" cy="107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70972233-7CE0-40E4-8728-15A107662E10}"/>
              </a:ext>
            </a:extLst>
          </p:cNvPr>
          <p:cNvCxnSpPr>
            <a:cxnSpLocks/>
            <a:stCxn id="26" idx="3"/>
            <a:endCxn id="21" idx="1"/>
          </p:cNvCxnSpPr>
          <p:nvPr/>
        </p:nvCxnSpPr>
        <p:spPr>
          <a:xfrm>
            <a:off x="6698850" y="3930254"/>
            <a:ext cx="1056402" cy="87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68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Afbeelding 24" descr="Afbeelding met kleding, gebouw, schoeisel, persoon&#10;&#10;Automatisch gegenereerde beschrijving">
            <a:extLst>
              <a:ext uri="{FF2B5EF4-FFF2-40B4-BE49-F238E27FC236}">
                <a16:creationId xmlns:a16="http://schemas.microsoft.com/office/drawing/2014/main" id="{F704D495-1336-C92D-5BBB-315B59C9EB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52"/>
            <a:ext cx="12192000" cy="6869284"/>
          </a:xfrm>
          <a:prstGeom prst="rect">
            <a:avLst/>
          </a:prstGeom>
        </p:spPr>
      </p:pic>
      <p:sp>
        <p:nvSpPr>
          <p:cNvPr id="18" name="Vrije vorm 17"/>
          <p:cNvSpPr/>
          <p:nvPr/>
        </p:nvSpPr>
        <p:spPr>
          <a:xfrm>
            <a:off x="137909" y="-15921"/>
            <a:ext cx="11526553" cy="5953328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  <a:gd name="connsiteX0" fmla="*/ 2363821 w 2363821"/>
              <a:gd name="connsiteY0" fmla="*/ 0 h 5953328"/>
              <a:gd name="connsiteX1" fmla="*/ 145831 w 2363821"/>
              <a:gd name="connsiteY1" fmla="*/ 233464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821" h="5953328">
                <a:moveTo>
                  <a:pt x="2363821" y="0"/>
                </a:moveTo>
                <a:lnTo>
                  <a:pt x="145831" y="233464"/>
                </a:lnTo>
                <a:lnTo>
                  <a:pt x="0" y="5826868"/>
                </a:lnTo>
                <a:lnTo>
                  <a:pt x="2363821" y="5953328"/>
                </a:lnTo>
                <a:lnTo>
                  <a:pt x="2363821" y="0"/>
                </a:lnTo>
                <a:close/>
              </a:path>
            </a:pathLst>
          </a:cu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Vrije vorm 18"/>
          <p:cNvSpPr/>
          <p:nvPr/>
        </p:nvSpPr>
        <p:spPr>
          <a:xfrm rot="21079913">
            <a:off x="146930" y="-116720"/>
            <a:ext cx="10653745" cy="6490852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821" h="5953328">
                <a:moveTo>
                  <a:pt x="2363821" y="0"/>
                </a:moveTo>
                <a:lnTo>
                  <a:pt x="340468" y="0"/>
                </a:lnTo>
                <a:lnTo>
                  <a:pt x="0" y="5826868"/>
                </a:lnTo>
                <a:lnTo>
                  <a:pt x="2363821" y="5953328"/>
                </a:lnTo>
                <a:lnTo>
                  <a:pt x="2363821" y="0"/>
                </a:lnTo>
                <a:close/>
              </a:path>
            </a:pathLst>
          </a:cu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527538" y="5486401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4000" b="1" dirty="0">
              <a:solidFill>
                <a:srgbClr val="FF00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92421" y="6156083"/>
            <a:ext cx="640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Titel</a:t>
            </a:r>
          </a:p>
        </p:txBody>
      </p:sp>
      <p:grpSp>
        <p:nvGrpSpPr>
          <p:cNvPr id="22" name="Groep 21">
            <a:extLst>
              <a:ext uri="{FF2B5EF4-FFF2-40B4-BE49-F238E27FC236}">
                <a16:creationId xmlns:a16="http://schemas.microsoft.com/office/drawing/2014/main" id="{071016CE-DCE0-4F48-ABC3-0796F6A54270}"/>
              </a:ext>
            </a:extLst>
          </p:cNvPr>
          <p:cNvGrpSpPr/>
          <p:nvPr/>
        </p:nvGrpSpPr>
        <p:grpSpPr>
          <a:xfrm>
            <a:off x="0" y="5480764"/>
            <a:ext cx="11841780" cy="1392572"/>
            <a:chOff x="0" y="5480764"/>
            <a:chExt cx="11841780" cy="1392572"/>
          </a:xfrm>
        </p:grpSpPr>
        <p:sp>
          <p:nvSpPr>
            <p:cNvPr id="23" name="Vrije vorm 2">
              <a:extLst>
                <a:ext uri="{FF2B5EF4-FFF2-40B4-BE49-F238E27FC236}">
                  <a16:creationId xmlns:a16="http://schemas.microsoft.com/office/drawing/2014/main" id="{3F9682D3-639E-40C9-84BD-29A1CD706F1F}"/>
                </a:ext>
              </a:extLst>
            </p:cNvPr>
            <p:cNvSpPr/>
            <p:nvPr/>
          </p:nvSpPr>
          <p:spPr>
            <a:xfrm>
              <a:off x="0" y="5480764"/>
              <a:ext cx="10167457" cy="1392572"/>
            </a:xfrm>
            <a:custGeom>
              <a:avLst/>
              <a:gdLst>
                <a:gd name="connsiteX0" fmla="*/ 0 w 9706062"/>
                <a:gd name="connsiteY0" fmla="*/ 8389 h 1392572"/>
                <a:gd name="connsiteX1" fmla="*/ 0 w 9706062"/>
                <a:gd name="connsiteY1" fmla="*/ 8389 h 1392572"/>
                <a:gd name="connsiteX2" fmla="*/ 75501 w 9706062"/>
                <a:gd name="connsiteY2" fmla="*/ 0 h 1392572"/>
                <a:gd name="connsiteX3" fmla="*/ 9706062 w 9706062"/>
                <a:gd name="connsiteY3" fmla="*/ 302004 h 1392572"/>
                <a:gd name="connsiteX4" fmla="*/ 9706062 w 9706062"/>
                <a:gd name="connsiteY4" fmla="*/ 1392572 h 1392572"/>
                <a:gd name="connsiteX5" fmla="*/ 8389 w 9706062"/>
                <a:gd name="connsiteY5" fmla="*/ 1384183 h 1392572"/>
                <a:gd name="connsiteX6" fmla="*/ 0 w 9706062"/>
                <a:gd name="connsiteY6" fmla="*/ 8389 h 139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6062" h="1392572">
                  <a:moveTo>
                    <a:pt x="0" y="8389"/>
                  </a:moveTo>
                  <a:lnTo>
                    <a:pt x="0" y="8389"/>
                  </a:lnTo>
                  <a:lnTo>
                    <a:pt x="75501" y="0"/>
                  </a:lnTo>
                  <a:lnTo>
                    <a:pt x="9706062" y="302004"/>
                  </a:lnTo>
                  <a:lnTo>
                    <a:pt x="9706062" y="1392572"/>
                  </a:lnTo>
                  <a:lnTo>
                    <a:pt x="8389" y="1384183"/>
                  </a:lnTo>
                  <a:cubicBezTo>
                    <a:pt x="5593" y="922789"/>
                    <a:pt x="2796" y="461394"/>
                    <a:pt x="0" y="8389"/>
                  </a:cubicBezTo>
                  <a:close/>
                </a:path>
              </a:pathLst>
            </a:custGeom>
            <a:solidFill>
              <a:srgbClr val="233B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A0D4D9B2-9F8F-480A-8C51-AD4CF916E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6612" y="5861543"/>
              <a:ext cx="1475168" cy="834186"/>
            </a:xfrm>
            <a:prstGeom prst="rect">
              <a:avLst/>
            </a:prstGeom>
          </p:spPr>
        </p:pic>
      </p:grpSp>
      <p:sp>
        <p:nvSpPr>
          <p:cNvPr id="3" name="Rechthoek 2">
            <a:extLst>
              <a:ext uri="{FF2B5EF4-FFF2-40B4-BE49-F238E27FC236}">
                <a16:creationId xmlns:a16="http://schemas.microsoft.com/office/drawing/2014/main" id="{E61FBABA-083E-D82B-13C5-D98C588B75B9}"/>
              </a:ext>
            </a:extLst>
          </p:cNvPr>
          <p:cNvSpPr/>
          <p:nvPr/>
        </p:nvSpPr>
        <p:spPr>
          <a:xfrm rot="179820">
            <a:off x="-108824" y="293454"/>
            <a:ext cx="3717083" cy="814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 rot="182258">
            <a:off x="740583" y="299728"/>
            <a:ext cx="22685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233B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EF: Plannen &amp;</a:t>
            </a:r>
            <a:br>
              <a:rPr lang="nl-NL" sz="2400" b="1" dirty="0">
                <a:solidFill>
                  <a:srgbClr val="233B5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400" b="1" dirty="0">
                <a:solidFill>
                  <a:srgbClr val="233B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Organiseren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5B1B25D-DD2B-C840-0311-C19AF1253C1A}"/>
              </a:ext>
            </a:extLst>
          </p:cNvPr>
          <p:cNvSpPr/>
          <p:nvPr/>
        </p:nvSpPr>
        <p:spPr>
          <a:xfrm rot="21169032">
            <a:off x="9793984" y="5262524"/>
            <a:ext cx="2581096" cy="1790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20EC5D61-CE94-44A9-5813-6949521B91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659" y="5683936"/>
            <a:ext cx="1345393" cy="892460"/>
          </a:xfrm>
          <a:prstGeom prst="rect">
            <a:avLst/>
          </a:prstGeom>
        </p:spPr>
      </p:pic>
      <p:sp>
        <p:nvSpPr>
          <p:cNvPr id="30" name="Tijdelijke aanduiding voor inhoud 2">
            <a:extLst>
              <a:ext uri="{FF2B5EF4-FFF2-40B4-BE49-F238E27FC236}">
                <a16:creationId xmlns:a16="http://schemas.microsoft.com/office/drawing/2014/main" id="{D7260D9D-62DB-4E90-A7AA-6DD0B7514F8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233B53"/>
                </a:solidFill>
              </a:rPr>
              <a:t>                               </a:t>
            </a:r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EB3BB7A2-F582-4486-8A2C-48B3ED543756}"/>
              </a:ext>
            </a:extLst>
          </p:cNvPr>
          <p:cNvSpPr/>
          <p:nvPr/>
        </p:nvSpPr>
        <p:spPr>
          <a:xfrm>
            <a:off x="1261533" y="2794000"/>
            <a:ext cx="1498600" cy="26867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Studiewijzers</a:t>
            </a:r>
          </a:p>
          <a:p>
            <a:pPr algn="ctr"/>
            <a:endParaRPr lang="nl-NL" dirty="0"/>
          </a:p>
          <a:p>
            <a:pPr algn="ctr"/>
            <a:r>
              <a:rPr lang="nl-NL" dirty="0"/>
              <a:t>Informatie uit de les</a:t>
            </a:r>
          </a:p>
          <a:p>
            <a:pPr algn="ctr"/>
            <a:endParaRPr lang="nl-NL" dirty="0"/>
          </a:p>
          <a:p>
            <a:pPr algn="ctr"/>
            <a:r>
              <a:rPr lang="nl-NL" dirty="0"/>
              <a:t>Groeps- coaching</a:t>
            </a:r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7BC9BC32-BDE9-4898-AA07-287654477651}"/>
              </a:ext>
            </a:extLst>
          </p:cNvPr>
          <p:cNvSpPr/>
          <p:nvPr/>
        </p:nvSpPr>
        <p:spPr>
          <a:xfrm>
            <a:off x="5346700" y="2794000"/>
            <a:ext cx="1498600" cy="26867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Studiewijzers</a:t>
            </a:r>
          </a:p>
          <a:p>
            <a:pPr algn="ctr"/>
            <a:endParaRPr lang="nl-NL" dirty="0"/>
          </a:p>
          <a:p>
            <a:pPr algn="ctr"/>
            <a:r>
              <a:rPr lang="nl-NL" dirty="0"/>
              <a:t>Informatie uit de les</a:t>
            </a:r>
          </a:p>
          <a:p>
            <a:pPr algn="ctr"/>
            <a:endParaRPr lang="nl-NL" dirty="0"/>
          </a:p>
          <a:p>
            <a:pPr algn="ctr"/>
            <a:r>
              <a:rPr lang="nl-NL" dirty="0"/>
              <a:t>Agenda</a:t>
            </a: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FEBF7BFA-37D2-47BC-A2B5-28A36D2954E4}"/>
              </a:ext>
            </a:extLst>
          </p:cNvPr>
          <p:cNvSpPr/>
          <p:nvPr/>
        </p:nvSpPr>
        <p:spPr>
          <a:xfrm>
            <a:off x="9092190" y="2794000"/>
            <a:ext cx="1498600" cy="26867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Hoe ver van te voren wil je beginnen?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5F26D0BE-D9C3-4D7D-87B0-C68175C42954}"/>
              </a:ext>
            </a:extLst>
          </p:cNvPr>
          <p:cNvSpPr/>
          <p:nvPr/>
        </p:nvSpPr>
        <p:spPr>
          <a:xfrm>
            <a:off x="1261533" y="2217420"/>
            <a:ext cx="1498600" cy="463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>
                <a:solidFill>
                  <a:srgbClr val="233B53"/>
                </a:solidFill>
              </a:rPr>
              <a:t>Informatie</a:t>
            </a:r>
            <a:endParaRPr lang="nl-NL" sz="2400" dirty="0"/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DD5A0C27-5E84-4BEE-9587-1EA17FCAF209}"/>
              </a:ext>
            </a:extLst>
          </p:cNvPr>
          <p:cNvSpPr/>
          <p:nvPr/>
        </p:nvSpPr>
        <p:spPr>
          <a:xfrm>
            <a:off x="5346700" y="2217420"/>
            <a:ext cx="1498600" cy="463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>
                <a:solidFill>
                  <a:srgbClr val="233B53"/>
                </a:solidFill>
              </a:rPr>
              <a:t>Deadline</a:t>
            </a:r>
            <a:endParaRPr lang="nl-NL" sz="2400" dirty="0"/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ACE09FD4-2C02-4D8A-B2B9-7BB1AE0B2B7A}"/>
              </a:ext>
            </a:extLst>
          </p:cNvPr>
          <p:cNvSpPr/>
          <p:nvPr/>
        </p:nvSpPr>
        <p:spPr>
          <a:xfrm>
            <a:off x="9040401" y="2221148"/>
            <a:ext cx="1604204" cy="460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>
                <a:solidFill>
                  <a:srgbClr val="233B53"/>
                </a:solidFill>
              </a:rPr>
              <a:t>Startdatum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90470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 animBg="1"/>
      <p:bldP spid="32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Afbeelding 24" descr="Afbeelding met kleding, gebouw, schoeisel, persoon&#10;&#10;Automatisch gegenereerde beschrijving">
            <a:extLst>
              <a:ext uri="{FF2B5EF4-FFF2-40B4-BE49-F238E27FC236}">
                <a16:creationId xmlns:a16="http://schemas.microsoft.com/office/drawing/2014/main" id="{F704D495-1336-C92D-5BBB-315B59C9EB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52"/>
            <a:ext cx="12192000" cy="6869284"/>
          </a:xfrm>
          <a:prstGeom prst="rect">
            <a:avLst/>
          </a:prstGeom>
        </p:spPr>
      </p:pic>
      <p:sp>
        <p:nvSpPr>
          <p:cNvPr id="18" name="Vrije vorm 17"/>
          <p:cNvSpPr/>
          <p:nvPr/>
        </p:nvSpPr>
        <p:spPr>
          <a:xfrm>
            <a:off x="137909" y="-15921"/>
            <a:ext cx="11526553" cy="5953328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  <a:gd name="connsiteX0" fmla="*/ 2363821 w 2363821"/>
              <a:gd name="connsiteY0" fmla="*/ 0 h 5953328"/>
              <a:gd name="connsiteX1" fmla="*/ 145831 w 2363821"/>
              <a:gd name="connsiteY1" fmla="*/ 233464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821" h="5953328">
                <a:moveTo>
                  <a:pt x="2363821" y="0"/>
                </a:moveTo>
                <a:lnTo>
                  <a:pt x="145831" y="233464"/>
                </a:lnTo>
                <a:lnTo>
                  <a:pt x="0" y="5826868"/>
                </a:lnTo>
                <a:lnTo>
                  <a:pt x="2363821" y="5953328"/>
                </a:lnTo>
                <a:lnTo>
                  <a:pt x="2363821" y="0"/>
                </a:lnTo>
                <a:close/>
              </a:path>
            </a:pathLst>
          </a:cu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Vrije vorm 18"/>
          <p:cNvSpPr/>
          <p:nvPr/>
        </p:nvSpPr>
        <p:spPr>
          <a:xfrm rot="21079913">
            <a:off x="146930" y="-116720"/>
            <a:ext cx="10653745" cy="6490852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821" h="5953328">
                <a:moveTo>
                  <a:pt x="2363821" y="0"/>
                </a:moveTo>
                <a:lnTo>
                  <a:pt x="340468" y="0"/>
                </a:lnTo>
                <a:lnTo>
                  <a:pt x="0" y="5826868"/>
                </a:lnTo>
                <a:lnTo>
                  <a:pt x="2363821" y="5953328"/>
                </a:lnTo>
                <a:lnTo>
                  <a:pt x="2363821" y="0"/>
                </a:lnTo>
                <a:close/>
              </a:path>
            </a:pathLst>
          </a:cu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527538" y="5486401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4000" b="1" dirty="0">
              <a:solidFill>
                <a:srgbClr val="FF00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92421" y="6156083"/>
            <a:ext cx="640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Titel</a:t>
            </a:r>
          </a:p>
        </p:txBody>
      </p:sp>
      <p:grpSp>
        <p:nvGrpSpPr>
          <p:cNvPr id="22" name="Groep 21">
            <a:extLst>
              <a:ext uri="{FF2B5EF4-FFF2-40B4-BE49-F238E27FC236}">
                <a16:creationId xmlns:a16="http://schemas.microsoft.com/office/drawing/2014/main" id="{071016CE-DCE0-4F48-ABC3-0796F6A54270}"/>
              </a:ext>
            </a:extLst>
          </p:cNvPr>
          <p:cNvGrpSpPr/>
          <p:nvPr/>
        </p:nvGrpSpPr>
        <p:grpSpPr>
          <a:xfrm>
            <a:off x="0" y="5480764"/>
            <a:ext cx="11841780" cy="1392572"/>
            <a:chOff x="0" y="5480764"/>
            <a:chExt cx="11841780" cy="1392572"/>
          </a:xfrm>
        </p:grpSpPr>
        <p:sp>
          <p:nvSpPr>
            <p:cNvPr id="23" name="Vrije vorm 2">
              <a:extLst>
                <a:ext uri="{FF2B5EF4-FFF2-40B4-BE49-F238E27FC236}">
                  <a16:creationId xmlns:a16="http://schemas.microsoft.com/office/drawing/2014/main" id="{3F9682D3-639E-40C9-84BD-29A1CD706F1F}"/>
                </a:ext>
              </a:extLst>
            </p:cNvPr>
            <p:cNvSpPr/>
            <p:nvPr/>
          </p:nvSpPr>
          <p:spPr>
            <a:xfrm>
              <a:off x="0" y="5480764"/>
              <a:ext cx="10167457" cy="1392572"/>
            </a:xfrm>
            <a:custGeom>
              <a:avLst/>
              <a:gdLst>
                <a:gd name="connsiteX0" fmla="*/ 0 w 9706062"/>
                <a:gd name="connsiteY0" fmla="*/ 8389 h 1392572"/>
                <a:gd name="connsiteX1" fmla="*/ 0 w 9706062"/>
                <a:gd name="connsiteY1" fmla="*/ 8389 h 1392572"/>
                <a:gd name="connsiteX2" fmla="*/ 75501 w 9706062"/>
                <a:gd name="connsiteY2" fmla="*/ 0 h 1392572"/>
                <a:gd name="connsiteX3" fmla="*/ 9706062 w 9706062"/>
                <a:gd name="connsiteY3" fmla="*/ 302004 h 1392572"/>
                <a:gd name="connsiteX4" fmla="*/ 9706062 w 9706062"/>
                <a:gd name="connsiteY4" fmla="*/ 1392572 h 1392572"/>
                <a:gd name="connsiteX5" fmla="*/ 8389 w 9706062"/>
                <a:gd name="connsiteY5" fmla="*/ 1384183 h 1392572"/>
                <a:gd name="connsiteX6" fmla="*/ 0 w 9706062"/>
                <a:gd name="connsiteY6" fmla="*/ 8389 h 139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6062" h="1392572">
                  <a:moveTo>
                    <a:pt x="0" y="8389"/>
                  </a:moveTo>
                  <a:lnTo>
                    <a:pt x="0" y="8389"/>
                  </a:lnTo>
                  <a:lnTo>
                    <a:pt x="75501" y="0"/>
                  </a:lnTo>
                  <a:lnTo>
                    <a:pt x="9706062" y="302004"/>
                  </a:lnTo>
                  <a:lnTo>
                    <a:pt x="9706062" y="1392572"/>
                  </a:lnTo>
                  <a:lnTo>
                    <a:pt x="8389" y="1384183"/>
                  </a:lnTo>
                  <a:cubicBezTo>
                    <a:pt x="5593" y="922789"/>
                    <a:pt x="2796" y="461394"/>
                    <a:pt x="0" y="8389"/>
                  </a:cubicBezTo>
                  <a:close/>
                </a:path>
              </a:pathLst>
            </a:custGeom>
            <a:solidFill>
              <a:srgbClr val="233B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A0D4D9B2-9F8F-480A-8C51-AD4CF916E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6612" y="5861543"/>
              <a:ext cx="1475168" cy="834186"/>
            </a:xfrm>
            <a:prstGeom prst="rect">
              <a:avLst/>
            </a:prstGeom>
          </p:spPr>
        </p:pic>
      </p:grpSp>
      <p:sp>
        <p:nvSpPr>
          <p:cNvPr id="3" name="Rechthoek 2">
            <a:extLst>
              <a:ext uri="{FF2B5EF4-FFF2-40B4-BE49-F238E27FC236}">
                <a16:creationId xmlns:a16="http://schemas.microsoft.com/office/drawing/2014/main" id="{E61FBABA-083E-D82B-13C5-D98C588B75B9}"/>
              </a:ext>
            </a:extLst>
          </p:cNvPr>
          <p:cNvSpPr/>
          <p:nvPr/>
        </p:nvSpPr>
        <p:spPr>
          <a:xfrm rot="179820">
            <a:off x="-108824" y="293454"/>
            <a:ext cx="3717083" cy="814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 rot="182258">
            <a:off x="-208388" y="299728"/>
            <a:ext cx="41665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b="1" dirty="0">
                <a:solidFill>
                  <a:srgbClr val="233B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EF: Plannen &amp; Organiseren</a:t>
            </a:r>
          </a:p>
          <a:p>
            <a:pPr algn="ctr"/>
            <a:r>
              <a:rPr lang="nl-NL" sz="2400" b="1" dirty="0">
                <a:solidFill>
                  <a:srgbClr val="233B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Studiewijzers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5B1B25D-DD2B-C840-0311-C19AF1253C1A}"/>
              </a:ext>
            </a:extLst>
          </p:cNvPr>
          <p:cNvSpPr/>
          <p:nvPr/>
        </p:nvSpPr>
        <p:spPr>
          <a:xfrm rot="21169032">
            <a:off x="9793984" y="5262524"/>
            <a:ext cx="2581096" cy="1790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20EC5D61-CE94-44A9-5813-6949521B91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659" y="5683936"/>
            <a:ext cx="1345393" cy="892460"/>
          </a:xfrm>
          <a:prstGeom prst="rect">
            <a:avLst/>
          </a:prstGeom>
        </p:spPr>
      </p:pic>
      <p:sp>
        <p:nvSpPr>
          <p:cNvPr id="30" name="Tijdelijke aanduiding voor inhoud 2">
            <a:extLst>
              <a:ext uri="{FF2B5EF4-FFF2-40B4-BE49-F238E27FC236}">
                <a16:creationId xmlns:a16="http://schemas.microsoft.com/office/drawing/2014/main" id="{D7260D9D-62DB-4E90-A7AA-6DD0B7514F8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233B53"/>
                </a:solidFill>
              </a:rPr>
              <a:t>                               </a:t>
            </a:r>
          </a:p>
        </p:txBody>
      </p:sp>
      <p:pic>
        <p:nvPicPr>
          <p:cNvPr id="21" name="Tijdelijke aanduiding voor inhoud 6" descr="Afbeelding met tekst&#10;&#10;Automatisch gegenereerde beschrijving">
            <a:extLst>
              <a:ext uri="{FF2B5EF4-FFF2-40B4-BE49-F238E27FC236}">
                <a16:creationId xmlns:a16="http://schemas.microsoft.com/office/drawing/2014/main" id="{4F71505A-F4AD-4CDF-9AC2-1C779359C7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85" y="1366271"/>
            <a:ext cx="5156200" cy="39035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Rechthoek 25">
            <a:extLst>
              <a:ext uri="{FF2B5EF4-FFF2-40B4-BE49-F238E27FC236}">
                <a16:creationId xmlns:a16="http://schemas.microsoft.com/office/drawing/2014/main" id="{0DDB6C0F-97AC-45B3-A759-A1B1CF8F4E5C}"/>
              </a:ext>
            </a:extLst>
          </p:cNvPr>
          <p:cNvSpPr/>
          <p:nvPr/>
        </p:nvSpPr>
        <p:spPr>
          <a:xfrm>
            <a:off x="6290817" y="1373432"/>
            <a:ext cx="5156200" cy="390350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nl-NL" b="1" i="1" dirty="0"/>
              <a:t>1. Periodeoverzicht</a:t>
            </a:r>
          </a:p>
          <a:p>
            <a:r>
              <a:rPr lang="nl-NL" dirty="0">
                <a:latin typeface="+mj-lt"/>
              </a:rPr>
              <a:t>Hier staat per vak een overzicht van de stof die behandeld wordt. </a:t>
            </a:r>
            <a:r>
              <a:rPr lang="nl-NL" b="1" u="sng" dirty="0">
                <a:latin typeface="+mj-lt"/>
              </a:rPr>
              <a:t>Dikgedrukt en onderstreept </a:t>
            </a:r>
            <a:r>
              <a:rPr lang="nl-NL" dirty="0">
                <a:latin typeface="+mj-lt"/>
              </a:rPr>
              <a:t>zijn de toetsen en inlevermomenten.</a:t>
            </a:r>
          </a:p>
          <a:p>
            <a:r>
              <a:rPr lang="nl-NL" b="1" i="1" dirty="0"/>
              <a:t>2. Leerdoelen</a:t>
            </a:r>
          </a:p>
          <a:p>
            <a:r>
              <a:rPr lang="nl-NL" dirty="0">
                <a:latin typeface="+mj-lt"/>
              </a:rPr>
              <a:t>Deze leerdoelen weergeven wat uw zoon/dochter aan het eind van de periode moet kennen. </a:t>
            </a:r>
          </a:p>
          <a:p>
            <a:r>
              <a:rPr lang="nl-NL" b="1" i="1" dirty="0"/>
              <a:t>3. Toetsing</a:t>
            </a:r>
          </a:p>
          <a:p>
            <a:r>
              <a:rPr lang="nl-NL" dirty="0">
                <a:latin typeface="+mj-lt"/>
              </a:rPr>
              <a:t>Hier staat informatie over de toetsen van de periode. </a:t>
            </a:r>
          </a:p>
          <a:p>
            <a:r>
              <a:rPr lang="nl-NL" b="1" i="1" dirty="0"/>
              <a:t>4. Extra materialen</a:t>
            </a:r>
          </a:p>
          <a:p>
            <a:r>
              <a:rPr lang="nl-NL" dirty="0">
                <a:latin typeface="+mj-lt"/>
              </a:rPr>
              <a:t>Alle extra materialen die helpen bij het leren. Bijvoorbeeld </a:t>
            </a:r>
            <a:r>
              <a:rPr lang="nl-NL" dirty="0" err="1">
                <a:latin typeface="+mj-lt"/>
              </a:rPr>
              <a:t>powerpoints</a:t>
            </a:r>
            <a:r>
              <a:rPr lang="nl-NL" dirty="0">
                <a:latin typeface="+mj-lt"/>
              </a:rPr>
              <a:t>, antwoordbladen, oefeningen.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739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Afbeelding 24" descr="Afbeelding met kleding, gebouw, schoeisel, persoon&#10;&#10;Automatisch gegenereerde beschrijving">
            <a:extLst>
              <a:ext uri="{FF2B5EF4-FFF2-40B4-BE49-F238E27FC236}">
                <a16:creationId xmlns:a16="http://schemas.microsoft.com/office/drawing/2014/main" id="{F704D495-1336-C92D-5BBB-315B59C9EB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52"/>
            <a:ext cx="12192000" cy="6869284"/>
          </a:xfrm>
          <a:prstGeom prst="rect">
            <a:avLst/>
          </a:prstGeom>
        </p:spPr>
      </p:pic>
      <p:sp>
        <p:nvSpPr>
          <p:cNvPr id="18" name="Vrije vorm 17"/>
          <p:cNvSpPr/>
          <p:nvPr/>
        </p:nvSpPr>
        <p:spPr>
          <a:xfrm>
            <a:off x="137909" y="-15921"/>
            <a:ext cx="11526553" cy="5953328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  <a:gd name="connsiteX0" fmla="*/ 2363821 w 2363821"/>
              <a:gd name="connsiteY0" fmla="*/ 0 h 5953328"/>
              <a:gd name="connsiteX1" fmla="*/ 145831 w 2363821"/>
              <a:gd name="connsiteY1" fmla="*/ 233464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821" h="5953328">
                <a:moveTo>
                  <a:pt x="2363821" y="0"/>
                </a:moveTo>
                <a:lnTo>
                  <a:pt x="145831" y="233464"/>
                </a:lnTo>
                <a:lnTo>
                  <a:pt x="0" y="5826868"/>
                </a:lnTo>
                <a:lnTo>
                  <a:pt x="2363821" y="5953328"/>
                </a:lnTo>
                <a:lnTo>
                  <a:pt x="2363821" y="0"/>
                </a:lnTo>
                <a:close/>
              </a:path>
            </a:pathLst>
          </a:cu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Vrije vorm 18"/>
          <p:cNvSpPr/>
          <p:nvPr/>
        </p:nvSpPr>
        <p:spPr>
          <a:xfrm rot="21079913">
            <a:off x="146930" y="-116720"/>
            <a:ext cx="10653745" cy="6490852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821" h="5953328">
                <a:moveTo>
                  <a:pt x="2363821" y="0"/>
                </a:moveTo>
                <a:lnTo>
                  <a:pt x="340468" y="0"/>
                </a:lnTo>
                <a:lnTo>
                  <a:pt x="0" y="5826868"/>
                </a:lnTo>
                <a:lnTo>
                  <a:pt x="2363821" y="5953328"/>
                </a:lnTo>
                <a:lnTo>
                  <a:pt x="2363821" y="0"/>
                </a:lnTo>
                <a:close/>
              </a:path>
            </a:pathLst>
          </a:cu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527538" y="5486401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4000" b="1" dirty="0">
              <a:solidFill>
                <a:srgbClr val="FF00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92421" y="6156083"/>
            <a:ext cx="640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Titel</a:t>
            </a:r>
          </a:p>
        </p:txBody>
      </p:sp>
      <p:grpSp>
        <p:nvGrpSpPr>
          <p:cNvPr id="22" name="Groep 21">
            <a:extLst>
              <a:ext uri="{FF2B5EF4-FFF2-40B4-BE49-F238E27FC236}">
                <a16:creationId xmlns:a16="http://schemas.microsoft.com/office/drawing/2014/main" id="{071016CE-DCE0-4F48-ABC3-0796F6A54270}"/>
              </a:ext>
            </a:extLst>
          </p:cNvPr>
          <p:cNvGrpSpPr/>
          <p:nvPr/>
        </p:nvGrpSpPr>
        <p:grpSpPr>
          <a:xfrm>
            <a:off x="0" y="5480764"/>
            <a:ext cx="11841780" cy="1392572"/>
            <a:chOff x="0" y="5480764"/>
            <a:chExt cx="11841780" cy="1392572"/>
          </a:xfrm>
        </p:grpSpPr>
        <p:sp>
          <p:nvSpPr>
            <p:cNvPr id="23" name="Vrije vorm 2">
              <a:extLst>
                <a:ext uri="{FF2B5EF4-FFF2-40B4-BE49-F238E27FC236}">
                  <a16:creationId xmlns:a16="http://schemas.microsoft.com/office/drawing/2014/main" id="{3F9682D3-639E-40C9-84BD-29A1CD706F1F}"/>
                </a:ext>
              </a:extLst>
            </p:cNvPr>
            <p:cNvSpPr/>
            <p:nvPr/>
          </p:nvSpPr>
          <p:spPr>
            <a:xfrm>
              <a:off x="0" y="5480764"/>
              <a:ext cx="10167457" cy="1392572"/>
            </a:xfrm>
            <a:custGeom>
              <a:avLst/>
              <a:gdLst>
                <a:gd name="connsiteX0" fmla="*/ 0 w 9706062"/>
                <a:gd name="connsiteY0" fmla="*/ 8389 h 1392572"/>
                <a:gd name="connsiteX1" fmla="*/ 0 w 9706062"/>
                <a:gd name="connsiteY1" fmla="*/ 8389 h 1392572"/>
                <a:gd name="connsiteX2" fmla="*/ 75501 w 9706062"/>
                <a:gd name="connsiteY2" fmla="*/ 0 h 1392572"/>
                <a:gd name="connsiteX3" fmla="*/ 9706062 w 9706062"/>
                <a:gd name="connsiteY3" fmla="*/ 302004 h 1392572"/>
                <a:gd name="connsiteX4" fmla="*/ 9706062 w 9706062"/>
                <a:gd name="connsiteY4" fmla="*/ 1392572 h 1392572"/>
                <a:gd name="connsiteX5" fmla="*/ 8389 w 9706062"/>
                <a:gd name="connsiteY5" fmla="*/ 1384183 h 1392572"/>
                <a:gd name="connsiteX6" fmla="*/ 0 w 9706062"/>
                <a:gd name="connsiteY6" fmla="*/ 8389 h 139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6062" h="1392572">
                  <a:moveTo>
                    <a:pt x="0" y="8389"/>
                  </a:moveTo>
                  <a:lnTo>
                    <a:pt x="0" y="8389"/>
                  </a:lnTo>
                  <a:lnTo>
                    <a:pt x="75501" y="0"/>
                  </a:lnTo>
                  <a:lnTo>
                    <a:pt x="9706062" y="302004"/>
                  </a:lnTo>
                  <a:lnTo>
                    <a:pt x="9706062" y="1392572"/>
                  </a:lnTo>
                  <a:lnTo>
                    <a:pt x="8389" y="1384183"/>
                  </a:lnTo>
                  <a:cubicBezTo>
                    <a:pt x="5593" y="922789"/>
                    <a:pt x="2796" y="461394"/>
                    <a:pt x="0" y="8389"/>
                  </a:cubicBezTo>
                  <a:close/>
                </a:path>
              </a:pathLst>
            </a:custGeom>
            <a:solidFill>
              <a:srgbClr val="233B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A0D4D9B2-9F8F-480A-8C51-AD4CF916E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6612" y="5861543"/>
              <a:ext cx="1475168" cy="834186"/>
            </a:xfrm>
            <a:prstGeom prst="rect">
              <a:avLst/>
            </a:prstGeom>
          </p:spPr>
        </p:pic>
      </p:grpSp>
      <p:sp>
        <p:nvSpPr>
          <p:cNvPr id="3" name="Rechthoek 2">
            <a:extLst>
              <a:ext uri="{FF2B5EF4-FFF2-40B4-BE49-F238E27FC236}">
                <a16:creationId xmlns:a16="http://schemas.microsoft.com/office/drawing/2014/main" id="{E61FBABA-083E-D82B-13C5-D98C588B75B9}"/>
              </a:ext>
            </a:extLst>
          </p:cNvPr>
          <p:cNvSpPr/>
          <p:nvPr/>
        </p:nvSpPr>
        <p:spPr>
          <a:xfrm rot="179820">
            <a:off x="-108824" y="293454"/>
            <a:ext cx="3717083" cy="814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 rot="182258">
            <a:off x="392019" y="290486"/>
            <a:ext cx="2617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233B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EF: Plannen &amp;</a:t>
            </a:r>
          </a:p>
          <a:p>
            <a:r>
              <a:rPr lang="nl-NL" sz="2400" b="1" dirty="0">
                <a:solidFill>
                  <a:srgbClr val="233B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Organiseren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5B1B25D-DD2B-C840-0311-C19AF1253C1A}"/>
              </a:ext>
            </a:extLst>
          </p:cNvPr>
          <p:cNvSpPr/>
          <p:nvPr/>
        </p:nvSpPr>
        <p:spPr>
          <a:xfrm rot="21169032">
            <a:off x="9793984" y="5262524"/>
            <a:ext cx="2581096" cy="1790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20EC5D61-CE94-44A9-5813-6949521B91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659" y="5683936"/>
            <a:ext cx="1345393" cy="892460"/>
          </a:xfrm>
          <a:prstGeom prst="rect">
            <a:avLst/>
          </a:prstGeom>
        </p:spPr>
      </p:pic>
      <p:sp>
        <p:nvSpPr>
          <p:cNvPr id="30" name="Tijdelijke aanduiding voor inhoud 2">
            <a:extLst>
              <a:ext uri="{FF2B5EF4-FFF2-40B4-BE49-F238E27FC236}">
                <a16:creationId xmlns:a16="http://schemas.microsoft.com/office/drawing/2014/main" id="{D7260D9D-62DB-4E90-A7AA-6DD0B7514F8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233B53"/>
                </a:solidFill>
              </a:rPr>
              <a:t>                               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5A6A62E1-2A5A-4440-B5E6-55FADBFB9BE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20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Schrijf alle informatie uit</a:t>
            </a:r>
          </a:p>
          <a:p>
            <a:pPr algn="l">
              <a:buFontTx/>
              <a:buChar char="-"/>
            </a:pPr>
            <a:r>
              <a:rPr lang="nl-NL" sz="20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Maak een kladversie van de planning</a:t>
            </a:r>
          </a:p>
          <a:p>
            <a:pPr algn="l">
              <a:buFontTx/>
              <a:buChar char="-"/>
            </a:pPr>
            <a:r>
              <a:rPr lang="nl-NL" sz="20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Vervolgens een nette versie</a:t>
            </a:r>
          </a:p>
          <a:p>
            <a:pPr algn="l">
              <a:buFontTx/>
              <a:buChar char="-"/>
            </a:pPr>
            <a:r>
              <a:rPr lang="nl-NL" sz="20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Beperk het werk tot 2 vakken per dag</a:t>
            </a:r>
          </a:p>
          <a:p>
            <a:pPr algn="l">
              <a:buFontTx/>
              <a:buChar char="-"/>
            </a:pPr>
            <a:r>
              <a:rPr lang="nl-NL" sz="20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Gebruik de uren </a:t>
            </a:r>
            <a:r>
              <a:rPr lang="nl-NL" sz="200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 school </a:t>
            </a:r>
            <a:r>
              <a:rPr lang="nl-NL" sz="20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nl-NL" sz="2000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P-uren</a:t>
            </a:r>
            <a:r>
              <a:rPr lang="nl-NL" sz="20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l">
              <a:buFontTx/>
              <a:buChar char="-"/>
            </a:pPr>
            <a:r>
              <a:rPr lang="nl-NL" sz="20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Hang de planning op een zichtbare plek</a:t>
            </a:r>
          </a:p>
          <a:p>
            <a:pPr>
              <a:buFontTx/>
              <a:buChar char="-"/>
            </a:pPr>
            <a:endParaRPr lang="nl-NL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886CEDBA-AD50-4F49-B172-3D4C0C31CE22}"/>
              </a:ext>
            </a:extLst>
          </p:cNvPr>
          <p:cNvSpPr/>
          <p:nvPr/>
        </p:nvSpPr>
        <p:spPr>
          <a:xfrm>
            <a:off x="5659268" y="1875222"/>
            <a:ext cx="4631267" cy="22852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nl-NL" sz="2000" dirty="0">
                <a:latin typeface="+mj-lt"/>
              </a:rPr>
              <a:t>Begin op tijd (3-4 weken van te voren)</a:t>
            </a:r>
          </a:p>
          <a:p>
            <a:pPr marL="285750" indent="-285750">
              <a:buFontTx/>
              <a:buChar char="-"/>
            </a:pPr>
            <a:r>
              <a:rPr lang="nl-NL" sz="2000" dirty="0">
                <a:latin typeface="+mj-lt"/>
              </a:rPr>
              <a:t>Gebruik de laatste week om te herhalen</a:t>
            </a:r>
          </a:p>
          <a:p>
            <a:pPr marL="285750" indent="-285750">
              <a:buFontTx/>
              <a:buChar char="-"/>
            </a:pPr>
            <a:r>
              <a:rPr lang="nl-NL" sz="2000" dirty="0">
                <a:latin typeface="+mj-lt"/>
              </a:rPr>
              <a:t>Niet te strak op elkaar</a:t>
            </a:r>
          </a:p>
          <a:p>
            <a:pPr marL="285750" indent="-285750">
              <a:buFontTx/>
              <a:buChar char="-"/>
            </a:pPr>
            <a:r>
              <a:rPr lang="nl-NL" sz="2000" dirty="0">
                <a:latin typeface="+mj-lt"/>
              </a:rPr>
              <a:t>Wanneer kun je wel en niet leren</a:t>
            </a:r>
          </a:p>
          <a:p>
            <a:pPr marL="285750" indent="-285750">
              <a:buFontTx/>
              <a:buChar char="-"/>
            </a:pPr>
            <a:r>
              <a:rPr lang="nl-NL" sz="2000" dirty="0">
                <a:latin typeface="+mj-lt"/>
              </a:rPr>
              <a:t>Maak een tijdsplanning/inschatting</a:t>
            </a:r>
          </a:p>
          <a:p>
            <a:pPr marL="285750" indent="-285750">
              <a:buFontTx/>
              <a:buChar char="-"/>
            </a:pPr>
            <a:r>
              <a:rPr lang="nl-NL" sz="2000" dirty="0">
                <a:latin typeface="+mj-lt"/>
              </a:rPr>
              <a:t>Vraag hulp als het niet lukt </a:t>
            </a:r>
          </a:p>
          <a:p>
            <a:endParaRPr lang="nl-NL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0DB4D4D8-55ED-48A9-8FA6-E796B68E281C}"/>
              </a:ext>
            </a:extLst>
          </p:cNvPr>
          <p:cNvSpPr txBox="1"/>
          <p:nvPr/>
        </p:nvSpPr>
        <p:spPr>
          <a:xfrm>
            <a:off x="1609402" y="1340942"/>
            <a:ext cx="89731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>
              <a:buNone/>
            </a:pPr>
            <a:r>
              <a:rPr lang="nl-NL" sz="2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 concreter de informatie, hoe concreter de planning!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35F809ED-9733-42CF-A940-AB87C947DF91}"/>
              </a:ext>
            </a:extLst>
          </p:cNvPr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9" t="4672" r="5800" b="6318"/>
          <a:stretch/>
        </p:blipFill>
        <p:spPr bwMode="auto">
          <a:xfrm>
            <a:off x="5775037" y="3996610"/>
            <a:ext cx="3214608" cy="24058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3268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Afbeelding 24" descr="Afbeelding met kleding, gebouw, schoeisel, persoon&#10;&#10;Automatisch gegenereerde beschrijving">
            <a:extLst>
              <a:ext uri="{FF2B5EF4-FFF2-40B4-BE49-F238E27FC236}">
                <a16:creationId xmlns:a16="http://schemas.microsoft.com/office/drawing/2014/main" id="{F704D495-1336-C92D-5BBB-315B59C9EB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52"/>
            <a:ext cx="12192000" cy="6869284"/>
          </a:xfrm>
          <a:prstGeom prst="rect">
            <a:avLst/>
          </a:prstGeom>
        </p:spPr>
      </p:pic>
      <p:sp>
        <p:nvSpPr>
          <p:cNvPr id="18" name="Vrije vorm 17"/>
          <p:cNvSpPr/>
          <p:nvPr/>
        </p:nvSpPr>
        <p:spPr>
          <a:xfrm>
            <a:off x="137909" y="-15921"/>
            <a:ext cx="11526553" cy="5953328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  <a:gd name="connsiteX0" fmla="*/ 2363821 w 2363821"/>
              <a:gd name="connsiteY0" fmla="*/ 0 h 5953328"/>
              <a:gd name="connsiteX1" fmla="*/ 145831 w 2363821"/>
              <a:gd name="connsiteY1" fmla="*/ 233464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821" h="5953328">
                <a:moveTo>
                  <a:pt x="2363821" y="0"/>
                </a:moveTo>
                <a:lnTo>
                  <a:pt x="145831" y="233464"/>
                </a:lnTo>
                <a:lnTo>
                  <a:pt x="0" y="5826868"/>
                </a:lnTo>
                <a:lnTo>
                  <a:pt x="2363821" y="5953328"/>
                </a:lnTo>
                <a:lnTo>
                  <a:pt x="2363821" y="0"/>
                </a:lnTo>
                <a:close/>
              </a:path>
            </a:pathLst>
          </a:cu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Vrije vorm 18"/>
          <p:cNvSpPr/>
          <p:nvPr/>
        </p:nvSpPr>
        <p:spPr>
          <a:xfrm rot="21079913">
            <a:off x="146930" y="-116720"/>
            <a:ext cx="10653745" cy="6490852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821" h="5953328">
                <a:moveTo>
                  <a:pt x="2363821" y="0"/>
                </a:moveTo>
                <a:lnTo>
                  <a:pt x="340468" y="0"/>
                </a:lnTo>
                <a:lnTo>
                  <a:pt x="0" y="5826868"/>
                </a:lnTo>
                <a:lnTo>
                  <a:pt x="2363821" y="5953328"/>
                </a:lnTo>
                <a:lnTo>
                  <a:pt x="2363821" y="0"/>
                </a:lnTo>
                <a:close/>
              </a:path>
            </a:pathLst>
          </a:cu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527538" y="5486401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4000" b="1" dirty="0">
              <a:solidFill>
                <a:srgbClr val="FF00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92421" y="6156083"/>
            <a:ext cx="640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Titel</a:t>
            </a:r>
          </a:p>
        </p:txBody>
      </p:sp>
      <p:grpSp>
        <p:nvGrpSpPr>
          <p:cNvPr id="22" name="Groep 21">
            <a:extLst>
              <a:ext uri="{FF2B5EF4-FFF2-40B4-BE49-F238E27FC236}">
                <a16:creationId xmlns:a16="http://schemas.microsoft.com/office/drawing/2014/main" id="{071016CE-DCE0-4F48-ABC3-0796F6A54270}"/>
              </a:ext>
            </a:extLst>
          </p:cNvPr>
          <p:cNvGrpSpPr/>
          <p:nvPr/>
        </p:nvGrpSpPr>
        <p:grpSpPr>
          <a:xfrm>
            <a:off x="0" y="5480764"/>
            <a:ext cx="11841780" cy="1392572"/>
            <a:chOff x="0" y="5480764"/>
            <a:chExt cx="11841780" cy="1392572"/>
          </a:xfrm>
        </p:grpSpPr>
        <p:sp>
          <p:nvSpPr>
            <p:cNvPr id="23" name="Vrije vorm 2">
              <a:extLst>
                <a:ext uri="{FF2B5EF4-FFF2-40B4-BE49-F238E27FC236}">
                  <a16:creationId xmlns:a16="http://schemas.microsoft.com/office/drawing/2014/main" id="{3F9682D3-639E-40C9-84BD-29A1CD706F1F}"/>
                </a:ext>
              </a:extLst>
            </p:cNvPr>
            <p:cNvSpPr/>
            <p:nvPr/>
          </p:nvSpPr>
          <p:spPr>
            <a:xfrm>
              <a:off x="0" y="5480764"/>
              <a:ext cx="10167457" cy="1392572"/>
            </a:xfrm>
            <a:custGeom>
              <a:avLst/>
              <a:gdLst>
                <a:gd name="connsiteX0" fmla="*/ 0 w 9706062"/>
                <a:gd name="connsiteY0" fmla="*/ 8389 h 1392572"/>
                <a:gd name="connsiteX1" fmla="*/ 0 w 9706062"/>
                <a:gd name="connsiteY1" fmla="*/ 8389 h 1392572"/>
                <a:gd name="connsiteX2" fmla="*/ 75501 w 9706062"/>
                <a:gd name="connsiteY2" fmla="*/ 0 h 1392572"/>
                <a:gd name="connsiteX3" fmla="*/ 9706062 w 9706062"/>
                <a:gd name="connsiteY3" fmla="*/ 302004 h 1392572"/>
                <a:gd name="connsiteX4" fmla="*/ 9706062 w 9706062"/>
                <a:gd name="connsiteY4" fmla="*/ 1392572 h 1392572"/>
                <a:gd name="connsiteX5" fmla="*/ 8389 w 9706062"/>
                <a:gd name="connsiteY5" fmla="*/ 1384183 h 1392572"/>
                <a:gd name="connsiteX6" fmla="*/ 0 w 9706062"/>
                <a:gd name="connsiteY6" fmla="*/ 8389 h 139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6062" h="1392572">
                  <a:moveTo>
                    <a:pt x="0" y="8389"/>
                  </a:moveTo>
                  <a:lnTo>
                    <a:pt x="0" y="8389"/>
                  </a:lnTo>
                  <a:lnTo>
                    <a:pt x="75501" y="0"/>
                  </a:lnTo>
                  <a:lnTo>
                    <a:pt x="9706062" y="302004"/>
                  </a:lnTo>
                  <a:lnTo>
                    <a:pt x="9706062" y="1392572"/>
                  </a:lnTo>
                  <a:lnTo>
                    <a:pt x="8389" y="1384183"/>
                  </a:lnTo>
                  <a:cubicBezTo>
                    <a:pt x="5593" y="922789"/>
                    <a:pt x="2796" y="461394"/>
                    <a:pt x="0" y="8389"/>
                  </a:cubicBezTo>
                  <a:close/>
                </a:path>
              </a:pathLst>
            </a:custGeom>
            <a:solidFill>
              <a:srgbClr val="233B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A0D4D9B2-9F8F-480A-8C51-AD4CF916E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6612" y="5861543"/>
              <a:ext cx="1475168" cy="834186"/>
            </a:xfrm>
            <a:prstGeom prst="rect">
              <a:avLst/>
            </a:prstGeom>
          </p:spPr>
        </p:pic>
      </p:grpSp>
      <p:sp>
        <p:nvSpPr>
          <p:cNvPr id="3" name="Rechthoek 2">
            <a:extLst>
              <a:ext uri="{FF2B5EF4-FFF2-40B4-BE49-F238E27FC236}">
                <a16:creationId xmlns:a16="http://schemas.microsoft.com/office/drawing/2014/main" id="{E61FBABA-083E-D82B-13C5-D98C588B75B9}"/>
              </a:ext>
            </a:extLst>
          </p:cNvPr>
          <p:cNvSpPr/>
          <p:nvPr/>
        </p:nvSpPr>
        <p:spPr>
          <a:xfrm rot="179820">
            <a:off x="-108824" y="293454"/>
            <a:ext cx="3717083" cy="814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 rot="182258">
            <a:off x="456857" y="484394"/>
            <a:ext cx="2836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233B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Leervaardigheden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5B1B25D-DD2B-C840-0311-C19AF1253C1A}"/>
              </a:ext>
            </a:extLst>
          </p:cNvPr>
          <p:cNvSpPr/>
          <p:nvPr/>
        </p:nvSpPr>
        <p:spPr>
          <a:xfrm rot="21169032">
            <a:off x="9793984" y="5262524"/>
            <a:ext cx="2581096" cy="1790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20EC5D61-CE94-44A9-5813-6949521B91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659" y="5683936"/>
            <a:ext cx="1345393" cy="892460"/>
          </a:xfrm>
          <a:prstGeom prst="rect">
            <a:avLst/>
          </a:prstGeom>
        </p:spPr>
      </p:pic>
      <p:sp>
        <p:nvSpPr>
          <p:cNvPr id="30" name="Tijdelijke aanduiding voor inhoud 2">
            <a:extLst>
              <a:ext uri="{FF2B5EF4-FFF2-40B4-BE49-F238E27FC236}">
                <a16:creationId xmlns:a16="http://schemas.microsoft.com/office/drawing/2014/main" id="{D7260D9D-62DB-4E90-A7AA-6DD0B7514F8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233B53"/>
                </a:solidFill>
              </a:rPr>
              <a:t>                               </a:t>
            </a: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6A3E9603-8C53-4C1D-B23C-8A1318EC9645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dirty="0">
                <a:solidFill>
                  <a:srgbClr val="233B53"/>
                </a:solidFill>
                <a:latin typeface="+mj-lt"/>
              </a:rPr>
              <a:t> Je leert natuurlijk het meest als je zelf aan de slag gaat met de stof.</a:t>
            </a:r>
          </a:p>
          <a:p>
            <a:pPr algn="l"/>
            <a:endParaRPr lang="nl-NL" dirty="0">
              <a:solidFill>
                <a:srgbClr val="233B53"/>
              </a:solidFill>
              <a:latin typeface="+mj-lt"/>
            </a:endParaRPr>
          </a:p>
          <a:p>
            <a:pPr algn="l"/>
            <a:r>
              <a:rPr lang="nl-NL" dirty="0">
                <a:solidFill>
                  <a:srgbClr val="233B53"/>
                </a:solidFill>
                <a:latin typeface="+mj-lt"/>
              </a:rPr>
              <a:t>Als je het aan iemand anders uit </a:t>
            </a:r>
          </a:p>
          <a:p>
            <a:pPr algn="l"/>
            <a:r>
              <a:rPr lang="nl-NL" dirty="0">
                <a:solidFill>
                  <a:srgbClr val="233B53"/>
                </a:solidFill>
                <a:latin typeface="+mj-lt"/>
              </a:rPr>
              <a:t>kunt leggen, kun je de stof het</a:t>
            </a:r>
          </a:p>
          <a:p>
            <a:pPr algn="l"/>
            <a:r>
              <a:rPr lang="nl-NL" dirty="0">
                <a:solidFill>
                  <a:srgbClr val="233B53"/>
                </a:solidFill>
                <a:latin typeface="+mj-lt"/>
              </a:rPr>
              <a:t>beste onthouden.</a:t>
            </a:r>
          </a:p>
        </p:txBody>
      </p:sp>
      <p:pic>
        <p:nvPicPr>
          <p:cNvPr id="26" name="Afbeelding 25" descr="ICT didactiek - Pascal ter Heege">
            <a:extLst>
              <a:ext uri="{FF2B5EF4-FFF2-40B4-BE49-F238E27FC236}">
                <a16:creationId xmlns:a16="http://schemas.microsoft.com/office/drawing/2014/main" id="{1097A8FE-3A95-4A6F-9088-B07C66B6E0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354" y="2348263"/>
            <a:ext cx="5432732" cy="3202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493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Afbeelding 24" descr="Afbeelding met kleding, gebouw, schoeisel, persoon&#10;&#10;Automatisch gegenereerde beschrijving">
            <a:extLst>
              <a:ext uri="{FF2B5EF4-FFF2-40B4-BE49-F238E27FC236}">
                <a16:creationId xmlns:a16="http://schemas.microsoft.com/office/drawing/2014/main" id="{F704D495-1336-C92D-5BBB-315B59C9EB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52"/>
            <a:ext cx="12192000" cy="6869284"/>
          </a:xfrm>
          <a:prstGeom prst="rect">
            <a:avLst/>
          </a:prstGeom>
        </p:spPr>
      </p:pic>
      <p:sp>
        <p:nvSpPr>
          <p:cNvPr id="18" name="Vrije vorm 17"/>
          <p:cNvSpPr/>
          <p:nvPr/>
        </p:nvSpPr>
        <p:spPr>
          <a:xfrm>
            <a:off x="137909" y="-15921"/>
            <a:ext cx="11526553" cy="5953328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  <a:gd name="connsiteX0" fmla="*/ 2363821 w 2363821"/>
              <a:gd name="connsiteY0" fmla="*/ 0 h 5953328"/>
              <a:gd name="connsiteX1" fmla="*/ 145831 w 2363821"/>
              <a:gd name="connsiteY1" fmla="*/ 233464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821" h="5953328">
                <a:moveTo>
                  <a:pt x="2363821" y="0"/>
                </a:moveTo>
                <a:lnTo>
                  <a:pt x="145831" y="233464"/>
                </a:lnTo>
                <a:lnTo>
                  <a:pt x="0" y="5826868"/>
                </a:lnTo>
                <a:lnTo>
                  <a:pt x="2363821" y="5953328"/>
                </a:lnTo>
                <a:lnTo>
                  <a:pt x="2363821" y="0"/>
                </a:lnTo>
                <a:close/>
              </a:path>
            </a:pathLst>
          </a:cu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Vrije vorm 18"/>
          <p:cNvSpPr/>
          <p:nvPr/>
        </p:nvSpPr>
        <p:spPr>
          <a:xfrm rot="21079913">
            <a:off x="146930" y="-116720"/>
            <a:ext cx="10653745" cy="6490852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821" h="5953328">
                <a:moveTo>
                  <a:pt x="2363821" y="0"/>
                </a:moveTo>
                <a:lnTo>
                  <a:pt x="340468" y="0"/>
                </a:lnTo>
                <a:lnTo>
                  <a:pt x="0" y="5826868"/>
                </a:lnTo>
                <a:lnTo>
                  <a:pt x="2363821" y="5953328"/>
                </a:lnTo>
                <a:lnTo>
                  <a:pt x="2363821" y="0"/>
                </a:lnTo>
                <a:close/>
              </a:path>
            </a:pathLst>
          </a:cu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527538" y="5486401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4000" b="1" dirty="0">
              <a:solidFill>
                <a:srgbClr val="FF00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92421" y="6156083"/>
            <a:ext cx="640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Titel</a:t>
            </a:r>
          </a:p>
        </p:txBody>
      </p:sp>
      <p:grpSp>
        <p:nvGrpSpPr>
          <p:cNvPr id="22" name="Groep 21">
            <a:extLst>
              <a:ext uri="{FF2B5EF4-FFF2-40B4-BE49-F238E27FC236}">
                <a16:creationId xmlns:a16="http://schemas.microsoft.com/office/drawing/2014/main" id="{071016CE-DCE0-4F48-ABC3-0796F6A54270}"/>
              </a:ext>
            </a:extLst>
          </p:cNvPr>
          <p:cNvGrpSpPr/>
          <p:nvPr/>
        </p:nvGrpSpPr>
        <p:grpSpPr>
          <a:xfrm>
            <a:off x="0" y="5480764"/>
            <a:ext cx="11841780" cy="1392572"/>
            <a:chOff x="0" y="5480764"/>
            <a:chExt cx="11841780" cy="1392572"/>
          </a:xfrm>
        </p:grpSpPr>
        <p:sp>
          <p:nvSpPr>
            <p:cNvPr id="23" name="Vrije vorm 2">
              <a:extLst>
                <a:ext uri="{FF2B5EF4-FFF2-40B4-BE49-F238E27FC236}">
                  <a16:creationId xmlns:a16="http://schemas.microsoft.com/office/drawing/2014/main" id="{3F9682D3-639E-40C9-84BD-29A1CD706F1F}"/>
                </a:ext>
              </a:extLst>
            </p:cNvPr>
            <p:cNvSpPr/>
            <p:nvPr/>
          </p:nvSpPr>
          <p:spPr>
            <a:xfrm>
              <a:off x="0" y="5480764"/>
              <a:ext cx="10167457" cy="1392572"/>
            </a:xfrm>
            <a:custGeom>
              <a:avLst/>
              <a:gdLst>
                <a:gd name="connsiteX0" fmla="*/ 0 w 9706062"/>
                <a:gd name="connsiteY0" fmla="*/ 8389 h 1392572"/>
                <a:gd name="connsiteX1" fmla="*/ 0 w 9706062"/>
                <a:gd name="connsiteY1" fmla="*/ 8389 h 1392572"/>
                <a:gd name="connsiteX2" fmla="*/ 75501 w 9706062"/>
                <a:gd name="connsiteY2" fmla="*/ 0 h 1392572"/>
                <a:gd name="connsiteX3" fmla="*/ 9706062 w 9706062"/>
                <a:gd name="connsiteY3" fmla="*/ 302004 h 1392572"/>
                <a:gd name="connsiteX4" fmla="*/ 9706062 w 9706062"/>
                <a:gd name="connsiteY4" fmla="*/ 1392572 h 1392572"/>
                <a:gd name="connsiteX5" fmla="*/ 8389 w 9706062"/>
                <a:gd name="connsiteY5" fmla="*/ 1384183 h 1392572"/>
                <a:gd name="connsiteX6" fmla="*/ 0 w 9706062"/>
                <a:gd name="connsiteY6" fmla="*/ 8389 h 139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6062" h="1392572">
                  <a:moveTo>
                    <a:pt x="0" y="8389"/>
                  </a:moveTo>
                  <a:lnTo>
                    <a:pt x="0" y="8389"/>
                  </a:lnTo>
                  <a:lnTo>
                    <a:pt x="75501" y="0"/>
                  </a:lnTo>
                  <a:lnTo>
                    <a:pt x="9706062" y="302004"/>
                  </a:lnTo>
                  <a:lnTo>
                    <a:pt x="9706062" y="1392572"/>
                  </a:lnTo>
                  <a:lnTo>
                    <a:pt x="8389" y="1384183"/>
                  </a:lnTo>
                  <a:cubicBezTo>
                    <a:pt x="5593" y="922789"/>
                    <a:pt x="2796" y="461394"/>
                    <a:pt x="0" y="8389"/>
                  </a:cubicBezTo>
                  <a:close/>
                </a:path>
              </a:pathLst>
            </a:custGeom>
            <a:solidFill>
              <a:srgbClr val="233B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A0D4D9B2-9F8F-480A-8C51-AD4CF916E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6612" y="5861543"/>
              <a:ext cx="1475168" cy="834186"/>
            </a:xfrm>
            <a:prstGeom prst="rect">
              <a:avLst/>
            </a:prstGeom>
          </p:spPr>
        </p:pic>
      </p:grpSp>
      <p:sp>
        <p:nvSpPr>
          <p:cNvPr id="3" name="Rechthoek 2">
            <a:extLst>
              <a:ext uri="{FF2B5EF4-FFF2-40B4-BE49-F238E27FC236}">
                <a16:creationId xmlns:a16="http://schemas.microsoft.com/office/drawing/2014/main" id="{E61FBABA-083E-D82B-13C5-D98C588B75B9}"/>
              </a:ext>
            </a:extLst>
          </p:cNvPr>
          <p:cNvSpPr/>
          <p:nvPr/>
        </p:nvSpPr>
        <p:spPr>
          <a:xfrm rot="179820">
            <a:off x="-108824" y="293454"/>
            <a:ext cx="3717083" cy="814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 rot="182258">
            <a:off x="456854" y="484394"/>
            <a:ext cx="2836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233B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Leervaardigheden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5B1B25D-DD2B-C840-0311-C19AF1253C1A}"/>
              </a:ext>
            </a:extLst>
          </p:cNvPr>
          <p:cNvSpPr/>
          <p:nvPr/>
        </p:nvSpPr>
        <p:spPr>
          <a:xfrm rot="21169032">
            <a:off x="9793984" y="5262524"/>
            <a:ext cx="2581096" cy="1790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20EC5D61-CE94-44A9-5813-6949521B91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659" y="5683936"/>
            <a:ext cx="1345393" cy="892460"/>
          </a:xfrm>
          <a:prstGeom prst="rect">
            <a:avLst/>
          </a:prstGeom>
        </p:spPr>
      </p:pic>
      <p:sp>
        <p:nvSpPr>
          <p:cNvPr id="30" name="Tijdelijke aanduiding voor inhoud 2">
            <a:extLst>
              <a:ext uri="{FF2B5EF4-FFF2-40B4-BE49-F238E27FC236}">
                <a16:creationId xmlns:a16="http://schemas.microsoft.com/office/drawing/2014/main" id="{D7260D9D-62DB-4E90-A7AA-6DD0B7514F8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233B53"/>
                </a:solidFill>
              </a:rPr>
              <a:t>                               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855B4015-2E46-43AF-ADD4-E398CFC9463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>
              <a:solidFill>
                <a:srgbClr val="233B53"/>
              </a:solidFill>
            </a:endParaRPr>
          </a:p>
          <a:p>
            <a:endParaRPr lang="nl-NL" dirty="0">
              <a:solidFill>
                <a:srgbClr val="233B53"/>
              </a:solidFill>
            </a:endParaRP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296A0A11-4D01-485B-BDAA-989B03E69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571" y="1524052"/>
            <a:ext cx="3184902" cy="3184902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43BBF4C8-F432-45E1-9A73-BE0728CD8F8A}"/>
              </a:ext>
            </a:extLst>
          </p:cNvPr>
          <p:cNvSpPr txBox="1"/>
          <p:nvPr/>
        </p:nvSpPr>
        <p:spPr>
          <a:xfrm>
            <a:off x="628571" y="4815581"/>
            <a:ext cx="3184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Nederlands, Duits, Frans, Engels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7F50733A-BA15-4125-B8BB-6A87943DB2DF}"/>
              </a:ext>
            </a:extLst>
          </p:cNvPr>
          <p:cNvSpPr txBox="1"/>
          <p:nvPr/>
        </p:nvSpPr>
        <p:spPr>
          <a:xfrm>
            <a:off x="4192292" y="1534332"/>
            <a:ext cx="61743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Woordjes: </a:t>
            </a:r>
          </a:p>
          <a:p>
            <a:pPr marL="285750" indent="-285750">
              <a:buFontTx/>
              <a:buChar char="-"/>
            </a:pPr>
            <a:r>
              <a:rPr lang="nl-NL" dirty="0"/>
              <a:t>Afdekmethode</a:t>
            </a:r>
          </a:p>
          <a:p>
            <a:pPr marL="285750" indent="-285750">
              <a:buFontTx/>
              <a:buChar char="-"/>
            </a:pPr>
            <a:r>
              <a:rPr lang="nl-NL" dirty="0"/>
              <a:t>WRTS</a:t>
            </a:r>
          </a:p>
          <a:p>
            <a:pPr marL="285750" indent="-285750">
              <a:buFontTx/>
              <a:buChar char="-"/>
            </a:pPr>
            <a:r>
              <a:rPr lang="nl-NL" dirty="0"/>
              <a:t>Flitskaarten</a:t>
            </a:r>
          </a:p>
          <a:p>
            <a:endParaRPr lang="nl-NL" dirty="0"/>
          </a:p>
          <a:p>
            <a:r>
              <a:rPr lang="nl-NL" dirty="0"/>
              <a:t>Zinnen leren/vertalen</a:t>
            </a:r>
          </a:p>
          <a:p>
            <a:pPr marL="285750" indent="-285750">
              <a:buFontTx/>
              <a:buChar char="-"/>
            </a:pPr>
            <a:r>
              <a:rPr lang="nl-NL" dirty="0"/>
              <a:t>Woorden koppelen</a:t>
            </a:r>
          </a:p>
          <a:p>
            <a:pPr marL="285750" indent="-285750">
              <a:buFontTx/>
              <a:buChar char="-"/>
            </a:pPr>
            <a:r>
              <a:rPr lang="nl-NL" dirty="0"/>
              <a:t>Afdekmethode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r>
              <a:rPr lang="nl-NL" dirty="0"/>
              <a:t>Grammatica:</a:t>
            </a:r>
          </a:p>
          <a:p>
            <a:r>
              <a:rPr lang="nl-NL" dirty="0"/>
              <a:t>- Regels leren (regel, uitwerking/voorbeeld, uitzondering)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24C542B9-3973-4D06-A2D8-FE92E64EAD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4833" y="594609"/>
            <a:ext cx="3218967" cy="311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77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Afbeelding 24" descr="Afbeelding met kleding, gebouw, schoeisel, persoon&#10;&#10;Automatisch gegenereerde beschrijving">
            <a:extLst>
              <a:ext uri="{FF2B5EF4-FFF2-40B4-BE49-F238E27FC236}">
                <a16:creationId xmlns:a16="http://schemas.microsoft.com/office/drawing/2014/main" id="{F704D495-1336-C92D-5BBB-315B59C9EB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52"/>
            <a:ext cx="12192000" cy="6869284"/>
          </a:xfrm>
          <a:prstGeom prst="rect">
            <a:avLst/>
          </a:prstGeom>
        </p:spPr>
      </p:pic>
      <p:sp>
        <p:nvSpPr>
          <p:cNvPr id="18" name="Vrije vorm 17"/>
          <p:cNvSpPr/>
          <p:nvPr/>
        </p:nvSpPr>
        <p:spPr>
          <a:xfrm>
            <a:off x="137909" y="-15921"/>
            <a:ext cx="11526553" cy="5953328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  <a:gd name="connsiteX0" fmla="*/ 2363821 w 2363821"/>
              <a:gd name="connsiteY0" fmla="*/ 0 h 5953328"/>
              <a:gd name="connsiteX1" fmla="*/ 145831 w 2363821"/>
              <a:gd name="connsiteY1" fmla="*/ 233464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821" h="5953328">
                <a:moveTo>
                  <a:pt x="2363821" y="0"/>
                </a:moveTo>
                <a:lnTo>
                  <a:pt x="145831" y="233464"/>
                </a:lnTo>
                <a:lnTo>
                  <a:pt x="0" y="5826868"/>
                </a:lnTo>
                <a:lnTo>
                  <a:pt x="2363821" y="5953328"/>
                </a:lnTo>
                <a:lnTo>
                  <a:pt x="2363821" y="0"/>
                </a:lnTo>
                <a:close/>
              </a:path>
            </a:pathLst>
          </a:cu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Vrije vorm 18"/>
          <p:cNvSpPr/>
          <p:nvPr/>
        </p:nvSpPr>
        <p:spPr>
          <a:xfrm rot="21079913">
            <a:off x="146930" y="-116720"/>
            <a:ext cx="10653745" cy="6490852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821" h="5953328">
                <a:moveTo>
                  <a:pt x="2363821" y="0"/>
                </a:moveTo>
                <a:lnTo>
                  <a:pt x="340468" y="0"/>
                </a:lnTo>
                <a:lnTo>
                  <a:pt x="0" y="5826868"/>
                </a:lnTo>
                <a:lnTo>
                  <a:pt x="2363821" y="5953328"/>
                </a:lnTo>
                <a:lnTo>
                  <a:pt x="2363821" y="0"/>
                </a:lnTo>
                <a:close/>
              </a:path>
            </a:pathLst>
          </a:cu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527538" y="5486401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4000" b="1" dirty="0">
              <a:solidFill>
                <a:srgbClr val="FF00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92421" y="6156083"/>
            <a:ext cx="640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Titel</a:t>
            </a:r>
          </a:p>
        </p:txBody>
      </p:sp>
      <p:grpSp>
        <p:nvGrpSpPr>
          <p:cNvPr id="22" name="Groep 21">
            <a:extLst>
              <a:ext uri="{FF2B5EF4-FFF2-40B4-BE49-F238E27FC236}">
                <a16:creationId xmlns:a16="http://schemas.microsoft.com/office/drawing/2014/main" id="{071016CE-DCE0-4F48-ABC3-0796F6A54270}"/>
              </a:ext>
            </a:extLst>
          </p:cNvPr>
          <p:cNvGrpSpPr/>
          <p:nvPr/>
        </p:nvGrpSpPr>
        <p:grpSpPr>
          <a:xfrm>
            <a:off x="0" y="5480764"/>
            <a:ext cx="11841780" cy="1392572"/>
            <a:chOff x="0" y="5480764"/>
            <a:chExt cx="11841780" cy="1392572"/>
          </a:xfrm>
        </p:grpSpPr>
        <p:sp>
          <p:nvSpPr>
            <p:cNvPr id="23" name="Vrije vorm 2">
              <a:extLst>
                <a:ext uri="{FF2B5EF4-FFF2-40B4-BE49-F238E27FC236}">
                  <a16:creationId xmlns:a16="http://schemas.microsoft.com/office/drawing/2014/main" id="{3F9682D3-639E-40C9-84BD-29A1CD706F1F}"/>
                </a:ext>
              </a:extLst>
            </p:cNvPr>
            <p:cNvSpPr/>
            <p:nvPr/>
          </p:nvSpPr>
          <p:spPr>
            <a:xfrm>
              <a:off x="0" y="5480764"/>
              <a:ext cx="10167457" cy="1392572"/>
            </a:xfrm>
            <a:custGeom>
              <a:avLst/>
              <a:gdLst>
                <a:gd name="connsiteX0" fmla="*/ 0 w 9706062"/>
                <a:gd name="connsiteY0" fmla="*/ 8389 h 1392572"/>
                <a:gd name="connsiteX1" fmla="*/ 0 w 9706062"/>
                <a:gd name="connsiteY1" fmla="*/ 8389 h 1392572"/>
                <a:gd name="connsiteX2" fmla="*/ 75501 w 9706062"/>
                <a:gd name="connsiteY2" fmla="*/ 0 h 1392572"/>
                <a:gd name="connsiteX3" fmla="*/ 9706062 w 9706062"/>
                <a:gd name="connsiteY3" fmla="*/ 302004 h 1392572"/>
                <a:gd name="connsiteX4" fmla="*/ 9706062 w 9706062"/>
                <a:gd name="connsiteY4" fmla="*/ 1392572 h 1392572"/>
                <a:gd name="connsiteX5" fmla="*/ 8389 w 9706062"/>
                <a:gd name="connsiteY5" fmla="*/ 1384183 h 1392572"/>
                <a:gd name="connsiteX6" fmla="*/ 0 w 9706062"/>
                <a:gd name="connsiteY6" fmla="*/ 8389 h 139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6062" h="1392572">
                  <a:moveTo>
                    <a:pt x="0" y="8389"/>
                  </a:moveTo>
                  <a:lnTo>
                    <a:pt x="0" y="8389"/>
                  </a:lnTo>
                  <a:lnTo>
                    <a:pt x="75501" y="0"/>
                  </a:lnTo>
                  <a:lnTo>
                    <a:pt x="9706062" y="302004"/>
                  </a:lnTo>
                  <a:lnTo>
                    <a:pt x="9706062" y="1392572"/>
                  </a:lnTo>
                  <a:lnTo>
                    <a:pt x="8389" y="1384183"/>
                  </a:lnTo>
                  <a:cubicBezTo>
                    <a:pt x="5593" y="922789"/>
                    <a:pt x="2796" y="461394"/>
                    <a:pt x="0" y="8389"/>
                  </a:cubicBezTo>
                  <a:close/>
                </a:path>
              </a:pathLst>
            </a:custGeom>
            <a:solidFill>
              <a:srgbClr val="233B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A0D4D9B2-9F8F-480A-8C51-AD4CF916E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6612" y="5861543"/>
              <a:ext cx="1475168" cy="834186"/>
            </a:xfrm>
            <a:prstGeom prst="rect">
              <a:avLst/>
            </a:prstGeom>
          </p:spPr>
        </p:pic>
      </p:grpSp>
      <p:sp>
        <p:nvSpPr>
          <p:cNvPr id="3" name="Rechthoek 2">
            <a:extLst>
              <a:ext uri="{FF2B5EF4-FFF2-40B4-BE49-F238E27FC236}">
                <a16:creationId xmlns:a16="http://schemas.microsoft.com/office/drawing/2014/main" id="{E61FBABA-083E-D82B-13C5-D98C588B75B9}"/>
              </a:ext>
            </a:extLst>
          </p:cNvPr>
          <p:cNvSpPr/>
          <p:nvPr/>
        </p:nvSpPr>
        <p:spPr>
          <a:xfrm rot="179820">
            <a:off x="-108824" y="293454"/>
            <a:ext cx="3717083" cy="814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 rot="182258">
            <a:off x="456855" y="484394"/>
            <a:ext cx="2836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233B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Leervaardigheden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5B1B25D-DD2B-C840-0311-C19AF1253C1A}"/>
              </a:ext>
            </a:extLst>
          </p:cNvPr>
          <p:cNvSpPr/>
          <p:nvPr/>
        </p:nvSpPr>
        <p:spPr>
          <a:xfrm rot="21169032">
            <a:off x="9793984" y="5262524"/>
            <a:ext cx="2581096" cy="1790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20EC5D61-CE94-44A9-5813-6949521B91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659" y="5683936"/>
            <a:ext cx="1345393" cy="892460"/>
          </a:xfrm>
          <a:prstGeom prst="rect">
            <a:avLst/>
          </a:prstGeom>
        </p:spPr>
      </p:pic>
      <p:sp>
        <p:nvSpPr>
          <p:cNvPr id="30" name="Tijdelijke aanduiding voor inhoud 2">
            <a:extLst>
              <a:ext uri="{FF2B5EF4-FFF2-40B4-BE49-F238E27FC236}">
                <a16:creationId xmlns:a16="http://schemas.microsoft.com/office/drawing/2014/main" id="{D7260D9D-62DB-4E90-A7AA-6DD0B7514F8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233B53"/>
                </a:solidFill>
              </a:rPr>
              <a:t>                               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8A4B45AA-AD3E-4CDF-B00D-23BBFF1E1B1B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>
              <a:solidFill>
                <a:srgbClr val="233B53"/>
              </a:solidFill>
            </a:endParaRPr>
          </a:p>
          <a:p>
            <a:endParaRPr lang="nl-NL" dirty="0">
              <a:solidFill>
                <a:srgbClr val="233B53"/>
              </a:solidFill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41F20B10-496F-492F-81FD-D0C3E5DA5C53}"/>
              </a:ext>
            </a:extLst>
          </p:cNvPr>
          <p:cNvSpPr txBox="1"/>
          <p:nvPr/>
        </p:nvSpPr>
        <p:spPr>
          <a:xfrm>
            <a:off x="712269" y="4536441"/>
            <a:ext cx="3184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Aardrijkskunde </a:t>
            </a:r>
          </a:p>
          <a:p>
            <a:r>
              <a:rPr lang="nl-NL" dirty="0"/>
              <a:t>Geschiedenis</a:t>
            </a:r>
          </a:p>
          <a:p>
            <a:r>
              <a:rPr lang="nl-NL" dirty="0"/>
              <a:t>Biologie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179359DB-9F52-4221-AB0E-8C1559F9D78B}"/>
              </a:ext>
            </a:extLst>
          </p:cNvPr>
          <p:cNvSpPr txBox="1"/>
          <p:nvPr/>
        </p:nvSpPr>
        <p:spPr>
          <a:xfrm>
            <a:off x="4192292" y="1534332"/>
            <a:ext cx="617432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Begrippen leren: (na 5 keer niet foutloos, gebruik een andere strategie)</a:t>
            </a:r>
          </a:p>
          <a:p>
            <a:pPr marL="285750" indent="-285750">
              <a:buFontTx/>
              <a:buChar char="-"/>
            </a:pPr>
            <a:r>
              <a:rPr lang="nl-NL" sz="1600" dirty="0"/>
              <a:t>Leer per 10 begrippen</a:t>
            </a:r>
          </a:p>
          <a:p>
            <a:pPr marL="285750" indent="-285750">
              <a:buFontTx/>
              <a:buChar char="-"/>
            </a:pPr>
            <a:r>
              <a:rPr lang="nl-NL" sz="1600" dirty="0"/>
              <a:t>Begrippenlijst maken</a:t>
            </a:r>
          </a:p>
          <a:p>
            <a:pPr marL="285750" indent="-285750">
              <a:buFontTx/>
              <a:buChar char="-"/>
            </a:pPr>
            <a:r>
              <a:rPr lang="nl-NL" sz="1600" dirty="0"/>
              <a:t>Afdekmethode </a:t>
            </a:r>
          </a:p>
          <a:p>
            <a:pPr marL="285750" indent="-285750">
              <a:buFontTx/>
              <a:buChar char="-"/>
            </a:pPr>
            <a:r>
              <a:rPr lang="nl-NL" sz="1600" dirty="0"/>
              <a:t>Flitskaarten</a:t>
            </a:r>
          </a:p>
          <a:p>
            <a:pPr marL="285750" indent="-285750">
              <a:buFontTx/>
              <a:buChar char="-"/>
            </a:pPr>
            <a:r>
              <a:rPr lang="nl-NL" sz="1600" dirty="0"/>
              <a:t>WRTS</a:t>
            </a:r>
          </a:p>
          <a:p>
            <a:pPr marL="285750" indent="-285750">
              <a:buFontTx/>
              <a:buChar char="-"/>
            </a:pPr>
            <a:endParaRPr lang="nl-NL" sz="1200" dirty="0"/>
          </a:p>
          <a:p>
            <a:r>
              <a:rPr lang="nl-NL" dirty="0"/>
              <a:t>Tekst begrijpen:</a:t>
            </a:r>
          </a:p>
          <a:p>
            <a:pPr marL="285750" indent="-285750">
              <a:buFontTx/>
              <a:buChar char="-"/>
            </a:pPr>
            <a:r>
              <a:rPr lang="nl-NL" sz="1600" dirty="0"/>
              <a:t>Samenvatting maken</a:t>
            </a:r>
          </a:p>
          <a:p>
            <a:pPr marL="285750" indent="-285750">
              <a:buFontTx/>
              <a:buChar char="-"/>
            </a:pPr>
            <a:r>
              <a:rPr lang="nl-NL" sz="1600" dirty="0" err="1"/>
              <a:t>Mindmap</a:t>
            </a:r>
            <a:r>
              <a:rPr lang="nl-NL" sz="1600" dirty="0"/>
              <a:t> maken</a:t>
            </a:r>
          </a:p>
          <a:p>
            <a:pPr marL="285750" indent="-285750">
              <a:buFontTx/>
              <a:buChar char="-"/>
            </a:pPr>
            <a:r>
              <a:rPr lang="nl-NL" sz="1600" dirty="0"/>
              <a:t>5W1H vragen </a:t>
            </a:r>
          </a:p>
          <a:p>
            <a:pPr marL="285750" indent="-285750">
              <a:buFontTx/>
              <a:buChar char="-"/>
            </a:pPr>
            <a:endParaRPr lang="nl-NL" sz="1200" dirty="0"/>
          </a:p>
          <a:p>
            <a:r>
              <a:rPr lang="nl-NL" dirty="0"/>
              <a:t>Topografie leren/afbeeldingen:</a:t>
            </a:r>
          </a:p>
          <a:p>
            <a:pPr marL="285750" indent="-285750">
              <a:buFontTx/>
              <a:buChar char="-"/>
            </a:pPr>
            <a:r>
              <a:rPr lang="nl-NL" sz="1600" dirty="0"/>
              <a:t>Leer per 3 namen en werk met kleuren</a:t>
            </a:r>
          </a:p>
          <a:p>
            <a:pPr marL="285750" indent="-285750">
              <a:buFontTx/>
              <a:buChar char="-"/>
            </a:pPr>
            <a:r>
              <a:rPr lang="nl-NL" sz="1600" dirty="0"/>
              <a:t>Maak gebruik van lege afbeeldingen</a:t>
            </a:r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pic>
        <p:nvPicPr>
          <p:cNvPr id="20" name="Picture 2" descr="Parma vernietigt bijna de opstand in de Lage Landen | Oude kaarten ...">
            <a:extLst>
              <a:ext uri="{FF2B5EF4-FFF2-40B4-BE49-F238E27FC236}">
                <a16:creationId xmlns:a16="http://schemas.microsoft.com/office/drawing/2014/main" id="{3962F371-7087-4500-B5B8-DAD0A537A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30" y="1400388"/>
            <a:ext cx="2840434" cy="309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D188601D-00AF-4D17-ABE2-3B1F29F7C7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88124">
            <a:off x="8085879" y="3172711"/>
            <a:ext cx="2107151" cy="177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09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Afbeelding 24" descr="Afbeelding met kleding, gebouw, schoeisel, persoon&#10;&#10;Automatisch gegenereerde beschrijving">
            <a:extLst>
              <a:ext uri="{FF2B5EF4-FFF2-40B4-BE49-F238E27FC236}">
                <a16:creationId xmlns:a16="http://schemas.microsoft.com/office/drawing/2014/main" id="{F704D495-1336-C92D-5BBB-315B59C9EB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52"/>
            <a:ext cx="12192000" cy="6869284"/>
          </a:xfrm>
          <a:prstGeom prst="rect">
            <a:avLst/>
          </a:prstGeom>
        </p:spPr>
      </p:pic>
      <p:sp>
        <p:nvSpPr>
          <p:cNvPr id="18" name="Vrije vorm 17"/>
          <p:cNvSpPr/>
          <p:nvPr/>
        </p:nvSpPr>
        <p:spPr>
          <a:xfrm>
            <a:off x="137909" y="-15921"/>
            <a:ext cx="11526553" cy="5953328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  <a:gd name="connsiteX0" fmla="*/ 2363821 w 2363821"/>
              <a:gd name="connsiteY0" fmla="*/ 0 h 5953328"/>
              <a:gd name="connsiteX1" fmla="*/ 145831 w 2363821"/>
              <a:gd name="connsiteY1" fmla="*/ 233464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821" h="5953328">
                <a:moveTo>
                  <a:pt x="2363821" y="0"/>
                </a:moveTo>
                <a:lnTo>
                  <a:pt x="145831" y="233464"/>
                </a:lnTo>
                <a:lnTo>
                  <a:pt x="0" y="5826868"/>
                </a:lnTo>
                <a:lnTo>
                  <a:pt x="2363821" y="5953328"/>
                </a:lnTo>
                <a:lnTo>
                  <a:pt x="2363821" y="0"/>
                </a:lnTo>
                <a:close/>
              </a:path>
            </a:pathLst>
          </a:cu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Vrije vorm 18"/>
          <p:cNvSpPr/>
          <p:nvPr/>
        </p:nvSpPr>
        <p:spPr>
          <a:xfrm rot="21079913">
            <a:off x="146930" y="-116720"/>
            <a:ext cx="10653745" cy="6490852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821" h="5953328">
                <a:moveTo>
                  <a:pt x="2363821" y="0"/>
                </a:moveTo>
                <a:lnTo>
                  <a:pt x="340468" y="0"/>
                </a:lnTo>
                <a:lnTo>
                  <a:pt x="0" y="5826868"/>
                </a:lnTo>
                <a:lnTo>
                  <a:pt x="2363821" y="5953328"/>
                </a:lnTo>
                <a:lnTo>
                  <a:pt x="2363821" y="0"/>
                </a:lnTo>
                <a:close/>
              </a:path>
            </a:pathLst>
          </a:cu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527538" y="5486401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4000" b="1" dirty="0">
              <a:solidFill>
                <a:srgbClr val="FF00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92421" y="6156083"/>
            <a:ext cx="640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Titel</a:t>
            </a:r>
          </a:p>
        </p:txBody>
      </p:sp>
      <p:grpSp>
        <p:nvGrpSpPr>
          <p:cNvPr id="22" name="Groep 21">
            <a:extLst>
              <a:ext uri="{FF2B5EF4-FFF2-40B4-BE49-F238E27FC236}">
                <a16:creationId xmlns:a16="http://schemas.microsoft.com/office/drawing/2014/main" id="{071016CE-DCE0-4F48-ABC3-0796F6A54270}"/>
              </a:ext>
            </a:extLst>
          </p:cNvPr>
          <p:cNvGrpSpPr/>
          <p:nvPr/>
        </p:nvGrpSpPr>
        <p:grpSpPr>
          <a:xfrm>
            <a:off x="0" y="5480764"/>
            <a:ext cx="11841780" cy="1392572"/>
            <a:chOff x="0" y="5480764"/>
            <a:chExt cx="11841780" cy="1392572"/>
          </a:xfrm>
        </p:grpSpPr>
        <p:sp>
          <p:nvSpPr>
            <p:cNvPr id="23" name="Vrije vorm 2">
              <a:extLst>
                <a:ext uri="{FF2B5EF4-FFF2-40B4-BE49-F238E27FC236}">
                  <a16:creationId xmlns:a16="http://schemas.microsoft.com/office/drawing/2014/main" id="{3F9682D3-639E-40C9-84BD-29A1CD706F1F}"/>
                </a:ext>
              </a:extLst>
            </p:cNvPr>
            <p:cNvSpPr/>
            <p:nvPr/>
          </p:nvSpPr>
          <p:spPr>
            <a:xfrm>
              <a:off x="0" y="5480764"/>
              <a:ext cx="10167457" cy="1392572"/>
            </a:xfrm>
            <a:custGeom>
              <a:avLst/>
              <a:gdLst>
                <a:gd name="connsiteX0" fmla="*/ 0 w 9706062"/>
                <a:gd name="connsiteY0" fmla="*/ 8389 h 1392572"/>
                <a:gd name="connsiteX1" fmla="*/ 0 w 9706062"/>
                <a:gd name="connsiteY1" fmla="*/ 8389 h 1392572"/>
                <a:gd name="connsiteX2" fmla="*/ 75501 w 9706062"/>
                <a:gd name="connsiteY2" fmla="*/ 0 h 1392572"/>
                <a:gd name="connsiteX3" fmla="*/ 9706062 w 9706062"/>
                <a:gd name="connsiteY3" fmla="*/ 302004 h 1392572"/>
                <a:gd name="connsiteX4" fmla="*/ 9706062 w 9706062"/>
                <a:gd name="connsiteY4" fmla="*/ 1392572 h 1392572"/>
                <a:gd name="connsiteX5" fmla="*/ 8389 w 9706062"/>
                <a:gd name="connsiteY5" fmla="*/ 1384183 h 1392572"/>
                <a:gd name="connsiteX6" fmla="*/ 0 w 9706062"/>
                <a:gd name="connsiteY6" fmla="*/ 8389 h 139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6062" h="1392572">
                  <a:moveTo>
                    <a:pt x="0" y="8389"/>
                  </a:moveTo>
                  <a:lnTo>
                    <a:pt x="0" y="8389"/>
                  </a:lnTo>
                  <a:lnTo>
                    <a:pt x="75501" y="0"/>
                  </a:lnTo>
                  <a:lnTo>
                    <a:pt x="9706062" y="302004"/>
                  </a:lnTo>
                  <a:lnTo>
                    <a:pt x="9706062" y="1392572"/>
                  </a:lnTo>
                  <a:lnTo>
                    <a:pt x="8389" y="1384183"/>
                  </a:lnTo>
                  <a:cubicBezTo>
                    <a:pt x="5593" y="922789"/>
                    <a:pt x="2796" y="461394"/>
                    <a:pt x="0" y="8389"/>
                  </a:cubicBezTo>
                  <a:close/>
                </a:path>
              </a:pathLst>
            </a:custGeom>
            <a:solidFill>
              <a:srgbClr val="233B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A0D4D9B2-9F8F-480A-8C51-AD4CF916E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6612" y="5861543"/>
              <a:ext cx="1475168" cy="834186"/>
            </a:xfrm>
            <a:prstGeom prst="rect">
              <a:avLst/>
            </a:prstGeom>
          </p:spPr>
        </p:pic>
      </p:grpSp>
      <p:sp>
        <p:nvSpPr>
          <p:cNvPr id="3" name="Rechthoek 2">
            <a:extLst>
              <a:ext uri="{FF2B5EF4-FFF2-40B4-BE49-F238E27FC236}">
                <a16:creationId xmlns:a16="http://schemas.microsoft.com/office/drawing/2014/main" id="{E61FBABA-083E-D82B-13C5-D98C588B75B9}"/>
              </a:ext>
            </a:extLst>
          </p:cNvPr>
          <p:cNvSpPr/>
          <p:nvPr/>
        </p:nvSpPr>
        <p:spPr>
          <a:xfrm rot="179820">
            <a:off x="-108824" y="293454"/>
            <a:ext cx="3717083" cy="814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 rot="182258">
            <a:off x="456857" y="484394"/>
            <a:ext cx="2836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233B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Leervaardigheden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5B1B25D-DD2B-C840-0311-C19AF1253C1A}"/>
              </a:ext>
            </a:extLst>
          </p:cNvPr>
          <p:cNvSpPr/>
          <p:nvPr/>
        </p:nvSpPr>
        <p:spPr>
          <a:xfrm rot="21169032">
            <a:off x="9793984" y="5262524"/>
            <a:ext cx="2581096" cy="1790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20EC5D61-CE94-44A9-5813-6949521B91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659" y="5683936"/>
            <a:ext cx="1345393" cy="892460"/>
          </a:xfrm>
          <a:prstGeom prst="rect">
            <a:avLst/>
          </a:prstGeom>
        </p:spPr>
      </p:pic>
      <p:sp>
        <p:nvSpPr>
          <p:cNvPr id="30" name="Tijdelijke aanduiding voor inhoud 2">
            <a:extLst>
              <a:ext uri="{FF2B5EF4-FFF2-40B4-BE49-F238E27FC236}">
                <a16:creationId xmlns:a16="http://schemas.microsoft.com/office/drawing/2014/main" id="{D7260D9D-62DB-4E90-A7AA-6DD0B7514F8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233B53"/>
                </a:solidFill>
              </a:rPr>
              <a:t>                               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73B0081C-6140-49D7-B88E-19DA76783D17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>
              <a:solidFill>
                <a:srgbClr val="233B53"/>
              </a:solidFill>
            </a:endParaRPr>
          </a:p>
          <a:p>
            <a:endParaRPr lang="nl-NL" dirty="0">
              <a:solidFill>
                <a:srgbClr val="233B53"/>
              </a:solidFill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443FF76D-0D90-4CF4-A8E0-45A211DA5C5E}"/>
              </a:ext>
            </a:extLst>
          </p:cNvPr>
          <p:cNvSpPr txBox="1"/>
          <p:nvPr/>
        </p:nvSpPr>
        <p:spPr>
          <a:xfrm>
            <a:off x="761262" y="4674941"/>
            <a:ext cx="3184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Wiskunde</a:t>
            </a:r>
          </a:p>
          <a:p>
            <a:r>
              <a:rPr lang="nl-NL" dirty="0"/>
              <a:t>Economie</a:t>
            </a:r>
          </a:p>
          <a:p>
            <a:r>
              <a:rPr lang="nl-NL" dirty="0"/>
              <a:t>NASK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D82FAED2-8A00-4342-8FF4-0F3E8F8435AC}"/>
              </a:ext>
            </a:extLst>
          </p:cNvPr>
          <p:cNvSpPr txBox="1"/>
          <p:nvPr/>
        </p:nvSpPr>
        <p:spPr>
          <a:xfrm>
            <a:off x="4553504" y="1487809"/>
            <a:ext cx="61743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Start met:</a:t>
            </a:r>
          </a:p>
          <a:p>
            <a:pPr marL="285750" indent="-285750">
              <a:buFontTx/>
              <a:buChar char="-"/>
            </a:pPr>
            <a:r>
              <a:rPr lang="nl-NL" dirty="0"/>
              <a:t>Alle gegevens uit de opdracht onder elkaar te zetten</a:t>
            </a:r>
          </a:p>
          <a:p>
            <a:pPr marL="285750" indent="-285750">
              <a:buFontTx/>
              <a:buChar char="-"/>
            </a:pPr>
            <a:r>
              <a:rPr lang="nl-NL" dirty="0"/>
              <a:t>Maak een schets als dit nodig is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r>
              <a:rPr lang="nl-NL" dirty="0"/>
              <a:t>Formule: </a:t>
            </a:r>
          </a:p>
          <a:p>
            <a:pPr marL="285750" indent="-285750">
              <a:buFontTx/>
              <a:buChar char="-"/>
            </a:pPr>
            <a:r>
              <a:rPr lang="nl-NL" dirty="0"/>
              <a:t>Schrijf de formule op en schrijf wat de letters betekenen</a:t>
            </a:r>
          </a:p>
          <a:p>
            <a:pPr marL="285750" indent="-285750">
              <a:buFontTx/>
              <a:buChar char="-"/>
            </a:pPr>
            <a:r>
              <a:rPr lang="nl-NL" dirty="0"/>
              <a:t>Vul de gegevens in</a:t>
            </a:r>
          </a:p>
          <a:p>
            <a:pPr marL="285750" indent="-285750">
              <a:buFontTx/>
              <a:buChar char="-"/>
            </a:pPr>
            <a:r>
              <a:rPr lang="nl-NL" dirty="0"/>
              <a:t>Reken de formule uit</a:t>
            </a:r>
          </a:p>
          <a:p>
            <a:endParaRPr lang="nl-NL" dirty="0"/>
          </a:p>
          <a:p>
            <a:r>
              <a:rPr lang="nl-NL" dirty="0"/>
              <a:t>Eindig met: </a:t>
            </a:r>
          </a:p>
          <a:p>
            <a:pPr marL="285750" indent="-285750">
              <a:buFontTx/>
              <a:buChar char="-"/>
            </a:pPr>
            <a:r>
              <a:rPr lang="nl-NL" dirty="0"/>
              <a:t>Een volledig antwoord (met berekening en eenheid)</a:t>
            </a:r>
          </a:p>
          <a:p>
            <a:endParaRPr lang="nl-NL" dirty="0"/>
          </a:p>
        </p:txBody>
      </p:sp>
      <p:pic>
        <p:nvPicPr>
          <p:cNvPr id="20" name="Picture 2" descr="Kinderen leren wiskunde en rekenen banner of embleemontwerp | Premium ...">
            <a:extLst>
              <a:ext uri="{FF2B5EF4-FFF2-40B4-BE49-F238E27FC236}">
                <a16:creationId xmlns:a16="http://schemas.microsoft.com/office/drawing/2014/main" id="{A80E0601-25EA-4FAE-AAF5-F2CDE3647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21" y="1426192"/>
            <a:ext cx="3922585" cy="313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12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Afbeelding 24" descr="Afbeelding met kleding, gebouw, schoeisel, persoon&#10;&#10;Automatisch gegenereerde beschrijving">
            <a:extLst>
              <a:ext uri="{FF2B5EF4-FFF2-40B4-BE49-F238E27FC236}">
                <a16:creationId xmlns:a16="http://schemas.microsoft.com/office/drawing/2014/main" id="{F704D495-1336-C92D-5BBB-315B59C9EB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52"/>
            <a:ext cx="12192000" cy="6869284"/>
          </a:xfrm>
          <a:prstGeom prst="rect">
            <a:avLst/>
          </a:prstGeom>
        </p:spPr>
      </p:pic>
      <p:sp>
        <p:nvSpPr>
          <p:cNvPr id="18" name="Vrije vorm 17"/>
          <p:cNvSpPr/>
          <p:nvPr/>
        </p:nvSpPr>
        <p:spPr>
          <a:xfrm>
            <a:off x="137909" y="-15921"/>
            <a:ext cx="11526553" cy="5953328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  <a:gd name="connsiteX0" fmla="*/ 2363821 w 2363821"/>
              <a:gd name="connsiteY0" fmla="*/ 0 h 5953328"/>
              <a:gd name="connsiteX1" fmla="*/ 145831 w 2363821"/>
              <a:gd name="connsiteY1" fmla="*/ 233464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821" h="5953328">
                <a:moveTo>
                  <a:pt x="2363821" y="0"/>
                </a:moveTo>
                <a:lnTo>
                  <a:pt x="145831" y="233464"/>
                </a:lnTo>
                <a:lnTo>
                  <a:pt x="0" y="5826868"/>
                </a:lnTo>
                <a:lnTo>
                  <a:pt x="2363821" y="5953328"/>
                </a:lnTo>
                <a:lnTo>
                  <a:pt x="2363821" y="0"/>
                </a:lnTo>
                <a:close/>
              </a:path>
            </a:pathLst>
          </a:cu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Vrije vorm 18"/>
          <p:cNvSpPr/>
          <p:nvPr/>
        </p:nvSpPr>
        <p:spPr>
          <a:xfrm rot="21079913">
            <a:off x="146930" y="-116720"/>
            <a:ext cx="10653745" cy="6490852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821" h="5953328">
                <a:moveTo>
                  <a:pt x="2363821" y="0"/>
                </a:moveTo>
                <a:lnTo>
                  <a:pt x="340468" y="0"/>
                </a:lnTo>
                <a:lnTo>
                  <a:pt x="0" y="5826868"/>
                </a:lnTo>
                <a:lnTo>
                  <a:pt x="2363821" y="5953328"/>
                </a:lnTo>
                <a:lnTo>
                  <a:pt x="2363821" y="0"/>
                </a:lnTo>
                <a:close/>
              </a:path>
            </a:pathLst>
          </a:cu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527538" y="5486401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4000" b="1" dirty="0">
              <a:solidFill>
                <a:srgbClr val="FF00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92421" y="6156083"/>
            <a:ext cx="640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Titel</a:t>
            </a:r>
          </a:p>
        </p:txBody>
      </p:sp>
      <p:grpSp>
        <p:nvGrpSpPr>
          <p:cNvPr id="22" name="Groep 21">
            <a:extLst>
              <a:ext uri="{FF2B5EF4-FFF2-40B4-BE49-F238E27FC236}">
                <a16:creationId xmlns:a16="http://schemas.microsoft.com/office/drawing/2014/main" id="{071016CE-DCE0-4F48-ABC3-0796F6A54270}"/>
              </a:ext>
            </a:extLst>
          </p:cNvPr>
          <p:cNvGrpSpPr/>
          <p:nvPr/>
        </p:nvGrpSpPr>
        <p:grpSpPr>
          <a:xfrm>
            <a:off x="0" y="5480764"/>
            <a:ext cx="11841780" cy="1392572"/>
            <a:chOff x="0" y="5480764"/>
            <a:chExt cx="11841780" cy="1392572"/>
          </a:xfrm>
        </p:grpSpPr>
        <p:sp>
          <p:nvSpPr>
            <p:cNvPr id="23" name="Vrije vorm 2">
              <a:extLst>
                <a:ext uri="{FF2B5EF4-FFF2-40B4-BE49-F238E27FC236}">
                  <a16:creationId xmlns:a16="http://schemas.microsoft.com/office/drawing/2014/main" id="{3F9682D3-639E-40C9-84BD-29A1CD706F1F}"/>
                </a:ext>
              </a:extLst>
            </p:cNvPr>
            <p:cNvSpPr/>
            <p:nvPr/>
          </p:nvSpPr>
          <p:spPr>
            <a:xfrm>
              <a:off x="0" y="5480764"/>
              <a:ext cx="10167457" cy="1392572"/>
            </a:xfrm>
            <a:custGeom>
              <a:avLst/>
              <a:gdLst>
                <a:gd name="connsiteX0" fmla="*/ 0 w 9706062"/>
                <a:gd name="connsiteY0" fmla="*/ 8389 h 1392572"/>
                <a:gd name="connsiteX1" fmla="*/ 0 w 9706062"/>
                <a:gd name="connsiteY1" fmla="*/ 8389 h 1392572"/>
                <a:gd name="connsiteX2" fmla="*/ 75501 w 9706062"/>
                <a:gd name="connsiteY2" fmla="*/ 0 h 1392572"/>
                <a:gd name="connsiteX3" fmla="*/ 9706062 w 9706062"/>
                <a:gd name="connsiteY3" fmla="*/ 302004 h 1392572"/>
                <a:gd name="connsiteX4" fmla="*/ 9706062 w 9706062"/>
                <a:gd name="connsiteY4" fmla="*/ 1392572 h 1392572"/>
                <a:gd name="connsiteX5" fmla="*/ 8389 w 9706062"/>
                <a:gd name="connsiteY5" fmla="*/ 1384183 h 1392572"/>
                <a:gd name="connsiteX6" fmla="*/ 0 w 9706062"/>
                <a:gd name="connsiteY6" fmla="*/ 8389 h 139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6062" h="1392572">
                  <a:moveTo>
                    <a:pt x="0" y="8389"/>
                  </a:moveTo>
                  <a:lnTo>
                    <a:pt x="0" y="8389"/>
                  </a:lnTo>
                  <a:lnTo>
                    <a:pt x="75501" y="0"/>
                  </a:lnTo>
                  <a:lnTo>
                    <a:pt x="9706062" y="302004"/>
                  </a:lnTo>
                  <a:lnTo>
                    <a:pt x="9706062" y="1392572"/>
                  </a:lnTo>
                  <a:lnTo>
                    <a:pt x="8389" y="1384183"/>
                  </a:lnTo>
                  <a:cubicBezTo>
                    <a:pt x="5593" y="922789"/>
                    <a:pt x="2796" y="461394"/>
                    <a:pt x="0" y="8389"/>
                  </a:cubicBezTo>
                  <a:close/>
                </a:path>
              </a:pathLst>
            </a:custGeom>
            <a:solidFill>
              <a:srgbClr val="233B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A0D4D9B2-9F8F-480A-8C51-AD4CF916E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6612" y="5861543"/>
              <a:ext cx="1475168" cy="834186"/>
            </a:xfrm>
            <a:prstGeom prst="rect">
              <a:avLst/>
            </a:prstGeom>
          </p:spPr>
        </p:pic>
      </p:grpSp>
      <p:sp>
        <p:nvSpPr>
          <p:cNvPr id="3" name="Rechthoek 2">
            <a:extLst>
              <a:ext uri="{FF2B5EF4-FFF2-40B4-BE49-F238E27FC236}">
                <a16:creationId xmlns:a16="http://schemas.microsoft.com/office/drawing/2014/main" id="{E61FBABA-083E-D82B-13C5-D98C588B75B9}"/>
              </a:ext>
            </a:extLst>
          </p:cNvPr>
          <p:cNvSpPr/>
          <p:nvPr/>
        </p:nvSpPr>
        <p:spPr>
          <a:xfrm rot="179820">
            <a:off x="-108824" y="293454"/>
            <a:ext cx="3717083" cy="814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 rot="182258">
            <a:off x="606322" y="484394"/>
            <a:ext cx="2537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233B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om te leren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5B1B25D-DD2B-C840-0311-C19AF1253C1A}"/>
              </a:ext>
            </a:extLst>
          </p:cNvPr>
          <p:cNvSpPr/>
          <p:nvPr/>
        </p:nvSpPr>
        <p:spPr>
          <a:xfrm rot="21169032">
            <a:off x="9793984" y="5262524"/>
            <a:ext cx="2581096" cy="1790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20EC5D61-CE94-44A9-5813-6949521B91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659" y="5683936"/>
            <a:ext cx="1345393" cy="892460"/>
          </a:xfrm>
          <a:prstGeom prst="rect">
            <a:avLst/>
          </a:prstGeom>
        </p:spPr>
      </p:pic>
      <p:sp>
        <p:nvSpPr>
          <p:cNvPr id="30" name="Tijdelijke aanduiding voor inhoud 2">
            <a:extLst>
              <a:ext uri="{FF2B5EF4-FFF2-40B4-BE49-F238E27FC236}">
                <a16:creationId xmlns:a16="http://schemas.microsoft.com/office/drawing/2014/main" id="{D7260D9D-62DB-4E90-A7AA-6DD0B7514F8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233B53"/>
                </a:solidFill>
              </a:rPr>
              <a:t>                               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8B163FA5-D9D3-4CFC-B3FF-8623D2C24EC9}"/>
              </a:ext>
            </a:extLst>
          </p:cNvPr>
          <p:cNvSpPr txBox="1"/>
          <p:nvPr/>
        </p:nvSpPr>
        <p:spPr>
          <a:xfrm>
            <a:off x="1828918" y="1692725"/>
            <a:ext cx="7289768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nl-NL" sz="2000" dirty="0">
                <a:solidFill>
                  <a:srgbClr val="233B53"/>
                </a:solidFill>
              </a:rPr>
              <a:t>Er zijn verschillende manieren van leren </a:t>
            </a:r>
            <a:r>
              <a:rPr lang="nl-NL" sz="1600" dirty="0">
                <a:solidFill>
                  <a:srgbClr val="233B53"/>
                </a:solidFill>
              </a:rPr>
              <a:t>-&gt; kijk welke past bij jou</a:t>
            </a:r>
          </a:p>
          <a:p>
            <a:pPr marL="514350" indent="-514350">
              <a:buAutoNum type="arabicPeriod"/>
            </a:pPr>
            <a:r>
              <a:rPr lang="nl-NL" sz="2000" dirty="0">
                <a:solidFill>
                  <a:srgbClr val="233B53"/>
                </a:solidFill>
              </a:rPr>
              <a:t>Weet wat je moet leren </a:t>
            </a:r>
            <a:r>
              <a:rPr lang="nl-NL" sz="1600" dirty="0">
                <a:solidFill>
                  <a:srgbClr val="233B53"/>
                </a:solidFill>
              </a:rPr>
              <a:t>-&gt; check je planner, studiewijzer en dubbelcheck bij de docent</a:t>
            </a:r>
          </a:p>
          <a:p>
            <a:pPr marL="514350" indent="-514350">
              <a:buAutoNum type="arabicPeriod"/>
            </a:pPr>
            <a:r>
              <a:rPr lang="nl-NL" sz="2000" dirty="0">
                <a:solidFill>
                  <a:srgbClr val="233B53"/>
                </a:solidFill>
              </a:rPr>
              <a:t>Leer met een actieve houding </a:t>
            </a:r>
            <a:r>
              <a:rPr lang="nl-NL" sz="1600" dirty="0">
                <a:solidFill>
                  <a:srgbClr val="233B53"/>
                </a:solidFill>
              </a:rPr>
              <a:t>-&gt; daar blijf je helder van</a:t>
            </a:r>
          </a:p>
          <a:p>
            <a:pPr marL="514350" indent="-514350">
              <a:buAutoNum type="arabicPeriod"/>
            </a:pPr>
            <a:r>
              <a:rPr lang="nl-NL" sz="2000" dirty="0">
                <a:solidFill>
                  <a:srgbClr val="233B53"/>
                </a:solidFill>
              </a:rPr>
              <a:t>Leer in blokjes </a:t>
            </a:r>
            <a:r>
              <a:rPr lang="nl-NL" sz="1600" dirty="0">
                <a:solidFill>
                  <a:srgbClr val="233B53"/>
                </a:solidFill>
              </a:rPr>
              <a:t>-&gt; dus niet uren achter elkaar, neem voldoende rust</a:t>
            </a:r>
          </a:p>
          <a:p>
            <a:pPr marL="514350" indent="-514350">
              <a:buAutoNum type="arabicPeriod"/>
            </a:pPr>
            <a:r>
              <a:rPr lang="nl-NL" sz="2000" dirty="0">
                <a:solidFill>
                  <a:srgbClr val="233B53"/>
                </a:solidFill>
              </a:rPr>
              <a:t>Werk in een opgeruimde omgeving, met voldoende frisse lucht</a:t>
            </a:r>
          </a:p>
          <a:p>
            <a:pPr marL="514350" indent="-514350">
              <a:buAutoNum type="arabicPeriod"/>
            </a:pPr>
            <a:r>
              <a:rPr lang="nl-NL" sz="2000" dirty="0">
                <a:solidFill>
                  <a:srgbClr val="233B53"/>
                </a:solidFill>
              </a:rPr>
              <a:t>Telefoon op vliegtuigstand en uit zicht </a:t>
            </a:r>
            <a:r>
              <a:rPr lang="nl-NL" sz="1600" dirty="0">
                <a:solidFill>
                  <a:srgbClr val="233B53"/>
                </a:solidFill>
              </a:rPr>
              <a:t>-&gt; zo raak je niet afgeleid</a:t>
            </a:r>
          </a:p>
          <a:p>
            <a:pPr marL="514350" indent="-514350">
              <a:buAutoNum type="arabicPeriod"/>
            </a:pPr>
            <a:r>
              <a:rPr lang="nl-NL" sz="2000" dirty="0">
                <a:solidFill>
                  <a:srgbClr val="233B53"/>
                </a:solidFill>
              </a:rPr>
              <a:t>Maak oefentoetsen en laat je overhoren </a:t>
            </a:r>
            <a:r>
              <a:rPr lang="nl-NL" sz="1600" dirty="0">
                <a:solidFill>
                  <a:srgbClr val="233B53"/>
                </a:solidFill>
              </a:rPr>
              <a:t>-&gt; zo weet je hoe ver je bent met leren</a:t>
            </a:r>
          </a:p>
          <a:p>
            <a:pPr marL="0" indent="0">
              <a:buNone/>
            </a:pPr>
            <a:endParaRPr lang="nl-NL" sz="2000" dirty="0">
              <a:solidFill>
                <a:srgbClr val="233B53"/>
              </a:solidFill>
            </a:endParaRPr>
          </a:p>
          <a:p>
            <a:pPr marL="0" indent="0">
              <a:buNone/>
            </a:pPr>
            <a:endParaRPr lang="nl-NL" sz="2000" dirty="0">
              <a:solidFill>
                <a:srgbClr val="233B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1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Afbeelding 24" descr="Afbeelding met kleding, gebouw, schoeisel, persoon&#10;&#10;Automatisch gegenereerde beschrijving">
            <a:extLst>
              <a:ext uri="{FF2B5EF4-FFF2-40B4-BE49-F238E27FC236}">
                <a16:creationId xmlns:a16="http://schemas.microsoft.com/office/drawing/2014/main" id="{F704D495-1336-C92D-5BBB-315B59C9EB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52"/>
            <a:ext cx="12192000" cy="6869284"/>
          </a:xfrm>
          <a:prstGeom prst="rect">
            <a:avLst/>
          </a:prstGeom>
        </p:spPr>
      </p:pic>
      <p:sp>
        <p:nvSpPr>
          <p:cNvPr id="18" name="Vrije vorm 17"/>
          <p:cNvSpPr/>
          <p:nvPr/>
        </p:nvSpPr>
        <p:spPr>
          <a:xfrm>
            <a:off x="137909" y="-15921"/>
            <a:ext cx="11526553" cy="5953328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  <a:gd name="connsiteX0" fmla="*/ 2363821 w 2363821"/>
              <a:gd name="connsiteY0" fmla="*/ 0 h 5953328"/>
              <a:gd name="connsiteX1" fmla="*/ 145831 w 2363821"/>
              <a:gd name="connsiteY1" fmla="*/ 233464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821" h="5953328">
                <a:moveTo>
                  <a:pt x="2363821" y="0"/>
                </a:moveTo>
                <a:lnTo>
                  <a:pt x="145831" y="233464"/>
                </a:lnTo>
                <a:lnTo>
                  <a:pt x="0" y="5826868"/>
                </a:lnTo>
                <a:lnTo>
                  <a:pt x="2363821" y="5953328"/>
                </a:lnTo>
                <a:lnTo>
                  <a:pt x="2363821" y="0"/>
                </a:lnTo>
                <a:close/>
              </a:path>
            </a:pathLst>
          </a:cu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Vrije vorm 18"/>
          <p:cNvSpPr/>
          <p:nvPr/>
        </p:nvSpPr>
        <p:spPr>
          <a:xfrm rot="21079913">
            <a:off x="146930" y="-116720"/>
            <a:ext cx="10653745" cy="6490852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821" h="5953328">
                <a:moveTo>
                  <a:pt x="2363821" y="0"/>
                </a:moveTo>
                <a:lnTo>
                  <a:pt x="340468" y="0"/>
                </a:lnTo>
                <a:lnTo>
                  <a:pt x="0" y="5826868"/>
                </a:lnTo>
                <a:lnTo>
                  <a:pt x="2363821" y="5953328"/>
                </a:lnTo>
                <a:lnTo>
                  <a:pt x="2363821" y="0"/>
                </a:lnTo>
                <a:close/>
              </a:path>
            </a:pathLst>
          </a:cu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527538" y="5486401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4000" b="1" dirty="0">
              <a:solidFill>
                <a:srgbClr val="FF00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92421" y="6156083"/>
            <a:ext cx="640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Titel</a:t>
            </a:r>
          </a:p>
        </p:txBody>
      </p:sp>
      <p:grpSp>
        <p:nvGrpSpPr>
          <p:cNvPr id="22" name="Groep 21">
            <a:extLst>
              <a:ext uri="{FF2B5EF4-FFF2-40B4-BE49-F238E27FC236}">
                <a16:creationId xmlns:a16="http://schemas.microsoft.com/office/drawing/2014/main" id="{071016CE-DCE0-4F48-ABC3-0796F6A54270}"/>
              </a:ext>
            </a:extLst>
          </p:cNvPr>
          <p:cNvGrpSpPr/>
          <p:nvPr/>
        </p:nvGrpSpPr>
        <p:grpSpPr>
          <a:xfrm>
            <a:off x="0" y="5480764"/>
            <a:ext cx="11841780" cy="1392572"/>
            <a:chOff x="0" y="5480764"/>
            <a:chExt cx="11841780" cy="1392572"/>
          </a:xfrm>
        </p:grpSpPr>
        <p:sp>
          <p:nvSpPr>
            <p:cNvPr id="23" name="Vrije vorm 2">
              <a:extLst>
                <a:ext uri="{FF2B5EF4-FFF2-40B4-BE49-F238E27FC236}">
                  <a16:creationId xmlns:a16="http://schemas.microsoft.com/office/drawing/2014/main" id="{3F9682D3-639E-40C9-84BD-29A1CD706F1F}"/>
                </a:ext>
              </a:extLst>
            </p:cNvPr>
            <p:cNvSpPr/>
            <p:nvPr/>
          </p:nvSpPr>
          <p:spPr>
            <a:xfrm>
              <a:off x="0" y="5480764"/>
              <a:ext cx="10167457" cy="1392572"/>
            </a:xfrm>
            <a:custGeom>
              <a:avLst/>
              <a:gdLst>
                <a:gd name="connsiteX0" fmla="*/ 0 w 9706062"/>
                <a:gd name="connsiteY0" fmla="*/ 8389 h 1392572"/>
                <a:gd name="connsiteX1" fmla="*/ 0 w 9706062"/>
                <a:gd name="connsiteY1" fmla="*/ 8389 h 1392572"/>
                <a:gd name="connsiteX2" fmla="*/ 75501 w 9706062"/>
                <a:gd name="connsiteY2" fmla="*/ 0 h 1392572"/>
                <a:gd name="connsiteX3" fmla="*/ 9706062 w 9706062"/>
                <a:gd name="connsiteY3" fmla="*/ 302004 h 1392572"/>
                <a:gd name="connsiteX4" fmla="*/ 9706062 w 9706062"/>
                <a:gd name="connsiteY4" fmla="*/ 1392572 h 1392572"/>
                <a:gd name="connsiteX5" fmla="*/ 8389 w 9706062"/>
                <a:gd name="connsiteY5" fmla="*/ 1384183 h 1392572"/>
                <a:gd name="connsiteX6" fmla="*/ 0 w 9706062"/>
                <a:gd name="connsiteY6" fmla="*/ 8389 h 139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6062" h="1392572">
                  <a:moveTo>
                    <a:pt x="0" y="8389"/>
                  </a:moveTo>
                  <a:lnTo>
                    <a:pt x="0" y="8389"/>
                  </a:lnTo>
                  <a:lnTo>
                    <a:pt x="75501" y="0"/>
                  </a:lnTo>
                  <a:lnTo>
                    <a:pt x="9706062" y="302004"/>
                  </a:lnTo>
                  <a:lnTo>
                    <a:pt x="9706062" y="1392572"/>
                  </a:lnTo>
                  <a:lnTo>
                    <a:pt x="8389" y="1384183"/>
                  </a:lnTo>
                  <a:cubicBezTo>
                    <a:pt x="5593" y="922789"/>
                    <a:pt x="2796" y="461394"/>
                    <a:pt x="0" y="8389"/>
                  </a:cubicBezTo>
                  <a:close/>
                </a:path>
              </a:pathLst>
            </a:custGeom>
            <a:solidFill>
              <a:srgbClr val="233B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A0D4D9B2-9F8F-480A-8C51-AD4CF916E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6612" y="5861543"/>
              <a:ext cx="1475168" cy="834186"/>
            </a:xfrm>
            <a:prstGeom prst="rect">
              <a:avLst/>
            </a:prstGeom>
          </p:spPr>
        </p:pic>
      </p:grpSp>
      <p:sp>
        <p:nvSpPr>
          <p:cNvPr id="3" name="Rechthoek 2">
            <a:extLst>
              <a:ext uri="{FF2B5EF4-FFF2-40B4-BE49-F238E27FC236}">
                <a16:creationId xmlns:a16="http://schemas.microsoft.com/office/drawing/2014/main" id="{E61FBABA-083E-D82B-13C5-D98C588B75B9}"/>
              </a:ext>
            </a:extLst>
          </p:cNvPr>
          <p:cNvSpPr/>
          <p:nvPr/>
        </p:nvSpPr>
        <p:spPr>
          <a:xfrm rot="179820">
            <a:off x="-108824" y="293454"/>
            <a:ext cx="3717083" cy="814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 rot="182258">
            <a:off x="337437" y="299728"/>
            <a:ext cx="30748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b="1" dirty="0">
                <a:solidFill>
                  <a:srgbClr val="233B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Schoolwerk versus </a:t>
            </a:r>
          </a:p>
          <a:p>
            <a:pPr algn="ctr"/>
            <a:r>
              <a:rPr lang="nl-NL" sz="2400" b="1" dirty="0">
                <a:solidFill>
                  <a:srgbClr val="233B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Ontspanning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5B1B25D-DD2B-C840-0311-C19AF1253C1A}"/>
              </a:ext>
            </a:extLst>
          </p:cNvPr>
          <p:cNvSpPr/>
          <p:nvPr/>
        </p:nvSpPr>
        <p:spPr>
          <a:xfrm rot="21169032">
            <a:off x="9793984" y="5262524"/>
            <a:ext cx="2581096" cy="1790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20EC5D61-CE94-44A9-5813-6949521B91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659" y="5683936"/>
            <a:ext cx="1345393" cy="892460"/>
          </a:xfrm>
          <a:prstGeom prst="rect">
            <a:avLst/>
          </a:prstGeom>
        </p:spPr>
      </p:pic>
      <p:sp>
        <p:nvSpPr>
          <p:cNvPr id="30" name="Tijdelijke aanduiding voor inhoud 2">
            <a:extLst>
              <a:ext uri="{FF2B5EF4-FFF2-40B4-BE49-F238E27FC236}">
                <a16:creationId xmlns:a16="http://schemas.microsoft.com/office/drawing/2014/main" id="{D7260D9D-62DB-4E90-A7AA-6DD0B7514F8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233B53"/>
                </a:solidFill>
              </a:rPr>
              <a:t>                               </a:t>
            </a:r>
          </a:p>
        </p:txBody>
      </p:sp>
      <p:sp>
        <p:nvSpPr>
          <p:cNvPr id="15" name="Tijdelijke aanduiding voor inhoud 14">
            <a:extLst>
              <a:ext uri="{FF2B5EF4-FFF2-40B4-BE49-F238E27FC236}">
                <a16:creationId xmlns:a16="http://schemas.microsoft.com/office/drawing/2014/main" id="{0EF3203C-58FE-4AE2-8186-C96F0CA59F64}"/>
              </a:ext>
            </a:extLst>
          </p:cNvPr>
          <p:cNvSpPr txBox="1">
            <a:spLocks/>
          </p:cNvSpPr>
          <p:nvPr/>
        </p:nvSpPr>
        <p:spPr>
          <a:xfrm>
            <a:off x="838200" y="1467641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800" dirty="0"/>
              <a:t>Ga wandelen, sporten of iets leuks doen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800" dirty="0"/>
              <a:t>Ben je fit? Begin met het moeilijkste vak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800" dirty="0"/>
              <a:t>Ben je moe of niet helder? Ga iets doen waar je van opknapt en begin daarna opnieuw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800" dirty="0"/>
              <a:t>Opkikker:</a:t>
            </a:r>
            <a:br>
              <a:rPr lang="nl-NL" sz="1800" dirty="0"/>
            </a:br>
            <a:r>
              <a:rPr lang="nl-NL" sz="1800" dirty="0"/>
              <a:t>- Luister naar muziek met een snel ritme</a:t>
            </a:r>
            <a:br>
              <a:rPr lang="nl-NL" sz="1800" dirty="0"/>
            </a:br>
            <a:r>
              <a:rPr lang="nl-NL" sz="1800" dirty="0"/>
              <a:t>- Lichaamsbeweging kan helpen -&gt; doe een dansje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800" dirty="0"/>
              <a:t>Zorg voor goede concentratie en zo min mogelijk afleiding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800" dirty="0"/>
              <a:t>Frisse lucht, water en een snack</a:t>
            </a:r>
          </a:p>
        </p:txBody>
      </p:sp>
      <p:pic>
        <p:nvPicPr>
          <p:cNvPr id="16" name="Tijdelijke aanduiding voor inhoud 16">
            <a:extLst>
              <a:ext uri="{FF2B5EF4-FFF2-40B4-BE49-F238E27FC236}">
                <a16:creationId xmlns:a16="http://schemas.microsoft.com/office/drawing/2014/main" id="{2216A47C-A363-4AA3-A229-C6F6BEEA9A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7799" y="1332704"/>
            <a:ext cx="4511431" cy="376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0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Afbeelding 24" descr="Afbeelding met kleding, gebouw, schoeisel, persoon&#10;&#10;Automatisch gegenereerde beschrijving">
            <a:extLst>
              <a:ext uri="{FF2B5EF4-FFF2-40B4-BE49-F238E27FC236}">
                <a16:creationId xmlns:a16="http://schemas.microsoft.com/office/drawing/2014/main" id="{F704D495-1336-C92D-5BBB-315B59C9EB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52"/>
            <a:ext cx="12192000" cy="6869284"/>
          </a:xfrm>
          <a:prstGeom prst="rect">
            <a:avLst/>
          </a:prstGeom>
        </p:spPr>
      </p:pic>
      <p:sp>
        <p:nvSpPr>
          <p:cNvPr id="18" name="Vrije vorm 17"/>
          <p:cNvSpPr/>
          <p:nvPr/>
        </p:nvSpPr>
        <p:spPr>
          <a:xfrm>
            <a:off x="137909" y="-15921"/>
            <a:ext cx="11526553" cy="5953328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  <a:gd name="connsiteX0" fmla="*/ 2363821 w 2363821"/>
              <a:gd name="connsiteY0" fmla="*/ 0 h 5953328"/>
              <a:gd name="connsiteX1" fmla="*/ 145831 w 2363821"/>
              <a:gd name="connsiteY1" fmla="*/ 233464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821" h="5953328">
                <a:moveTo>
                  <a:pt x="2363821" y="0"/>
                </a:moveTo>
                <a:lnTo>
                  <a:pt x="145831" y="233464"/>
                </a:lnTo>
                <a:lnTo>
                  <a:pt x="0" y="5826868"/>
                </a:lnTo>
                <a:lnTo>
                  <a:pt x="2363821" y="5953328"/>
                </a:lnTo>
                <a:lnTo>
                  <a:pt x="2363821" y="0"/>
                </a:lnTo>
                <a:close/>
              </a:path>
            </a:pathLst>
          </a:cu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Vrije vorm 18"/>
          <p:cNvSpPr/>
          <p:nvPr/>
        </p:nvSpPr>
        <p:spPr>
          <a:xfrm rot="21079913">
            <a:off x="146930" y="-116720"/>
            <a:ext cx="10653745" cy="6490852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821" h="5953328">
                <a:moveTo>
                  <a:pt x="2363821" y="0"/>
                </a:moveTo>
                <a:lnTo>
                  <a:pt x="340468" y="0"/>
                </a:lnTo>
                <a:lnTo>
                  <a:pt x="0" y="5826868"/>
                </a:lnTo>
                <a:lnTo>
                  <a:pt x="2363821" y="5953328"/>
                </a:lnTo>
                <a:lnTo>
                  <a:pt x="2363821" y="0"/>
                </a:lnTo>
                <a:close/>
              </a:path>
            </a:pathLst>
          </a:cu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527538" y="5486401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4000" b="1" dirty="0">
              <a:solidFill>
                <a:srgbClr val="FF00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92421" y="6156083"/>
            <a:ext cx="640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Titel</a:t>
            </a:r>
          </a:p>
        </p:txBody>
      </p:sp>
      <p:grpSp>
        <p:nvGrpSpPr>
          <p:cNvPr id="22" name="Groep 21">
            <a:extLst>
              <a:ext uri="{FF2B5EF4-FFF2-40B4-BE49-F238E27FC236}">
                <a16:creationId xmlns:a16="http://schemas.microsoft.com/office/drawing/2014/main" id="{071016CE-DCE0-4F48-ABC3-0796F6A54270}"/>
              </a:ext>
            </a:extLst>
          </p:cNvPr>
          <p:cNvGrpSpPr/>
          <p:nvPr/>
        </p:nvGrpSpPr>
        <p:grpSpPr>
          <a:xfrm>
            <a:off x="0" y="5480764"/>
            <a:ext cx="11841780" cy="1392572"/>
            <a:chOff x="0" y="5480764"/>
            <a:chExt cx="11841780" cy="1392572"/>
          </a:xfrm>
        </p:grpSpPr>
        <p:sp>
          <p:nvSpPr>
            <p:cNvPr id="23" name="Vrije vorm 2">
              <a:extLst>
                <a:ext uri="{FF2B5EF4-FFF2-40B4-BE49-F238E27FC236}">
                  <a16:creationId xmlns:a16="http://schemas.microsoft.com/office/drawing/2014/main" id="{3F9682D3-639E-40C9-84BD-29A1CD706F1F}"/>
                </a:ext>
              </a:extLst>
            </p:cNvPr>
            <p:cNvSpPr/>
            <p:nvPr/>
          </p:nvSpPr>
          <p:spPr>
            <a:xfrm>
              <a:off x="0" y="5480764"/>
              <a:ext cx="10167457" cy="1392572"/>
            </a:xfrm>
            <a:custGeom>
              <a:avLst/>
              <a:gdLst>
                <a:gd name="connsiteX0" fmla="*/ 0 w 9706062"/>
                <a:gd name="connsiteY0" fmla="*/ 8389 h 1392572"/>
                <a:gd name="connsiteX1" fmla="*/ 0 w 9706062"/>
                <a:gd name="connsiteY1" fmla="*/ 8389 h 1392572"/>
                <a:gd name="connsiteX2" fmla="*/ 75501 w 9706062"/>
                <a:gd name="connsiteY2" fmla="*/ 0 h 1392572"/>
                <a:gd name="connsiteX3" fmla="*/ 9706062 w 9706062"/>
                <a:gd name="connsiteY3" fmla="*/ 302004 h 1392572"/>
                <a:gd name="connsiteX4" fmla="*/ 9706062 w 9706062"/>
                <a:gd name="connsiteY4" fmla="*/ 1392572 h 1392572"/>
                <a:gd name="connsiteX5" fmla="*/ 8389 w 9706062"/>
                <a:gd name="connsiteY5" fmla="*/ 1384183 h 1392572"/>
                <a:gd name="connsiteX6" fmla="*/ 0 w 9706062"/>
                <a:gd name="connsiteY6" fmla="*/ 8389 h 139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6062" h="1392572">
                  <a:moveTo>
                    <a:pt x="0" y="8389"/>
                  </a:moveTo>
                  <a:lnTo>
                    <a:pt x="0" y="8389"/>
                  </a:lnTo>
                  <a:lnTo>
                    <a:pt x="75501" y="0"/>
                  </a:lnTo>
                  <a:lnTo>
                    <a:pt x="9706062" y="302004"/>
                  </a:lnTo>
                  <a:lnTo>
                    <a:pt x="9706062" y="1392572"/>
                  </a:lnTo>
                  <a:lnTo>
                    <a:pt x="8389" y="1384183"/>
                  </a:lnTo>
                  <a:cubicBezTo>
                    <a:pt x="5593" y="922789"/>
                    <a:pt x="2796" y="461394"/>
                    <a:pt x="0" y="8389"/>
                  </a:cubicBezTo>
                  <a:close/>
                </a:path>
              </a:pathLst>
            </a:custGeom>
            <a:solidFill>
              <a:srgbClr val="233B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A0D4D9B2-9F8F-480A-8C51-AD4CF916E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6612" y="5861543"/>
              <a:ext cx="1475168" cy="834186"/>
            </a:xfrm>
            <a:prstGeom prst="rect">
              <a:avLst/>
            </a:prstGeom>
          </p:spPr>
        </p:pic>
      </p:grpSp>
      <p:sp>
        <p:nvSpPr>
          <p:cNvPr id="3" name="Rechthoek 2">
            <a:extLst>
              <a:ext uri="{FF2B5EF4-FFF2-40B4-BE49-F238E27FC236}">
                <a16:creationId xmlns:a16="http://schemas.microsoft.com/office/drawing/2014/main" id="{E61FBABA-083E-D82B-13C5-D98C588B75B9}"/>
              </a:ext>
            </a:extLst>
          </p:cNvPr>
          <p:cNvSpPr/>
          <p:nvPr/>
        </p:nvSpPr>
        <p:spPr>
          <a:xfrm rot="179820">
            <a:off x="-108824" y="293454"/>
            <a:ext cx="3717083" cy="814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5B1B25D-DD2B-C840-0311-C19AF1253C1A}"/>
              </a:ext>
            </a:extLst>
          </p:cNvPr>
          <p:cNvSpPr/>
          <p:nvPr/>
        </p:nvSpPr>
        <p:spPr>
          <a:xfrm rot="21169032">
            <a:off x="9793984" y="5262524"/>
            <a:ext cx="2581096" cy="1790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20EC5D61-CE94-44A9-5813-6949521B91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659" y="5683936"/>
            <a:ext cx="1345393" cy="892460"/>
          </a:xfrm>
          <a:prstGeom prst="rect">
            <a:avLst/>
          </a:prstGeom>
        </p:spPr>
      </p:pic>
      <p:pic>
        <p:nvPicPr>
          <p:cNvPr id="6" name="Afbeelding 5" descr="Afbeelding met kleding, persoon, Menselijk gezicht, Leren&#10;&#10;Automatisch gegenereerde beschrijving">
            <a:extLst>
              <a:ext uri="{FF2B5EF4-FFF2-40B4-BE49-F238E27FC236}">
                <a16:creationId xmlns:a16="http://schemas.microsoft.com/office/drawing/2014/main" id="{3CF2ED99-FBA9-FD1B-86E4-B394FC08F7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1628">
            <a:off x="8967000" y="614673"/>
            <a:ext cx="3405428" cy="2270285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E06A3BA8-0689-40A0-B44E-FE1CD60ED6B3}"/>
              </a:ext>
            </a:extLst>
          </p:cNvPr>
          <p:cNvSpPr txBox="1"/>
          <p:nvPr/>
        </p:nvSpPr>
        <p:spPr>
          <a:xfrm>
            <a:off x="1697952" y="1836044"/>
            <a:ext cx="69008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nl-NL" sz="2400" dirty="0">
                <a:solidFill>
                  <a:srgbClr val="233B53"/>
                </a:solidFill>
              </a:rPr>
              <a:t> Wat zijn Executieve Functies (EF)?</a:t>
            </a:r>
          </a:p>
          <a:p>
            <a:pPr>
              <a:buFontTx/>
              <a:buChar char="-"/>
            </a:pPr>
            <a:r>
              <a:rPr lang="nl-NL" sz="2400" dirty="0">
                <a:solidFill>
                  <a:srgbClr val="233B53"/>
                </a:solidFill>
              </a:rPr>
              <a:t> Veranderingen tijdens de puberteit</a:t>
            </a:r>
          </a:p>
          <a:p>
            <a:pPr>
              <a:buFontTx/>
              <a:buChar char="-"/>
            </a:pPr>
            <a:r>
              <a:rPr lang="nl-NL" sz="2400" dirty="0">
                <a:solidFill>
                  <a:srgbClr val="233B53"/>
                </a:solidFill>
              </a:rPr>
              <a:t> Basisbegeleiding vanuit school</a:t>
            </a:r>
          </a:p>
          <a:p>
            <a:pPr>
              <a:buFontTx/>
              <a:buChar char="-"/>
            </a:pPr>
            <a:r>
              <a:rPr lang="nl-NL" sz="2400" dirty="0">
                <a:solidFill>
                  <a:srgbClr val="233B53"/>
                </a:solidFill>
              </a:rPr>
              <a:t> EF: Plannen &amp; organiseren</a:t>
            </a:r>
          </a:p>
          <a:p>
            <a:pPr>
              <a:buFontTx/>
              <a:buChar char="-"/>
            </a:pPr>
            <a:r>
              <a:rPr lang="nl-NL" sz="2400" dirty="0">
                <a:solidFill>
                  <a:srgbClr val="233B53"/>
                </a:solidFill>
              </a:rPr>
              <a:t> Leervaardigheden</a:t>
            </a:r>
          </a:p>
          <a:p>
            <a:pPr>
              <a:buFontTx/>
              <a:buChar char="-"/>
            </a:pPr>
            <a:r>
              <a:rPr lang="nl-NL" sz="2400" dirty="0">
                <a:solidFill>
                  <a:srgbClr val="233B53"/>
                </a:solidFill>
              </a:rPr>
              <a:t> Tips voor thuis</a:t>
            </a:r>
          </a:p>
          <a:p>
            <a:endParaRPr lang="nl-NL" dirty="0">
              <a:solidFill>
                <a:srgbClr val="233B53"/>
              </a:solidFill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8376CE6A-71AD-4433-90DC-2399E6673033}"/>
              </a:ext>
            </a:extLst>
          </p:cNvPr>
          <p:cNvSpPr txBox="1"/>
          <p:nvPr/>
        </p:nvSpPr>
        <p:spPr>
          <a:xfrm rot="182258">
            <a:off x="926526" y="484394"/>
            <a:ext cx="1896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233B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Programma</a:t>
            </a:r>
          </a:p>
        </p:txBody>
      </p:sp>
    </p:spTree>
    <p:extLst>
      <p:ext uri="{BB962C8B-B14F-4D97-AF65-F5344CB8AC3E}">
        <p14:creationId xmlns:p14="http://schemas.microsoft.com/office/powerpoint/2010/main" val="35291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Afbeelding 24" descr="Afbeelding met kleding, gebouw, schoeisel, persoon&#10;&#10;Automatisch gegenereerde beschrijving">
            <a:extLst>
              <a:ext uri="{FF2B5EF4-FFF2-40B4-BE49-F238E27FC236}">
                <a16:creationId xmlns:a16="http://schemas.microsoft.com/office/drawing/2014/main" id="{F704D495-1336-C92D-5BBB-315B59C9EB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52"/>
            <a:ext cx="12192000" cy="6869284"/>
          </a:xfrm>
          <a:prstGeom prst="rect">
            <a:avLst/>
          </a:prstGeom>
        </p:spPr>
      </p:pic>
      <p:sp>
        <p:nvSpPr>
          <p:cNvPr id="18" name="Vrije vorm 17"/>
          <p:cNvSpPr/>
          <p:nvPr/>
        </p:nvSpPr>
        <p:spPr>
          <a:xfrm>
            <a:off x="137909" y="-15921"/>
            <a:ext cx="11526553" cy="5953328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  <a:gd name="connsiteX0" fmla="*/ 2363821 w 2363821"/>
              <a:gd name="connsiteY0" fmla="*/ 0 h 5953328"/>
              <a:gd name="connsiteX1" fmla="*/ 145831 w 2363821"/>
              <a:gd name="connsiteY1" fmla="*/ 233464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821" h="5953328">
                <a:moveTo>
                  <a:pt x="2363821" y="0"/>
                </a:moveTo>
                <a:lnTo>
                  <a:pt x="145831" y="233464"/>
                </a:lnTo>
                <a:lnTo>
                  <a:pt x="0" y="5826868"/>
                </a:lnTo>
                <a:lnTo>
                  <a:pt x="2363821" y="5953328"/>
                </a:lnTo>
                <a:lnTo>
                  <a:pt x="2363821" y="0"/>
                </a:lnTo>
                <a:close/>
              </a:path>
            </a:pathLst>
          </a:cu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Vrije vorm 18"/>
          <p:cNvSpPr/>
          <p:nvPr/>
        </p:nvSpPr>
        <p:spPr>
          <a:xfrm rot="21079913">
            <a:off x="146930" y="-116720"/>
            <a:ext cx="10653745" cy="6490852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821" h="5953328">
                <a:moveTo>
                  <a:pt x="2363821" y="0"/>
                </a:moveTo>
                <a:lnTo>
                  <a:pt x="340468" y="0"/>
                </a:lnTo>
                <a:lnTo>
                  <a:pt x="0" y="5826868"/>
                </a:lnTo>
                <a:lnTo>
                  <a:pt x="2363821" y="5953328"/>
                </a:lnTo>
                <a:lnTo>
                  <a:pt x="2363821" y="0"/>
                </a:lnTo>
                <a:close/>
              </a:path>
            </a:pathLst>
          </a:cu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527538" y="5486401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4000" b="1" dirty="0">
              <a:solidFill>
                <a:srgbClr val="FF00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92421" y="6156083"/>
            <a:ext cx="640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Titel</a:t>
            </a:r>
          </a:p>
        </p:txBody>
      </p:sp>
      <p:grpSp>
        <p:nvGrpSpPr>
          <p:cNvPr id="22" name="Groep 21">
            <a:extLst>
              <a:ext uri="{FF2B5EF4-FFF2-40B4-BE49-F238E27FC236}">
                <a16:creationId xmlns:a16="http://schemas.microsoft.com/office/drawing/2014/main" id="{071016CE-DCE0-4F48-ABC3-0796F6A54270}"/>
              </a:ext>
            </a:extLst>
          </p:cNvPr>
          <p:cNvGrpSpPr/>
          <p:nvPr/>
        </p:nvGrpSpPr>
        <p:grpSpPr>
          <a:xfrm>
            <a:off x="0" y="5480764"/>
            <a:ext cx="11841780" cy="1392572"/>
            <a:chOff x="0" y="5480764"/>
            <a:chExt cx="11841780" cy="1392572"/>
          </a:xfrm>
        </p:grpSpPr>
        <p:sp>
          <p:nvSpPr>
            <p:cNvPr id="23" name="Vrije vorm 2">
              <a:extLst>
                <a:ext uri="{FF2B5EF4-FFF2-40B4-BE49-F238E27FC236}">
                  <a16:creationId xmlns:a16="http://schemas.microsoft.com/office/drawing/2014/main" id="{3F9682D3-639E-40C9-84BD-29A1CD706F1F}"/>
                </a:ext>
              </a:extLst>
            </p:cNvPr>
            <p:cNvSpPr/>
            <p:nvPr/>
          </p:nvSpPr>
          <p:spPr>
            <a:xfrm>
              <a:off x="0" y="5480764"/>
              <a:ext cx="10167457" cy="1392572"/>
            </a:xfrm>
            <a:custGeom>
              <a:avLst/>
              <a:gdLst>
                <a:gd name="connsiteX0" fmla="*/ 0 w 9706062"/>
                <a:gd name="connsiteY0" fmla="*/ 8389 h 1392572"/>
                <a:gd name="connsiteX1" fmla="*/ 0 w 9706062"/>
                <a:gd name="connsiteY1" fmla="*/ 8389 h 1392572"/>
                <a:gd name="connsiteX2" fmla="*/ 75501 w 9706062"/>
                <a:gd name="connsiteY2" fmla="*/ 0 h 1392572"/>
                <a:gd name="connsiteX3" fmla="*/ 9706062 w 9706062"/>
                <a:gd name="connsiteY3" fmla="*/ 302004 h 1392572"/>
                <a:gd name="connsiteX4" fmla="*/ 9706062 w 9706062"/>
                <a:gd name="connsiteY4" fmla="*/ 1392572 h 1392572"/>
                <a:gd name="connsiteX5" fmla="*/ 8389 w 9706062"/>
                <a:gd name="connsiteY5" fmla="*/ 1384183 h 1392572"/>
                <a:gd name="connsiteX6" fmla="*/ 0 w 9706062"/>
                <a:gd name="connsiteY6" fmla="*/ 8389 h 139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6062" h="1392572">
                  <a:moveTo>
                    <a:pt x="0" y="8389"/>
                  </a:moveTo>
                  <a:lnTo>
                    <a:pt x="0" y="8389"/>
                  </a:lnTo>
                  <a:lnTo>
                    <a:pt x="75501" y="0"/>
                  </a:lnTo>
                  <a:lnTo>
                    <a:pt x="9706062" y="302004"/>
                  </a:lnTo>
                  <a:lnTo>
                    <a:pt x="9706062" y="1392572"/>
                  </a:lnTo>
                  <a:lnTo>
                    <a:pt x="8389" y="1384183"/>
                  </a:lnTo>
                  <a:cubicBezTo>
                    <a:pt x="5593" y="922789"/>
                    <a:pt x="2796" y="461394"/>
                    <a:pt x="0" y="8389"/>
                  </a:cubicBezTo>
                  <a:close/>
                </a:path>
              </a:pathLst>
            </a:custGeom>
            <a:solidFill>
              <a:srgbClr val="233B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A0D4D9B2-9F8F-480A-8C51-AD4CF916E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6612" y="5861543"/>
              <a:ext cx="1475168" cy="834186"/>
            </a:xfrm>
            <a:prstGeom prst="rect">
              <a:avLst/>
            </a:prstGeom>
          </p:spPr>
        </p:pic>
      </p:grpSp>
      <p:sp>
        <p:nvSpPr>
          <p:cNvPr id="3" name="Rechthoek 2">
            <a:extLst>
              <a:ext uri="{FF2B5EF4-FFF2-40B4-BE49-F238E27FC236}">
                <a16:creationId xmlns:a16="http://schemas.microsoft.com/office/drawing/2014/main" id="{E61FBABA-083E-D82B-13C5-D98C588B75B9}"/>
              </a:ext>
            </a:extLst>
          </p:cNvPr>
          <p:cNvSpPr/>
          <p:nvPr/>
        </p:nvSpPr>
        <p:spPr>
          <a:xfrm rot="179820">
            <a:off x="-108824" y="293454"/>
            <a:ext cx="3717083" cy="814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 rot="182258">
            <a:off x="713339" y="299728"/>
            <a:ext cx="2323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b="1" dirty="0">
                <a:solidFill>
                  <a:srgbClr val="233B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Filmpje: </a:t>
            </a:r>
          </a:p>
          <a:p>
            <a:pPr algn="ctr"/>
            <a:r>
              <a:rPr lang="nl-NL" sz="2400" b="1" dirty="0">
                <a:solidFill>
                  <a:srgbClr val="233B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Effectief Leren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5B1B25D-DD2B-C840-0311-C19AF1253C1A}"/>
              </a:ext>
            </a:extLst>
          </p:cNvPr>
          <p:cNvSpPr/>
          <p:nvPr/>
        </p:nvSpPr>
        <p:spPr>
          <a:xfrm rot="21169032">
            <a:off x="9793984" y="5262524"/>
            <a:ext cx="2581096" cy="1790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20EC5D61-CE94-44A9-5813-6949521B91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659" y="5683936"/>
            <a:ext cx="1345393" cy="892460"/>
          </a:xfrm>
          <a:prstGeom prst="rect">
            <a:avLst/>
          </a:prstGeom>
        </p:spPr>
      </p:pic>
      <p:sp>
        <p:nvSpPr>
          <p:cNvPr id="30" name="Tijdelijke aanduiding voor inhoud 2">
            <a:extLst>
              <a:ext uri="{FF2B5EF4-FFF2-40B4-BE49-F238E27FC236}">
                <a16:creationId xmlns:a16="http://schemas.microsoft.com/office/drawing/2014/main" id="{D7260D9D-62DB-4E90-A7AA-6DD0B7514F8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233B53"/>
                </a:solidFill>
              </a:rPr>
              <a:t>                              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4D3D610-AFA2-78BB-5D20-5E2039E710C5}"/>
              </a:ext>
            </a:extLst>
          </p:cNvPr>
          <p:cNvSpPr txBox="1"/>
          <p:nvPr/>
        </p:nvSpPr>
        <p:spPr>
          <a:xfrm>
            <a:off x="3555750" y="2776077"/>
            <a:ext cx="5961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l-NL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Effectief leren? Zo doe je dat! – YouTube</a:t>
            </a:r>
            <a:endParaRPr lang="nl-NL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29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Afbeelding 24" descr="Afbeelding met kleding, gebouw, schoeisel, persoon&#10;&#10;Automatisch gegenereerde beschrijving">
            <a:extLst>
              <a:ext uri="{FF2B5EF4-FFF2-40B4-BE49-F238E27FC236}">
                <a16:creationId xmlns:a16="http://schemas.microsoft.com/office/drawing/2014/main" id="{F704D495-1336-C92D-5BBB-315B59C9EB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52"/>
            <a:ext cx="12192000" cy="6869284"/>
          </a:xfrm>
          <a:prstGeom prst="rect">
            <a:avLst/>
          </a:prstGeom>
        </p:spPr>
      </p:pic>
      <p:sp>
        <p:nvSpPr>
          <p:cNvPr id="18" name="Vrije vorm 17"/>
          <p:cNvSpPr/>
          <p:nvPr/>
        </p:nvSpPr>
        <p:spPr>
          <a:xfrm>
            <a:off x="137909" y="-15921"/>
            <a:ext cx="11526553" cy="5953328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  <a:gd name="connsiteX0" fmla="*/ 2363821 w 2363821"/>
              <a:gd name="connsiteY0" fmla="*/ 0 h 5953328"/>
              <a:gd name="connsiteX1" fmla="*/ 145831 w 2363821"/>
              <a:gd name="connsiteY1" fmla="*/ 233464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821" h="5953328">
                <a:moveTo>
                  <a:pt x="2363821" y="0"/>
                </a:moveTo>
                <a:lnTo>
                  <a:pt x="145831" y="233464"/>
                </a:lnTo>
                <a:lnTo>
                  <a:pt x="0" y="5826868"/>
                </a:lnTo>
                <a:lnTo>
                  <a:pt x="2363821" y="5953328"/>
                </a:lnTo>
                <a:lnTo>
                  <a:pt x="2363821" y="0"/>
                </a:lnTo>
                <a:close/>
              </a:path>
            </a:pathLst>
          </a:cu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Vrije vorm 18"/>
          <p:cNvSpPr/>
          <p:nvPr/>
        </p:nvSpPr>
        <p:spPr>
          <a:xfrm rot="21079913">
            <a:off x="146930" y="-116720"/>
            <a:ext cx="10653745" cy="6490852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821" h="5953328">
                <a:moveTo>
                  <a:pt x="2363821" y="0"/>
                </a:moveTo>
                <a:lnTo>
                  <a:pt x="340468" y="0"/>
                </a:lnTo>
                <a:lnTo>
                  <a:pt x="0" y="5826868"/>
                </a:lnTo>
                <a:lnTo>
                  <a:pt x="2363821" y="5953328"/>
                </a:lnTo>
                <a:lnTo>
                  <a:pt x="2363821" y="0"/>
                </a:lnTo>
                <a:close/>
              </a:path>
            </a:pathLst>
          </a:cu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527538" y="5486401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4000" b="1" dirty="0">
              <a:solidFill>
                <a:srgbClr val="FF00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92421" y="6156083"/>
            <a:ext cx="640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Titel</a:t>
            </a:r>
          </a:p>
        </p:txBody>
      </p:sp>
      <p:grpSp>
        <p:nvGrpSpPr>
          <p:cNvPr id="22" name="Groep 21">
            <a:extLst>
              <a:ext uri="{FF2B5EF4-FFF2-40B4-BE49-F238E27FC236}">
                <a16:creationId xmlns:a16="http://schemas.microsoft.com/office/drawing/2014/main" id="{071016CE-DCE0-4F48-ABC3-0796F6A54270}"/>
              </a:ext>
            </a:extLst>
          </p:cNvPr>
          <p:cNvGrpSpPr/>
          <p:nvPr/>
        </p:nvGrpSpPr>
        <p:grpSpPr>
          <a:xfrm>
            <a:off x="0" y="5480764"/>
            <a:ext cx="11841780" cy="1392572"/>
            <a:chOff x="0" y="5480764"/>
            <a:chExt cx="11841780" cy="1392572"/>
          </a:xfrm>
        </p:grpSpPr>
        <p:sp>
          <p:nvSpPr>
            <p:cNvPr id="23" name="Vrije vorm 2">
              <a:extLst>
                <a:ext uri="{FF2B5EF4-FFF2-40B4-BE49-F238E27FC236}">
                  <a16:creationId xmlns:a16="http://schemas.microsoft.com/office/drawing/2014/main" id="{3F9682D3-639E-40C9-84BD-29A1CD706F1F}"/>
                </a:ext>
              </a:extLst>
            </p:cNvPr>
            <p:cNvSpPr/>
            <p:nvPr/>
          </p:nvSpPr>
          <p:spPr>
            <a:xfrm>
              <a:off x="0" y="5480764"/>
              <a:ext cx="10167457" cy="1392572"/>
            </a:xfrm>
            <a:custGeom>
              <a:avLst/>
              <a:gdLst>
                <a:gd name="connsiteX0" fmla="*/ 0 w 9706062"/>
                <a:gd name="connsiteY0" fmla="*/ 8389 h 1392572"/>
                <a:gd name="connsiteX1" fmla="*/ 0 w 9706062"/>
                <a:gd name="connsiteY1" fmla="*/ 8389 h 1392572"/>
                <a:gd name="connsiteX2" fmla="*/ 75501 w 9706062"/>
                <a:gd name="connsiteY2" fmla="*/ 0 h 1392572"/>
                <a:gd name="connsiteX3" fmla="*/ 9706062 w 9706062"/>
                <a:gd name="connsiteY3" fmla="*/ 302004 h 1392572"/>
                <a:gd name="connsiteX4" fmla="*/ 9706062 w 9706062"/>
                <a:gd name="connsiteY4" fmla="*/ 1392572 h 1392572"/>
                <a:gd name="connsiteX5" fmla="*/ 8389 w 9706062"/>
                <a:gd name="connsiteY5" fmla="*/ 1384183 h 1392572"/>
                <a:gd name="connsiteX6" fmla="*/ 0 w 9706062"/>
                <a:gd name="connsiteY6" fmla="*/ 8389 h 139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6062" h="1392572">
                  <a:moveTo>
                    <a:pt x="0" y="8389"/>
                  </a:moveTo>
                  <a:lnTo>
                    <a:pt x="0" y="8389"/>
                  </a:lnTo>
                  <a:lnTo>
                    <a:pt x="75501" y="0"/>
                  </a:lnTo>
                  <a:lnTo>
                    <a:pt x="9706062" y="302004"/>
                  </a:lnTo>
                  <a:lnTo>
                    <a:pt x="9706062" y="1392572"/>
                  </a:lnTo>
                  <a:lnTo>
                    <a:pt x="8389" y="1384183"/>
                  </a:lnTo>
                  <a:cubicBezTo>
                    <a:pt x="5593" y="922789"/>
                    <a:pt x="2796" y="461394"/>
                    <a:pt x="0" y="8389"/>
                  </a:cubicBezTo>
                  <a:close/>
                </a:path>
              </a:pathLst>
            </a:custGeom>
            <a:solidFill>
              <a:srgbClr val="233B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A0D4D9B2-9F8F-480A-8C51-AD4CF916E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6612" y="5861543"/>
              <a:ext cx="1475168" cy="834186"/>
            </a:xfrm>
            <a:prstGeom prst="rect">
              <a:avLst/>
            </a:prstGeom>
          </p:spPr>
        </p:pic>
      </p:grpSp>
      <p:sp>
        <p:nvSpPr>
          <p:cNvPr id="3" name="Rechthoek 2">
            <a:extLst>
              <a:ext uri="{FF2B5EF4-FFF2-40B4-BE49-F238E27FC236}">
                <a16:creationId xmlns:a16="http://schemas.microsoft.com/office/drawing/2014/main" id="{E61FBABA-083E-D82B-13C5-D98C588B75B9}"/>
              </a:ext>
            </a:extLst>
          </p:cNvPr>
          <p:cNvSpPr/>
          <p:nvPr/>
        </p:nvSpPr>
        <p:spPr>
          <a:xfrm rot="179820">
            <a:off x="-108824" y="293454"/>
            <a:ext cx="3717083" cy="814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 rot="182258">
            <a:off x="465678" y="299728"/>
            <a:ext cx="28183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b="1" dirty="0">
                <a:solidFill>
                  <a:srgbClr val="233B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Leervaardigen en </a:t>
            </a:r>
          </a:p>
          <a:p>
            <a:pPr algn="ctr"/>
            <a:r>
              <a:rPr lang="nl-NL" sz="2400" b="1" dirty="0">
                <a:solidFill>
                  <a:srgbClr val="233B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Zelfdiscipline 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5B1B25D-DD2B-C840-0311-C19AF1253C1A}"/>
              </a:ext>
            </a:extLst>
          </p:cNvPr>
          <p:cNvSpPr/>
          <p:nvPr/>
        </p:nvSpPr>
        <p:spPr>
          <a:xfrm rot="21169032">
            <a:off x="9793984" y="5262524"/>
            <a:ext cx="2581096" cy="1790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20EC5D61-CE94-44A9-5813-6949521B91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659" y="5683936"/>
            <a:ext cx="1345393" cy="892460"/>
          </a:xfrm>
          <a:prstGeom prst="rect">
            <a:avLst/>
          </a:prstGeom>
        </p:spPr>
      </p:pic>
      <p:sp>
        <p:nvSpPr>
          <p:cNvPr id="30" name="Tijdelijke aanduiding voor inhoud 2">
            <a:extLst>
              <a:ext uri="{FF2B5EF4-FFF2-40B4-BE49-F238E27FC236}">
                <a16:creationId xmlns:a16="http://schemas.microsoft.com/office/drawing/2014/main" id="{D7260D9D-62DB-4E90-A7AA-6DD0B7514F8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233B53"/>
                </a:solidFill>
              </a:rPr>
              <a:t>                              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1756BDB-5EA5-6F54-BEAE-2C1E33FFFAB1}"/>
              </a:ext>
            </a:extLst>
          </p:cNvPr>
          <p:cNvSpPr txBox="1"/>
          <p:nvPr/>
        </p:nvSpPr>
        <p:spPr>
          <a:xfrm>
            <a:off x="4891752" y="1344185"/>
            <a:ext cx="551449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Zelfdiscipline wint van intelligentie</a:t>
            </a:r>
          </a:p>
          <a:p>
            <a:r>
              <a:rPr lang="nl-NL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Leerlingen die meer zelfdiscipline hebben, halen hogere cijfers dan hun klasgenoten die intelligenter zijn.</a:t>
            </a:r>
          </a:p>
          <a:p>
            <a:endParaRPr lang="nl-NL" sz="18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Zelfdiscipline = </a:t>
            </a:r>
            <a:r>
              <a:rPr lang="nl-NL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Afspraken met jezelf maken en die nakomen. </a:t>
            </a:r>
          </a:p>
          <a:p>
            <a:endParaRPr lang="nl-NL" sz="18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Motivatie </a:t>
            </a:r>
            <a: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 het echt te doen! </a:t>
            </a:r>
          </a:p>
          <a:p>
            <a:endParaRPr lang="nl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Omgaan met uitstelgedrag </a:t>
            </a:r>
            <a:r>
              <a:rPr lang="nl-NL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nl-NL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Vraag om hulp en maak een plan!</a:t>
            </a:r>
          </a:p>
          <a:p>
            <a:endParaRPr lang="nl-NL" sz="18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Waar doe je het voor? </a:t>
            </a:r>
            <a:r>
              <a:rPr lang="nl-NL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De beloning</a:t>
            </a:r>
            <a: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nl-NL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……. Die vlag!</a:t>
            </a:r>
            <a:endParaRPr lang="nl-NL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Wilskracht Beeld Shutterstock">
            <a:extLst>
              <a:ext uri="{FF2B5EF4-FFF2-40B4-BE49-F238E27FC236}">
                <a16:creationId xmlns:a16="http://schemas.microsoft.com/office/drawing/2014/main" id="{102607D0-2C69-5A09-69A7-4B53FBC41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2789" y="2953610"/>
            <a:ext cx="3882119" cy="215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52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Afbeelding 24" descr="Afbeelding met kleding, gebouw, schoeisel, persoon&#10;&#10;Automatisch gegenereerde beschrijving">
            <a:extLst>
              <a:ext uri="{FF2B5EF4-FFF2-40B4-BE49-F238E27FC236}">
                <a16:creationId xmlns:a16="http://schemas.microsoft.com/office/drawing/2014/main" id="{F704D495-1336-C92D-5BBB-315B59C9EB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52"/>
            <a:ext cx="12192000" cy="6869284"/>
          </a:xfrm>
          <a:prstGeom prst="rect">
            <a:avLst/>
          </a:prstGeom>
        </p:spPr>
      </p:pic>
      <p:sp>
        <p:nvSpPr>
          <p:cNvPr id="18" name="Vrije vorm 17"/>
          <p:cNvSpPr/>
          <p:nvPr/>
        </p:nvSpPr>
        <p:spPr>
          <a:xfrm>
            <a:off x="137909" y="-15921"/>
            <a:ext cx="11526553" cy="5953328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  <a:gd name="connsiteX0" fmla="*/ 2363821 w 2363821"/>
              <a:gd name="connsiteY0" fmla="*/ 0 h 5953328"/>
              <a:gd name="connsiteX1" fmla="*/ 145831 w 2363821"/>
              <a:gd name="connsiteY1" fmla="*/ 233464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821" h="5953328">
                <a:moveTo>
                  <a:pt x="2363821" y="0"/>
                </a:moveTo>
                <a:lnTo>
                  <a:pt x="145831" y="233464"/>
                </a:lnTo>
                <a:lnTo>
                  <a:pt x="0" y="5826868"/>
                </a:lnTo>
                <a:lnTo>
                  <a:pt x="2363821" y="5953328"/>
                </a:lnTo>
                <a:lnTo>
                  <a:pt x="2363821" y="0"/>
                </a:lnTo>
                <a:close/>
              </a:path>
            </a:pathLst>
          </a:cu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Vrije vorm 18"/>
          <p:cNvSpPr/>
          <p:nvPr/>
        </p:nvSpPr>
        <p:spPr>
          <a:xfrm rot="21079913">
            <a:off x="146930" y="-116720"/>
            <a:ext cx="10653745" cy="6490852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821" h="5953328">
                <a:moveTo>
                  <a:pt x="2363821" y="0"/>
                </a:moveTo>
                <a:lnTo>
                  <a:pt x="340468" y="0"/>
                </a:lnTo>
                <a:lnTo>
                  <a:pt x="0" y="5826868"/>
                </a:lnTo>
                <a:lnTo>
                  <a:pt x="2363821" y="5953328"/>
                </a:lnTo>
                <a:lnTo>
                  <a:pt x="2363821" y="0"/>
                </a:lnTo>
                <a:close/>
              </a:path>
            </a:pathLst>
          </a:cu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527538" y="5486401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4000" b="1" dirty="0">
              <a:solidFill>
                <a:srgbClr val="FF00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92421" y="6156083"/>
            <a:ext cx="640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Titel</a:t>
            </a:r>
          </a:p>
        </p:txBody>
      </p:sp>
      <p:grpSp>
        <p:nvGrpSpPr>
          <p:cNvPr id="22" name="Groep 21">
            <a:extLst>
              <a:ext uri="{FF2B5EF4-FFF2-40B4-BE49-F238E27FC236}">
                <a16:creationId xmlns:a16="http://schemas.microsoft.com/office/drawing/2014/main" id="{071016CE-DCE0-4F48-ABC3-0796F6A54270}"/>
              </a:ext>
            </a:extLst>
          </p:cNvPr>
          <p:cNvGrpSpPr/>
          <p:nvPr/>
        </p:nvGrpSpPr>
        <p:grpSpPr>
          <a:xfrm>
            <a:off x="0" y="5480764"/>
            <a:ext cx="11841780" cy="1392572"/>
            <a:chOff x="0" y="5480764"/>
            <a:chExt cx="11841780" cy="1392572"/>
          </a:xfrm>
        </p:grpSpPr>
        <p:sp>
          <p:nvSpPr>
            <p:cNvPr id="23" name="Vrije vorm 2">
              <a:extLst>
                <a:ext uri="{FF2B5EF4-FFF2-40B4-BE49-F238E27FC236}">
                  <a16:creationId xmlns:a16="http://schemas.microsoft.com/office/drawing/2014/main" id="{3F9682D3-639E-40C9-84BD-29A1CD706F1F}"/>
                </a:ext>
              </a:extLst>
            </p:cNvPr>
            <p:cNvSpPr/>
            <p:nvPr/>
          </p:nvSpPr>
          <p:spPr>
            <a:xfrm>
              <a:off x="0" y="5480764"/>
              <a:ext cx="10167457" cy="1392572"/>
            </a:xfrm>
            <a:custGeom>
              <a:avLst/>
              <a:gdLst>
                <a:gd name="connsiteX0" fmla="*/ 0 w 9706062"/>
                <a:gd name="connsiteY0" fmla="*/ 8389 h 1392572"/>
                <a:gd name="connsiteX1" fmla="*/ 0 w 9706062"/>
                <a:gd name="connsiteY1" fmla="*/ 8389 h 1392572"/>
                <a:gd name="connsiteX2" fmla="*/ 75501 w 9706062"/>
                <a:gd name="connsiteY2" fmla="*/ 0 h 1392572"/>
                <a:gd name="connsiteX3" fmla="*/ 9706062 w 9706062"/>
                <a:gd name="connsiteY3" fmla="*/ 302004 h 1392572"/>
                <a:gd name="connsiteX4" fmla="*/ 9706062 w 9706062"/>
                <a:gd name="connsiteY4" fmla="*/ 1392572 h 1392572"/>
                <a:gd name="connsiteX5" fmla="*/ 8389 w 9706062"/>
                <a:gd name="connsiteY5" fmla="*/ 1384183 h 1392572"/>
                <a:gd name="connsiteX6" fmla="*/ 0 w 9706062"/>
                <a:gd name="connsiteY6" fmla="*/ 8389 h 139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6062" h="1392572">
                  <a:moveTo>
                    <a:pt x="0" y="8389"/>
                  </a:moveTo>
                  <a:lnTo>
                    <a:pt x="0" y="8389"/>
                  </a:lnTo>
                  <a:lnTo>
                    <a:pt x="75501" y="0"/>
                  </a:lnTo>
                  <a:lnTo>
                    <a:pt x="9706062" y="302004"/>
                  </a:lnTo>
                  <a:lnTo>
                    <a:pt x="9706062" y="1392572"/>
                  </a:lnTo>
                  <a:lnTo>
                    <a:pt x="8389" y="1384183"/>
                  </a:lnTo>
                  <a:cubicBezTo>
                    <a:pt x="5593" y="922789"/>
                    <a:pt x="2796" y="461394"/>
                    <a:pt x="0" y="8389"/>
                  </a:cubicBezTo>
                  <a:close/>
                </a:path>
              </a:pathLst>
            </a:custGeom>
            <a:solidFill>
              <a:srgbClr val="233B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A0D4D9B2-9F8F-480A-8C51-AD4CF916E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6612" y="5861543"/>
              <a:ext cx="1475168" cy="834186"/>
            </a:xfrm>
            <a:prstGeom prst="rect">
              <a:avLst/>
            </a:prstGeom>
          </p:spPr>
        </p:pic>
      </p:grpSp>
      <p:sp>
        <p:nvSpPr>
          <p:cNvPr id="3" name="Rechthoek 2">
            <a:extLst>
              <a:ext uri="{FF2B5EF4-FFF2-40B4-BE49-F238E27FC236}">
                <a16:creationId xmlns:a16="http://schemas.microsoft.com/office/drawing/2014/main" id="{E61FBABA-083E-D82B-13C5-D98C588B75B9}"/>
              </a:ext>
            </a:extLst>
          </p:cNvPr>
          <p:cNvSpPr/>
          <p:nvPr/>
        </p:nvSpPr>
        <p:spPr>
          <a:xfrm rot="179820">
            <a:off x="-108824" y="293454"/>
            <a:ext cx="3717083" cy="814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 rot="182258">
            <a:off x="684065" y="484394"/>
            <a:ext cx="2381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233B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voor thuis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5B1B25D-DD2B-C840-0311-C19AF1253C1A}"/>
              </a:ext>
            </a:extLst>
          </p:cNvPr>
          <p:cNvSpPr/>
          <p:nvPr/>
        </p:nvSpPr>
        <p:spPr>
          <a:xfrm rot="21169032">
            <a:off x="9793984" y="5262524"/>
            <a:ext cx="2581096" cy="1790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20EC5D61-CE94-44A9-5813-6949521B91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659" y="5683936"/>
            <a:ext cx="1345393" cy="892460"/>
          </a:xfrm>
          <a:prstGeom prst="rect">
            <a:avLst/>
          </a:prstGeom>
        </p:spPr>
      </p:pic>
      <p:sp>
        <p:nvSpPr>
          <p:cNvPr id="30" name="Tijdelijke aanduiding voor inhoud 2">
            <a:extLst>
              <a:ext uri="{FF2B5EF4-FFF2-40B4-BE49-F238E27FC236}">
                <a16:creationId xmlns:a16="http://schemas.microsoft.com/office/drawing/2014/main" id="{D7260D9D-62DB-4E90-A7AA-6DD0B7514F8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233B53"/>
                </a:solidFill>
              </a:rPr>
              <a:t>                              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A03B7E3-E6DE-495B-A685-132884978715}"/>
              </a:ext>
            </a:extLst>
          </p:cNvPr>
          <p:cNvSpPr txBox="1"/>
          <p:nvPr/>
        </p:nvSpPr>
        <p:spPr>
          <a:xfrm>
            <a:off x="1611823" y="1387098"/>
            <a:ext cx="879083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1400" dirty="0"/>
              <a:t>Geef uw kind de ruimte om nieuwe dingen uit te proberen</a:t>
            </a:r>
          </a:p>
          <a:p>
            <a:pPr marL="285750" indent="-285750">
              <a:buFontTx/>
              <a:buChar char="-"/>
            </a:pPr>
            <a:r>
              <a:rPr lang="nl-NL" sz="1400" dirty="0"/>
              <a:t>Geef uw kind eigenaarschap</a:t>
            </a:r>
          </a:p>
          <a:p>
            <a:pPr marL="285750" indent="-285750">
              <a:buFontTx/>
              <a:buChar char="-"/>
            </a:pPr>
            <a:r>
              <a:rPr lang="nl-NL" sz="1400" dirty="0"/>
              <a:t>Stimuleer interesses en talenten dit werkt door op motivatie </a:t>
            </a:r>
          </a:p>
          <a:p>
            <a:pPr marL="285750" indent="-285750">
              <a:buFontTx/>
              <a:buChar char="-"/>
            </a:pPr>
            <a:r>
              <a:rPr lang="nl-NL" sz="1400" dirty="0"/>
              <a:t>Geef complimenten en aandacht, zodat het zichtbaar wordt dat je betrokken bent</a:t>
            </a:r>
          </a:p>
          <a:p>
            <a:pPr marL="285750" indent="-285750">
              <a:buFontTx/>
              <a:buChar char="-"/>
            </a:pPr>
            <a:r>
              <a:rPr lang="nl-NL" sz="1400" dirty="0"/>
              <a:t>Oefening baart kunst, hersenen kunnen zich snel aanpassen</a:t>
            </a:r>
          </a:p>
          <a:p>
            <a:pPr marL="285750" indent="-285750">
              <a:buFontTx/>
              <a:buChar char="-"/>
            </a:pPr>
            <a:endParaRPr lang="nl-NL" sz="1400" dirty="0"/>
          </a:p>
          <a:p>
            <a:pPr marL="285750" indent="-285750">
              <a:buFontTx/>
              <a:buChar char="-"/>
            </a:pPr>
            <a:r>
              <a:rPr lang="nl-NL" sz="1400" dirty="0"/>
              <a:t>Stel duidelijke grenzen en houd je er zelf ook aan</a:t>
            </a:r>
          </a:p>
          <a:p>
            <a:pPr marL="285750" indent="-285750">
              <a:buFontTx/>
              <a:buChar char="-"/>
            </a:pPr>
            <a:r>
              <a:rPr lang="nl-NL" sz="1400" dirty="0"/>
              <a:t>Evalueer gemaakte afspraken, lukt het nog om ze na te leven?</a:t>
            </a:r>
          </a:p>
          <a:p>
            <a:endParaRPr lang="nl-NL" sz="1400" dirty="0"/>
          </a:p>
          <a:p>
            <a:pPr marL="285750" indent="-285750">
              <a:buFontTx/>
              <a:buChar char="-"/>
            </a:pPr>
            <a:r>
              <a:rPr lang="nl-NL" sz="1400" dirty="0"/>
              <a:t>Richt je op belonen dit stimuleert positief gedrag</a:t>
            </a:r>
          </a:p>
          <a:p>
            <a:pPr marL="285750" indent="-285750">
              <a:buFontTx/>
              <a:buChar char="-"/>
            </a:pPr>
            <a:r>
              <a:rPr lang="nl-NL" sz="1400" dirty="0"/>
              <a:t>Benoem welk gedrag wenselijk is en je graag wil zien </a:t>
            </a:r>
          </a:p>
          <a:p>
            <a:pPr marL="285750" indent="-285750">
              <a:buFontTx/>
              <a:buChar char="-"/>
            </a:pPr>
            <a:r>
              <a:rPr lang="nl-NL" sz="1400" dirty="0"/>
              <a:t>Straffen werkt niet</a:t>
            </a:r>
          </a:p>
          <a:p>
            <a:pPr marL="285750" indent="-285750">
              <a:buFontTx/>
              <a:buChar char="-"/>
            </a:pPr>
            <a:r>
              <a:rPr lang="nl-NL" sz="1400" dirty="0"/>
              <a:t>Een consequentie geven op ongewenst gedrag, leg uit waarom en leg uit / laat zien wat het gevolg is van zijn/haar gedrag</a:t>
            </a:r>
          </a:p>
          <a:p>
            <a:pPr marL="285750" indent="-285750">
              <a:buFontTx/>
              <a:buChar char="-"/>
            </a:pPr>
            <a:endParaRPr lang="nl-NL" sz="1400" dirty="0"/>
          </a:p>
          <a:p>
            <a:pPr marL="285750" indent="-285750">
              <a:buFontTx/>
              <a:buChar char="-"/>
            </a:pPr>
            <a:r>
              <a:rPr lang="nl-NL" sz="1400" dirty="0"/>
              <a:t>Heb geduld, moeilijke momenten horen erbij, het is een MEERJARENPLAN</a:t>
            </a:r>
          </a:p>
          <a:p>
            <a:pPr marL="285750" indent="-285750">
              <a:buFontTx/>
              <a:buChar char="-"/>
            </a:pPr>
            <a:endParaRPr lang="nl-NL" sz="1600" dirty="0"/>
          </a:p>
          <a:p>
            <a:pPr marL="285750" indent="-285750">
              <a:buFontTx/>
              <a:buChar char="-"/>
            </a:pP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333772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Afbeelding 24" descr="Afbeelding met kleding, gebouw, schoeisel, persoon&#10;&#10;Automatisch gegenereerde beschrijving">
            <a:extLst>
              <a:ext uri="{FF2B5EF4-FFF2-40B4-BE49-F238E27FC236}">
                <a16:creationId xmlns:a16="http://schemas.microsoft.com/office/drawing/2014/main" id="{F704D495-1336-C92D-5BBB-315B59C9EB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52"/>
            <a:ext cx="12192000" cy="6869284"/>
          </a:xfrm>
          <a:prstGeom prst="rect">
            <a:avLst/>
          </a:prstGeom>
        </p:spPr>
      </p:pic>
      <p:sp>
        <p:nvSpPr>
          <p:cNvPr id="18" name="Vrije vorm 17"/>
          <p:cNvSpPr/>
          <p:nvPr/>
        </p:nvSpPr>
        <p:spPr>
          <a:xfrm>
            <a:off x="137909" y="-15921"/>
            <a:ext cx="11526553" cy="5953328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  <a:gd name="connsiteX0" fmla="*/ 2363821 w 2363821"/>
              <a:gd name="connsiteY0" fmla="*/ 0 h 5953328"/>
              <a:gd name="connsiteX1" fmla="*/ 145831 w 2363821"/>
              <a:gd name="connsiteY1" fmla="*/ 233464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821" h="5953328">
                <a:moveTo>
                  <a:pt x="2363821" y="0"/>
                </a:moveTo>
                <a:lnTo>
                  <a:pt x="145831" y="233464"/>
                </a:lnTo>
                <a:lnTo>
                  <a:pt x="0" y="5826868"/>
                </a:lnTo>
                <a:lnTo>
                  <a:pt x="2363821" y="5953328"/>
                </a:lnTo>
                <a:lnTo>
                  <a:pt x="2363821" y="0"/>
                </a:lnTo>
                <a:close/>
              </a:path>
            </a:pathLst>
          </a:cu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Vrije vorm 18"/>
          <p:cNvSpPr/>
          <p:nvPr/>
        </p:nvSpPr>
        <p:spPr>
          <a:xfrm rot="21079913">
            <a:off x="146930" y="-116720"/>
            <a:ext cx="10653745" cy="6490852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821" h="5953328">
                <a:moveTo>
                  <a:pt x="2363821" y="0"/>
                </a:moveTo>
                <a:lnTo>
                  <a:pt x="340468" y="0"/>
                </a:lnTo>
                <a:lnTo>
                  <a:pt x="0" y="5826868"/>
                </a:lnTo>
                <a:lnTo>
                  <a:pt x="2363821" y="5953328"/>
                </a:lnTo>
                <a:lnTo>
                  <a:pt x="2363821" y="0"/>
                </a:lnTo>
                <a:close/>
              </a:path>
            </a:pathLst>
          </a:cu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527538" y="5486401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4000" b="1" dirty="0">
              <a:solidFill>
                <a:srgbClr val="FF000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 rot="340499">
            <a:off x="3908491" y="1033725"/>
            <a:ext cx="39853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3200" b="1" dirty="0">
                <a:solidFill>
                  <a:srgbClr val="233B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Zijn er nog vragen?</a:t>
            </a:r>
            <a:br>
              <a:rPr lang="nl-NL" sz="3200" b="1" dirty="0">
                <a:solidFill>
                  <a:srgbClr val="233B5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3200" b="1" dirty="0">
              <a:solidFill>
                <a:srgbClr val="233B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61FBABA-083E-D82B-13C5-D98C588B75B9}"/>
              </a:ext>
            </a:extLst>
          </p:cNvPr>
          <p:cNvSpPr/>
          <p:nvPr/>
        </p:nvSpPr>
        <p:spPr>
          <a:xfrm rot="21169032">
            <a:off x="9793984" y="5262524"/>
            <a:ext cx="2581096" cy="1790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20EC5D61-CE94-44A9-5813-6949521B91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659" y="5683936"/>
            <a:ext cx="1345393" cy="892460"/>
          </a:xfrm>
          <a:prstGeom prst="rect">
            <a:avLst/>
          </a:prstGeom>
        </p:spPr>
      </p:pic>
      <p:pic>
        <p:nvPicPr>
          <p:cNvPr id="7" name="Afbeelding 6" descr="Afbeelding met kleding, buitenshuis, persoon, boom&#10;&#10;Automatisch gegenereerde beschrijving">
            <a:extLst>
              <a:ext uri="{FF2B5EF4-FFF2-40B4-BE49-F238E27FC236}">
                <a16:creationId xmlns:a16="http://schemas.microsoft.com/office/drawing/2014/main" id="{158EE0C6-DDC1-07F0-A89A-075267272E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8504">
            <a:off x="2272845" y="2006591"/>
            <a:ext cx="6729813" cy="448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0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Afbeelding 24" descr="Afbeelding met kleding, gebouw, schoeisel, persoon&#10;&#10;Automatisch gegenereerde beschrijving">
            <a:extLst>
              <a:ext uri="{FF2B5EF4-FFF2-40B4-BE49-F238E27FC236}">
                <a16:creationId xmlns:a16="http://schemas.microsoft.com/office/drawing/2014/main" id="{F704D495-1336-C92D-5BBB-315B59C9EB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52"/>
            <a:ext cx="12192000" cy="6869284"/>
          </a:xfrm>
          <a:prstGeom prst="rect">
            <a:avLst/>
          </a:prstGeom>
        </p:spPr>
      </p:pic>
      <p:sp>
        <p:nvSpPr>
          <p:cNvPr id="18" name="Vrije vorm 17"/>
          <p:cNvSpPr/>
          <p:nvPr/>
        </p:nvSpPr>
        <p:spPr>
          <a:xfrm>
            <a:off x="137909" y="-15921"/>
            <a:ext cx="11526553" cy="5953328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  <a:gd name="connsiteX0" fmla="*/ 2363821 w 2363821"/>
              <a:gd name="connsiteY0" fmla="*/ 0 h 5953328"/>
              <a:gd name="connsiteX1" fmla="*/ 145831 w 2363821"/>
              <a:gd name="connsiteY1" fmla="*/ 233464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821" h="5953328">
                <a:moveTo>
                  <a:pt x="2363821" y="0"/>
                </a:moveTo>
                <a:lnTo>
                  <a:pt x="145831" y="233464"/>
                </a:lnTo>
                <a:lnTo>
                  <a:pt x="0" y="5826868"/>
                </a:lnTo>
                <a:lnTo>
                  <a:pt x="2363821" y="5953328"/>
                </a:lnTo>
                <a:lnTo>
                  <a:pt x="2363821" y="0"/>
                </a:lnTo>
                <a:close/>
              </a:path>
            </a:pathLst>
          </a:cu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Vrije vorm 18"/>
          <p:cNvSpPr/>
          <p:nvPr/>
        </p:nvSpPr>
        <p:spPr>
          <a:xfrm rot="21079913">
            <a:off x="146930" y="-116720"/>
            <a:ext cx="10653745" cy="6490852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821" h="5953328">
                <a:moveTo>
                  <a:pt x="2363821" y="0"/>
                </a:moveTo>
                <a:lnTo>
                  <a:pt x="340468" y="0"/>
                </a:lnTo>
                <a:lnTo>
                  <a:pt x="0" y="5826868"/>
                </a:lnTo>
                <a:lnTo>
                  <a:pt x="2363821" y="5953328"/>
                </a:lnTo>
                <a:lnTo>
                  <a:pt x="2363821" y="0"/>
                </a:lnTo>
                <a:close/>
              </a:path>
            </a:pathLst>
          </a:cu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527538" y="5486401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4000" b="1" dirty="0">
              <a:solidFill>
                <a:srgbClr val="FF00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92421" y="6156083"/>
            <a:ext cx="640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Titel</a:t>
            </a:r>
          </a:p>
        </p:txBody>
      </p:sp>
      <p:grpSp>
        <p:nvGrpSpPr>
          <p:cNvPr id="22" name="Groep 21">
            <a:extLst>
              <a:ext uri="{FF2B5EF4-FFF2-40B4-BE49-F238E27FC236}">
                <a16:creationId xmlns:a16="http://schemas.microsoft.com/office/drawing/2014/main" id="{071016CE-DCE0-4F48-ABC3-0796F6A54270}"/>
              </a:ext>
            </a:extLst>
          </p:cNvPr>
          <p:cNvGrpSpPr/>
          <p:nvPr/>
        </p:nvGrpSpPr>
        <p:grpSpPr>
          <a:xfrm>
            <a:off x="0" y="5480764"/>
            <a:ext cx="11841780" cy="1392572"/>
            <a:chOff x="0" y="5480764"/>
            <a:chExt cx="11841780" cy="1392572"/>
          </a:xfrm>
        </p:grpSpPr>
        <p:sp>
          <p:nvSpPr>
            <p:cNvPr id="23" name="Vrije vorm 2">
              <a:extLst>
                <a:ext uri="{FF2B5EF4-FFF2-40B4-BE49-F238E27FC236}">
                  <a16:creationId xmlns:a16="http://schemas.microsoft.com/office/drawing/2014/main" id="{3F9682D3-639E-40C9-84BD-29A1CD706F1F}"/>
                </a:ext>
              </a:extLst>
            </p:cNvPr>
            <p:cNvSpPr/>
            <p:nvPr/>
          </p:nvSpPr>
          <p:spPr>
            <a:xfrm>
              <a:off x="0" y="5480764"/>
              <a:ext cx="10167457" cy="1392572"/>
            </a:xfrm>
            <a:custGeom>
              <a:avLst/>
              <a:gdLst>
                <a:gd name="connsiteX0" fmla="*/ 0 w 9706062"/>
                <a:gd name="connsiteY0" fmla="*/ 8389 h 1392572"/>
                <a:gd name="connsiteX1" fmla="*/ 0 w 9706062"/>
                <a:gd name="connsiteY1" fmla="*/ 8389 h 1392572"/>
                <a:gd name="connsiteX2" fmla="*/ 75501 w 9706062"/>
                <a:gd name="connsiteY2" fmla="*/ 0 h 1392572"/>
                <a:gd name="connsiteX3" fmla="*/ 9706062 w 9706062"/>
                <a:gd name="connsiteY3" fmla="*/ 302004 h 1392572"/>
                <a:gd name="connsiteX4" fmla="*/ 9706062 w 9706062"/>
                <a:gd name="connsiteY4" fmla="*/ 1392572 h 1392572"/>
                <a:gd name="connsiteX5" fmla="*/ 8389 w 9706062"/>
                <a:gd name="connsiteY5" fmla="*/ 1384183 h 1392572"/>
                <a:gd name="connsiteX6" fmla="*/ 0 w 9706062"/>
                <a:gd name="connsiteY6" fmla="*/ 8389 h 139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6062" h="1392572">
                  <a:moveTo>
                    <a:pt x="0" y="8389"/>
                  </a:moveTo>
                  <a:lnTo>
                    <a:pt x="0" y="8389"/>
                  </a:lnTo>
                  <a:lnTo>
                    <a:pt x="75501" y="0"/>
                  </a:lnTo>
                  <a:lnTo>
                    <a:pt x="9706062" y="302004"/>
                  </a:lnTo>
                  <a:lnTo>
                    <a:pt x="9706062" y="1392572"/>
                  </a:lnTo>
                  <a:lnTo>
                    <a:pt x="8389" y="1384183"/>
                  </a:lnTo>
                  <a:cubicBezTo>
                    <a:pt x="5593" y="922789"/>
                    <a:pt x="2796" y="461394"/>
                    <a:pt x="0" y="8389"/>
                  </a:cubicBezTo>
                  <a:close/>
                </a:path>
              </a:pathLst>
            </a:custGeom>
            <a:solidFill>
              <a:srgbClr val="233B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A0D4D9B2-9F8F-480A-8C51-AD4CF916E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6612" y="5861543"/>
              <a:ext cx="1475168" cy="834186"/>
            </a:xfrm>
            <a:prstGeom prst="rect">
              <a:avLst/>
            </a:prstGeom>
          </p:spPr>
        </p:pic>
      </p:grpSp>
      <p:sp>
        <p:nvSpPr>
          <p:cNvPr id="3" name="Rechthoek 2">
            <a:extLst>
              <a:ext uri="{FF2B5EF4-FFF2-40B4-BE49-F238E27FC236}">
                <a16:creationId xmlns:a16="http://schemas.microsoft.com/office/drawing/2014/main" id="{E61FBABA-083E-D82B-13C5-D98C588B75B9}"/>
              </a:ext>
            </a:extLst>
          </p:cNvPr>
          <p:cNvSpPr/>
          <p:nvPr/>
        </p:nvSpPr>
        <p:spPr>
          <a:xfrm rot="179820">
            <a:off x="-108824" y="293454"/>
            <a:ext cx="3717083" cy="814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7" name="Afbeelding 26">
            <a:extLst>
              <a:ext uri="{FF2B5EF4-FFF2-40B4-BE49-F238E27FC236}">
                <a16:creationId xmlns:a16="http://schemas.microsoft.com/office/drawing/2014/main" id="{D31F58E8-FC12-F8EB-A054-870B0836E4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7914">
            <a:off x="8860189" y="3175687"/>
            <a:ext cx="3449441" cy="2297327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B5B1B25D-DD2B-C840-0311-C19AF1253C1A}"/>
              </a:ext>
            </a:extLst>
          </p:cNvPr>
          <p:cNvSpPr/>
          <p:nvPr/>
        </p:nvSpPr>
        <p:spPr>
          <a:xfrm rot="21169032">
            <a:off x="9793984" y="5262524"/>
            <a:ext cx="2581096" cy="1790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20EC5D61-CE94-44A9-5813-6949521B91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659" y="5683936"/>
            <a:ext cx="1345393" cy="892460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384FC4CA-B7FD-4177-826B-27D7AD5B9971}"/>
              </a:ext>
            </a:extLst>
          </p:cNvPr>
          <p:cNvSpPr txBox="1"/>
          <p:nvPr/>
        </p:nvSpPr>
        <p:spPr>
          <a:xfrm>
            <a:off x="1379572" y="1577047"/>
            <a:ext cx="7329058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233B53"/>
                </a:solidFill>
              </a:rPr>
              <a:t>Hogere controle functies van de hersenen (Dirigent)</a:t>
            </a:r>
          </a:p>
          <a:p>
            <a:pPr marL="342900" indent="-342900">
              <a:buFontTx/>
              <a:buChar char="-"/>
            </a:pPr>
            <a:r>
              <a:rPr lang="nl-NL" sz="2400" dirty="0">
                <a:solidFill>
                  <a:srgbClr val="233B53"/>
                </a:solidFill>
              </a:rPr>
              <a:t>Vaardigheden die je nodig hebt om taken uit te voeren</a:t>
            </a:r>
          </a:p>
          <a:p>
            <a:pPr marL="342900" indent="-342900">
              <a:buFontTx/>
              <a:buChar char="-"/>
            </a:pPr>
            <a:r>
              <a:rPr lang="nl-NL" sz="2400" dirty="0">
                <a:solidFill>
                  <a:srgbClr val="233B53"/>
                </a:solidFill>
              </a:rPr>
              <a:t>De manier waarop we ons eigen gedrag sturen</a:t>
            </a:r>
          </a:p>
          <a:p>
            <a:endParaRPr lang="nl-NL" sz="2400" dirty="0">
              <a:solidFill>
                <a:srgbClr val="233B53"/>
              </a:solidFill>
            </a:endParaRPr>
          </a:p>
          <a:p>
            <a:r>
              <a:rPr lang="nl-NL" sz="2400" dirty="0">
                <a:solidFill>
                  <a:srgbClr val="233B53"/>
                </a:solidFill>
              </a:rPr>
              <a:t>Ontwikkeling van EF gaat door tot je 25ste jaar!!!</a:t>
            </a:r>
            <a:br>
              <a:rPr lang="nl-NL" sz="2400" dirty="0">
                <a:solidFill>
                  <a:srgbClr val="233B53"/>
                </a:solidFill>
              </a:rPr>
            </a:br>
            <a:r>
              <a:rPr lang="nl-NL" sz="1400" dirty="0">
                <a:solidFill>
                  <a:srgbClr val="233B53"/>
                </a:solidFill>
              </a:rPr>
              <a:t>Iedereen wordt geboren met potentie om EF aan te leren, maar we beheersen deze nog niet. </a:t>
            </a:r>
          </a:p>
          <a:p>
            <a:br>
              <a:rPr lang="nl-NL" sz="1400" dirty="0">
                <a:solidFill>
                  <a:srgbClr val="233B53"/>
                </a:solidFill>
              </a:rPr>
            </a:br>
            <a:r>
              <a:rPr lang="nl-NL" sz="1400" b="1" dirty="0">
                <a:solidFill>
                  <a:srgbClr val="233B53"/>
                </a:solidFill>
              </a:rPr>
              <a:t>Volwassenen uit de omgeving </a:t>
            </a:r>
            <a:r>
              <a:rPr lang="nl-NL" sz="1400" dirty="0">
                <a:solidFill>
                  <a:srgbClr val="233B53"/>
                </a:solidFill>
              </a:rPr>
              <a:t>hebben een belangrijke rol om deze ontwikkeling te beïnvloeden. </a:t>
            </a:r>
          </a:p>
          <a:p>
            <a:r>
              <a:rPr lang="nl-NL" sz="1400" dirty="0">
                <a:solidFill>
                  <a:srgbClr val="233B53"/>
                </a:solidFill>
              </a:rPr>
              <a:t>Dit begint al in de vroege kinderjaren, denk aan; het leren van routines, voordoen van gedrag, </a:t>
            </a:r>
          </a:p>
          <a:p>
            <a:r>
              <a:rPr lang="nl-NL" sz="1400" dirty="0">
                <a:solidFill>
                  <a:srgbClr val="233B53"/>
                </a:solidFill>
              </a:rPr>
              <a:t>bieden van een warme en betrouwbare relatie.</a:t>
            </a:r>
          </a:p>
          <a:p>
            <a:endParaRPr lang="nl-NL" sz="1400" dirty="0">
              <a:solidFill>
                <a:srgbClr val="233B53"/>
              </a:solidFill>
            </a:endParaRPr>
          </a:p>
          <a:p>
            <a:r>
              <a:rPr lang="nl-NL" sz="1400" dirty="0">
                <a:solidFill>
                  <a:srgbClr val="233B53"/>
                </a:solidFill>
              </a:rPr>
              <a:t>Goede ontwikkeling van EF is cruciaal voor cognitieve ontwikkeling en sociaal en </a:t>
            </a:r>
          </a:p>
          <a:p>
            <a:r>
              <a:rPr lang="nl-NL" sz="1400" dirty="0">
                <a:solidFill>
                  <a:srgbClr val="233B53"/>
                </a:solidFill>
              </a:rPr>
              <a:t>emotioneel functioneren. </a:t>
            </a:r>
          </a:p>
          <a:p>
            <a:r>
              <a:rPr lang="nl-NL" sz="1400" dirty="0">
                <a:solidFill>
                  <a:srgbClr val="233B53"/>
                </a:solidFill>
              </a:rPr>
              <a:t>Jeugdigen hebben de vaardigheden nodig om te navigeren in de steeds veranderende omgeving. 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BE5998B3-0631-4200-A886-60B157E7BB6D}"/>
              </a:ext>
            </a:extLst>
          </p:cNvPr>
          <p:cNvSpPr txBox="1"/>
          <p:nvPr/>
        </p:nvSpPr>
        <p:spPr>
          <a:xfrm rot="182258">
            <a:off x="302961" y="484394"/>
            <a:ext cx="3143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233B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Executieve Functies</a:t>
            </a:r>
          </a:p>
        </p:txBody>
      </p:sp>
    </p:spTree>
    <p:extLst>
      <p:ext uri="{BB962C8B-B14F-4D97-AF65-F5344CB8AC3E}">
        <p14:creationId xmlns:p14="http://schemas.microsoft.com/office/powerpoint/2010/main" val="409859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Afbeelding 24" descr="Afbeelding met kleding, gebouw, schoeisel, persoon&#10;&#10;Automatisch gegenereerde beschrijving">
            <a:extLst>
              <a:ext uri="{FF2B5EF4-FFF2-40B4-BE49-F238E27FC236}">
                <a16:creationId xmlns:a16="http://schemas.microsoft.com/office/drawing/2014/main" id="{F704D495-1336-C92D-5BBB-315B59C9EB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52"/>
            <a:ext cx="12192000" cy="6869284"/>
          </a:xfrm>
          <a:prstGeom prst="rect">
            <a:avLst/>
          </a:prstGeom>
        </p:spPr>
      </p:pic>
      <p:sp>
        <p:nvSpPr>
          <p:cNvPr id="18" name="Vrije vorm 17"/>
          <p:cNvSpPr/>
          <p:nvPr/>
        </p:nvSpPr>
        <p:spPr>
          <a:xfrm>
            <a:off x="137909" y="-15921"/>
            <a:ext cx="11526553" cy="5953328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  <a:gd name="connsiteX0" fmla="*/ 2363821 w 2363821"/>
              <a:gd name="connsiteY0" fmla="*/ 0 h 5953328"/>
              <a:gd name="connsiteX1" fmla="*/ 145831 w 2363821"/>
              <a:gd name="connsiteY1" fmla="*/ 233464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821" h="5953328">
                <a:moveTo>
                  <a:pt x="2363821" y="0"/>
                </a:moveTo>
                <a:lnTo>
                  <a:pt x="145831" y="233464"/>
                </a:lnTo>
                <a:lnTo>
                  <a:pt x="0" y="5826868"/>
                </a:lnTo>
                <a:lnTo>
                  <a:pt x="2363821" y="5953328"/>
                </a:lnTo>
                <a:lnTo>
                  <a:pt x="2363821" y="0"/>
                </a:lnTo>
                <a:close/>
              </a:path>
            </a:pathLst>
          </a:cu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Vrije vorm 18"/>
          <p:cNvSpPr/>
          <p:nvPr/>
        </p:nvSpPr>
        <p:spPr>
          <a:xfrm rot="21079913">
            <a:off x="146930" y="-116720"/>
            <a:ext cx="10653745" cy="6490852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821" h="5953328">
                <a:moveTo>
                  <a:pt x="2363821" y="0"/>
                </a:moveTo>
                <a:lnTo>
                  <a:pt x="340468" y="0"/>
                </a:lnTo>
                <a:lnTo>
                  <a:pt x="0" y="5826868"/>
                </a:lnTo>
                <a:lnTo>
                  <a:pt x="2363821" y="5953328"/>
                </a:lnTo>
                <a:lnTo>
                  <a:pt x="2363821" y="0"/>
                </a:lnTo>
                <a:close/>
              </a:path>
            </a:pathLst>
          </a:cu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527538" y="5486401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4000" b="1" dirty="0">
              <a:solidFill>
                <a:srgbClr val="FF00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92421" y="6156083"/>
            <a:ext cx="640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Titel</a:t>
            </a:r>
          </a:p>
        </p:txBody>
      </p:sp>
      <p:grpSp>
        <p:nvGrpSpPr>
          <p:cNvPr id="22" name="Groep 21">
            <a:extLst>
              <a:ext uri="{FF2B5EF4-FFF2-40B4-BE49-F238E27FC236}">
                <a16:creationId xmlns:a16="http://schemas.microsoft.com/office/drawing/2014/main" id="{071016CE-DCE0-4F48-ABC3-0796F6A54270}"/>
              </a:ext>
            </a:extLst>
          </p:cNvPr>
          <p:cNvGrpSpPr/>
          <p:nvPr/>
        </p:nvGrpSpPr>
        <p:grpSpPr>
          <a:xfrm>
            <a:off x="0" y="5480764"/>
            <a:ext cx="11841780" cy="1392572"/>
            <a:chOff x="0" y="5480764"/>
            <a:chExt cx="11841780" cy="1392572"/>
          </a:xfrm>
        </p:grpSpPr>
        <p:sp>
          <p:nvSpPr>
            <p:cNvPr id="23" name="Vrije vorm 2">
              <a:extLst>
                <a:ext uri="{FF2B5EF4-FFF2-40B4-BE49-F238E27FC236}">
                  <a16:creationId xmlns:a16="http://schemas.microsoft.com/office/drawing/2014/main" id="{3F9682D3-639E-40C9-84BD-29A1CD706F1F}"/>
                </a:ext>
              </a:extLst>
            </p:cNvPr>
            <p:cNvSpPr/>
            <p:nvPr/>
          </p:nvSpPr>
          <p:spPr>
            <a:xfrm>
              <a:off x="0" y="5480764"/>
              <a:ext cx="10167457" cy="1392572"/>
            </a:xfrm>
            <a:custGeom>
              <a:avLst/>
              <a:gdLst>
                <a:gd name="connsiteX0" fmla="*/ 0 w 9706062"/>
                <a:gd name="connsiteY0" fmla="*/ 8389 h 1392572"/>
                <a:gd name="connsiteX1" fmla="*/ 0 w 9706062"/>
                <a:gd name="connsiteY1" fmla="*/ 8389 h 1392572"/>
                <a:gd name="connsiteX2" fmla="*/ 75501 w 9706062"/>
                <a:gd name="connsiteY2" fmla="*/ 0 h 1392572"/>
                <a:gd name="connsiteX3" fmla="*/ 9706062 w 9706062"/>
                <a:gd name="connsiteY3" fmla="*/ 302004 h 1392572"/>
                <a:gd name="connsiteX4" fmla="*/ 9706062 w 9706062"/>
                <a:gd name="connsiteY4" fmla="*/ 1392572 h 1392572"/>
                <a:gd name="connsiteX5" fmla="*/ 8389 w 9706062"/>
                <a:gd name="connsiteY5" fmla="*/ 1384183 h 1392572"/>
                <a:gd name="connsiteX6" fmla="*/ 0 w 9706062"/>
                <a:gd name="connsiteY6" fmla="*/ 8389 h 139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6062" h="1392572">
                  <a:moveTo>
                    <a:pt x="0" y="8389"/>
                  </a:moveTo>
                  <a:lnTo>
                    <a:pt x="0" y="8389"/>
                  </a:lnTo>
                  <a:lnTo>
                    <a:pt x="75501" y="0"/>
                  </a:lnTo>
                  <a:lnTo>
                    <a:pt x="9706062" y="302004"/>
                  </a:lnTo>
                  <a:lnTo>
                    <a:pt x="9706062" y="1392572"/>
                  </a:lnTo>
                  <a:lnTo>
                    <a:pt x="8389" y="1384183"/>
                  </a:lnTo>
                  <a:cubicBezTo>
                    <a:pt x="5593" y="922789"/>
                    <a:pt x="2796" y="461394"/>
                    <a:pt x="0" y="8389"/>
                  </a:cubicBezTo>
                  <a:close/>
                </a:path>
              </a:pathLst>
            </a:custGeom>
            <a:solidFill>
              <a:srgbClr val="233B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A0D4D9B2-9F8F-480A-8C51-AD4CF916E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6612" y="5861543"/>
              <a:ext cx="1475168" cy="834186"/>
            </a:xfrm>
            <a:prstGeom prst="rect">
              <a:avLst/>
            </a:prstGeom>
          </p:spPr>
        </p:pic>
      </p:grpSp>
      <p:sp>
        <p:nvSpPr>
          <p:cNvPr id="3" name="Rechthoek 2">
            <a:extLst>
              <a:ext uri="{FF2B5EF4-FFF2-40B4-BE49-F238E27FC236}">
                <a16:creationId xmlns:a16="http://schemas.microsoft.com/office/drawing/2014/main" id="{E61FBABA-083E-D82B-13C5-D98C588B75B9}"/>
              </a:ext>
            </a:extLst>
          </p:cNvPr>
          <p:cNvSpPr/>
          <p:nvPr/>
        </p:nvSpPr>
        <p:spPr>
          <a:xfrm rot="179820">
            <a:off x="-108824" y="293454"/>
            <a:ext cx="3717083" cy="814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5B1B25D-DD2B-C840-0311-C19AF1253C1A}"/>
              </a:ext>
            </a:extLst>
          </p:cNvPr>
          <p:cNvSpPr/>
          <p:nvPr/>
        </p:nvSpPr>
        <p:spPr>
          <a:xfrm rot="21169032">
            <a:off x="9793984" y="5262524"/>
            <a:ext cx="2581096" cy="1790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20EC5D61-CE94-44A9-5813-6949521B91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659" y="5683936"/>
            <a:ext cx="1345393" cy="892460"/>
          </a:xfrm>
          <a:prstGeom prst="rect">
            <a:avLst/>
          </a:prstGeom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29919E28-6D5B-4ED9-B89B-9785060072DD}"/>
              </a:ext>
            </a:extLst>
          </p:cNvPr>
          <p:cNvSpPr/>
          <p:nvPr/>
        </p:nvSpPr>
        <p:spPr>
          <a:xfrm>
            <a:off x="2111739" y="1354233"/>
            <a:ext cx="2042636" cy="16401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1200" dirty="0">
                <a:solidFill>
                  <a:schemeClr val="tx1"/>
                </a:solidFill>
              </a:rPr>
              <a:t>Een plan bedenken om een doel te bereiken of een taak te voltooien</a:t>
            </a:r>
          </a:p>
          <a:p>
            <a:endParaRPr lang="nl-NL" sz="1100" dirty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r>
              <a:rPr lang="nl-NL" sz="1100" dirty="0">
                <a:solidFill>
                  <a:schemeClr val="tx1"/>
                </a:solidFill>
              </a:rPr>
              <a:t>Gebruik van stappen om je doel te behalen</a:t>
            </a:r>
          </a:p>
          <a:p>
            <a:pPr marL="171450" indent="-171450">
              <a:buFontTx/>
              <a:buChar char="-"/>
            </a:pPr>
            <a:r>
              <a:rPr lang="nl-NL" sz="1100" dirty="0">
                <a:solidFill>
                  <a:schemeClr val="tx1"/>
                </a:solidFill>
              </a:rPr>
              <a:t>Beslissingen nemen</a:t>
            </a:r>
          </a:p>
          <a:p>
            <a:pPr marL="171450" indent="-171450">
              <a:buFontTx/>
              <a:buChar char="-"/>
            </a:pPr>
            <a:r>
              <a:rPr lang="nl-NL" sz="1100" dirty="0">
                <a:solidFill>
                  <a:schemeClr val="tx1"/>
                </a:solidFill>
              </a:rPr>
              <a:t>Focus op de belangrijkste taken (prioriteit)</a:t>
            </a:r>
          </a:p>
          <a:p>
            <a:pPr marL="171450" indent="-171450">
              <a:buFontTx/>
              <a:buChar char="-"/>
            </a:pPr>
            <a:endParaRPr lang="nl-NL" sz="1100" dirty="0">
              <a:solidFill>
                <a:schemeClr val="tx1"/>
              </a:solidFill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8FD3D44D-C0EF-4A3D-B30D-557455FF937F}"/>
              </a:ext>
            </a:extLst>
          </p:cNvPr>
          <p:cNvSpPr/>
          <p:nvPr/>
        </p:nvSpPr>
        <p:spPr>
          <a:xfrm>
            <a:off x="5927802" y="3425181"/>
            <a:ext cx="1976467" cy="18369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1200" dirty="0">
                <a:solidFill>
                  <a:schemeClr val="tx1"/>
                </a:solidFill>
              </a:rPr>
              <a:t>Kunnen inschatten hoeveel tijd je hebt, hoe je die kunt indelen en hoe je je aan tijdslimieten en deadlines kunt houden</a:t>
            </a:r>
          </a:p>
          <a:p>
            <a:pPr marL="171450" indent="-171450">
              <a:buFontTx/>
              <a:buChar char="-"/>
            </a:pPr>
            <a:endParaRPr lang="nl-NL" sz="1100" dirty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r>
              <a:rPr lang="nl-NL" sz="1100" dirty="0">
                <a:solidFill>
                  <a:schemeClr val="tx1"/>
                </a:solidFill>
              </a:rPr>
              <a:t>Stellen wat als eerst af moet</a:t>
            </a:r>
          </a:p>
          <a:p>
            <a:pPr marL="171450" indent="-171450">
              <a:buFontTx/>
              <a:buChar char="-"/>
            </a:pPr>
            <a:r>
              <a:rPr lang="nl-NL" sz="1100" dirty="0">
                <a:solidFill>
                  <a:schemeClr val="tx1"/>
                </a:solidFill>
              </a:rPr>
              <a:t>Aan schema houden</a:t>
            </a:r>
          </a:p>
          <a:p>
            <a:pPr marL="171450" indent="-171450">
              <a:buFontTx/>
              <a:buChar char="-"/>
            </a:pPr>
            <a:r>
              <a:rPr lang="nl-NL" sz="1100" dirty="0">
                <a:solidFill>
                  <a:schemeClr val="tx1"/>
                </a:solidFill>
              </a:rPr>
              <a:t>Inschatten hoeveel tijd je hebt / iets nodig heeft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40879D19-898C-4987-9219-738D8F12B26D}"/>
              </a:ext>
            </a:extLst>
          </p:cNvPr>
          <p:cNvSpPr/>
          <p:nvPr/>
        </p:nvSpPr>
        <p:spPr>
          <a:xfrm>
            <a:off x="9677696" y="3429000"/>
            <a:ext cx="1976467" cy="22549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1200" dirty="0">
                <a:solidFill>
                  <a:schemeClr val="tx1"/>
                </a:solidFill>
              </a:rPr>
              <a:t>Nadenken voordat je iets doet</a:t>
            </a:r>
          </a:p>
          <a:p>
            <a:pPr marL="171450" indent="-171450">
              <a:buFontTx/>
              <a:buChar char="-"/>
            </a:pPr>
            <a:endParaRPr lang="nl-NL" sz="1100" dirty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r>
              <a:rPr lang="nl-NL" sz="1100" dirty="0">
                <a:solidFill>
                  <a:schemeClr val="tx1"/>
                </a:solidFill>
              </a:rPr>
              <a:t>Je eigen gedrag, handeling en gedachte op tijd stoppen</a:t>
            </a:r>
          </a:p>
          <a:p>
            <a:pPr marL="171450" indent="-171450">
              <a:buFontTx/>
              <a:buChar char="-"/>
            </a:pPr>
            <a:r>
              <a:rPr lang="nl-NL" sz="1100" dirty="0">
                <a:solidFill>
                  <a:schemeClr val="tx1"/>
                </a:solidFill>
              </a:rPr>
              <a:t>Emoties in bedwang houden</a:t>
            </a:r>
          </a:p>
          <a:p>
            <a:pPr marL="171450" indent="-171450">
              <a:buFontTx/>
              <a:buChar char="-"/>
            </a:pPr>
            <a:r>
              <a:rPr lang="nl-NL" sz="1100" dirty="0">
                <a:solidFill>
                  <a:schemeClr val="tx1"/>
                </a:solidFill>
              </a:rPr>
              <a:t>Niet onmiddellijk met emoties reageren maar bedenken:</a:t>
            </a:r>
          </a:p>
          <a:p>
            <a:pPr marL="228600" indent="-228600">
              <a:buAutoNum type="arabicPeriod"/>
            </a:pPr>
            <a:r>
              <a:rPr lang="nl-NL" sz="1100" dirty="0">
                <a:solidFill>
                  <a:schemeClr val="tx1"/>
                </a:solidFill>
              </a:rPr>
              <a:t>Wat wil je bereiken</a:t>
            </a:r>
          </a:p>
          <a:p>
            <a:pPr marL="228600" indent="-228600">
              <a:buAutoNum type="arabicPeriod"/>
            </a:pPr>
            <a:r>
              <a:rPr lang="nl-NL" sz="1100" dirty="0">
                <a:solidFill>
                  <a:schemeClr val="tx1"/>
                </a:solidFill>
              </a:rPr>
              <a:t>Wat moet je daarvoor doen</a:t>
            </a:r>
          </a:p>
          <a:p>
            <a:pPr marL="228600" indent="-228600">
              <a:buAutoNum type="arabicPeriod"/>
            </a:pPr>
            <a:r>
              <a:rPr lang="nl-NL" sz="1100" dirty="0">
                <a:solidFill>
                  <a:schemeClr val="tx1"/>
                </a:solidFill>
              </a:rPr>
              <a:t>Wat je wil vertellen</a:t>
            </a: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1418D130-F893-4E74-BAE6-7817E5A52D0C}"/>
              </a:ext>
            </a:extLst>
          </p:cNvPr>
          <p:cNvSpPr/>
          <p:nvPr/>
        </p:nvSpPr>
        <p:spPr>
          <a:xfrm>
            <a:off x="2111739" y="3425183"/>
            <a:ext cx="2042635" cy="16306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>
                <a:solidFill>
                  <a:prstClr val="black"/>
                </a:solidFill>
                <a:latin typeface="Calibri" panose="020F0502020204030204"/>
              </a:rPr>
              <a:t>Je aanpassen aan nieuwe situaties en kunnen omgaan met veranderingen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Wisselen taken</a:t>
            </a:r>
            <a:r>
              <a:rPr kumimoji="0" lang="nl-NL" sz="1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 activiteiten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100" noProof="0" dirty="0">
                <a:solidFill>
                  <a:prstClr val="black"/>
                </a:solidFill>
                <a:latin typeface="Calibri" panose="020F0502020204030204"/>
              </a:rPr>
              <a:t>Improviseren / </a:t>
            </a:r>
            <a:r>
              <a:rPr kumimoji="0" lang="nl-NL" sz="11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</a:t>
            </a:r>
            <a:r>
              <a:rPr kumimoji="0" lang="nl-NL" sz="11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de box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100" baseline="0" noProof="0" dirty="0">
                <a:solidFill>
                  <a:prstClr val="black"/>
                </a:solidFill>
                <a:latin typeface="Calibri" panose="020F0502020204030204"/>
              </a:rPr>
              <a:t>Nieuwe</a:t>
            </a:r>
            <a:r>
              <a:rPr lang="nl-NL" sz="1100" noProof="0" dirty="0">
                <a:solidFill>
                  <a:prstClr val="black"/>
                </a:solidFill>
                <a:latin typeface="Calibri" panose="020F0502020204030204"/>
              </a:rPr>
              <a:t> aanpak verzinnen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100" noProof="0" dirty="0">
                <a:solidFill>
                  <a:prstClr val="black"/>
                </a:solidFill>
                <a:latin typeface="Calibri" panose="020F0502020204030204"/>
              </a:rPr>
              <a:t>Aanpassen aan veranderingen 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341707B8-65A6-4010-A363-8C78223069E9}"/>
              </a:ext>
            </a:extLst>
          </p:cNvPr>
          <p:cNvSpPr/>
          <p:nvPr/>
        </p:nvSpPr>
        <p:spPr>
          <a:xfrm>
            <a:off x="9677695" y="1359796"/>
            <a:ext cx="1976468" cy="16346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1200" dirty="0">
                <a:solidFill>
                  <a:schemeClr val="tx1"/>
                </a:solidFill>
              </a:rPr>
              <a:t>Informatie in het geheugen vasthouden tijdens de uitvoering van complexe taken</a:t>
            </a:r>
          </a:p>
          <a:p>
            <a:endParaRPr lang="nl-NL" sz="1100" dirty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r>
              <a:rPr lang="nl-NL" sz="1100" dirty="0">
                <a:solidFill>
                  <a:schemeClr val="tx1"/>
                </a:solidFill>
              </a:rPr>
              <a:t>Informatie onthouden</a:t>
            </a:r>
          </a:p>
          <a:p>
            <a:pPr marL="171450" indent="-171450">
              <a:buFontTx/>
              <a:buChar char="-"/>
            </a:pPr>
            <a:r>
              <a:rPr lang="nl-NL" sz="1100" dirty="0">
                <a:solidFill>
                  <a:schemeClr val="tx1"/>
                </a:solidFill>
              </a:rPr>
              <a:t>Opdrachten met meerdere stappen afmaken</a:t>
            </a:r>
          </a:p>
          <a:p>
            <a:pPr marL="171450" indent="-171450">
              <a:buFontTx/>
              <a:buChar char="-"/>
            </a:pPr>
            <a:r>
              <a:rPr lang="nl-NL" sz="1100" dirty="0">
                <a:solidFill>
                  <a:schemeClr val="tx1"/>
                </a:solidFill>
              </a:rPr>
              <a:t>Aantekeningen maken</a:t>
            </a:r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8989E55C-E53F-484C-8340-B32CA15A9D61}"/>
              </a:ext>
            </a:extLst>
          </p:cNvPr>
          <p:cNvSpPr/>
          <p:nvPr/>
        </p:nvSpPr>
        <p:spPr>
          <a:xfrm>
            <a:off x="5927803" y="1354234"/>
            <a:ext cx="1976466" cy="16401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1200" dirty="0">
                <a:solidFill>
                  <a:schemeClr val="tx1"/>
                </a:solidFill>
              </a:rPr>
              <a:t>Je materialen op orde hebben of dingen volgens een bepaald systeem arrangeren of ordenen</a:t>
            </a:r>
          </a:p>
          <a:p>
            <a:pPr marL="171450" indent="-171450">
              <a:buFontTx/>
              <a:buChar char="-"/>
            </a:pPr>
            <a:endParaRPr lang="nl-NL" sz="1100" dirty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r>
              <a:rPr lang="nl-NL" sz="1100" dirty="0">
                <a:solidFill>
                  <a:schemeClr val="tx1"/>
                </a:solidFill>
              </a:rPr>
              <a:t>Spullen op orde houden</a:t>
            </a:r>
          </a:p>
          <a:p>
            <a:pPr marL="171450" indent="-171450">
              <a:buFontTx/>
              <a:buChar char="-"/>
            </a:pPr>
            <a:r>
              <a:rPr lang="nl-NL" sz="1100" dirty="0">
                <a:solidFill>
                  <a:schemeClr val="tx1"/>
                </a:solidFill>
              </a:rPr>
              <a:t>Alle info voor een taak klaarleggen</a:t>
            </a:r>
          </a:p>
          <a:p>
            <a:pPr marL="171450" indent="-171450">
              <a:buFontTx/>
              <a:buChar char="-"/>
            </a:pPr>
            <a:r>
              <a:rPr lang="nl-NL" sz="1100" dirty="0">
                <a:solidFill>
                  <a:schemeClr val="tx1"/>
                </a:solidFill>
              </a:rPr>
              <a:t>Gebruik kalender </a:t>
            </a:r>
          </a:p>
        </p:txBody>
      </p:sp>
      <p:pic>
        <p:nvPicPr>
          <p:cNvPr id="29" name="Afbeelding 28">
            <a:extLst>
              <a:ext uri="{FF2B5EF4-FFF2-40B4-BE49-F238E27FC236}">
                <a16:creationId xmlns:a16="http://schemas.microsoft.com/office/drawing/2014/main" id="{AC443403-4E82-46C4-A5D5-6E88C15FD1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5333" y="1218390"/>
            <a:ext cx="1211510" cy="1776041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4FD97ED3-839B-4BB9-9866-CBD1CFE773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269" y="1218390"/>
            <a:ext cx="1211510" cy="1776041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5F1F97FD-2640-428F-B4E0-6C70BFA0BB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269" y="3277931"/>
            <a:ext cx="1211510" cy="1777930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8795B884-5085-49B2-B8C6-F1E18E0DF7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5332" y="3288143"/>
            <a:ext cx="1211510" cy="1778435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FDF7A3C7-68F8-41D4-B4F4-62A41F84FB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85227" y="1215996"/>
            <a:ext cx="1211510" cy="1778435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A7C2C4C7-4AC7-4903-AABC-2424D86576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85227" y="3277426"/>
            <a:ext cx="1211510" cy="1778435"/>
          </a:xfrm>
          <a:prstGeom prst="rect">
            <a:avLst/>
          </a:prstGeom>
        </p:spPr>
      </p:pic>
      <p:sp>
        <p:nvSpPr>
          <p:cNvPr id="35" name="Tekstvak 34">
            <a:extLst>
              <a:ext uri="{FF2B5EF4-FFF2-40B4-BE49-F238E27FC236}">
                <a16:creationId xmlns:a16="http://schemas.microsoft.com/office/drawing/2014/main" id="{31E54887-51FF-4FF8-A893-3D0E1FE32DFC}"/>
              </a:ext>
            </a:extLst>
          </p:cNvPr>
          <p:cNvSpPr txBox="1"/>
          <p:nvPr/>
        </p:nvSpPr>
        <p:spPr>
          <a:xfrm rot="182258">
            <a:off x="302960" y="484394"/>
            <a:ext cx="3143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233B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Executieve Functies</a:t>
            </a:r>
          </a:p>
        </p:txBody>
      </p:sp>
    </p:spTree>
    <p:extLst>
      <p:ext uri="{BB962C8B-B14F-4D97-AF65-F5344CB8AC3E}">
        <p14:creationId xmlns:p14="http://schemas.microsoft.com/office/powerpoint/2010/main" val="376745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Afbeelding 24" descr="Afbeelding met kleding, gebouw, schoeisel, persoon&#10;&#10;Automatisch gegenereerde beschrijving">
            <a:extLst>
              <a:ext uri="{FF2B5EF4-FFF2-40B4-BE49-F238E27FC236}">
                <a16:creationId xmlns:a16="http://schemas.microsoft.com/office/drawing/2014/main" id="{F704D495-1336-C92D-5BBB-315B59C9EB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52"/>
            <a:ext cx="12192000" cy="6869284"/>
          </a:xfrm>
          <a:prstGeom prst="rect">
            <a:avLst/>
          </a:prstGeom>
        </p:spPr>
      </p:pic>
      <p:sp>
        <p:nvSpPr>
          <p:cNvPr id="18" name="Vrije vorm 17"/>
          <p:cNvSpPr/>
          <p:nvPr/>
        </p:nvSpPr>
        <p:spPr>
          <a:xfrm>
            <a:off x="137909" y="-15921"/>
            <a:ext cx="11526553" cy="5953328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  <a:gd name="connsiteX0" fmla="*/ 2363821 w 2363821"/>
              <a:gd name="connsiteY0" fmla="*/ 0 h 5953328"/>
              <a:gd name="connsiteX1" fmla="*/ 145831 w 2363821"/>
              <a:gd name="connsiteY1" fmla="*/ 233464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821" h="5953328">
                <a:moveTo>
                  <a:pt x="2363821" y="0"/>
                </a:moveTo>
                <a:lnTo>
                  <a:pt x="145831" y="233464"/>
                </a:lnTo>
                <a:lnTo>
                  <a:pt x="0" y="5826868"/>
                </a:lnTo>
                <a:lnTo>
                  <a:pt x="2363821" y="5953328"/>
                </a:lnTo>
                <a:lnTo>
                  <a:pt x="2363821" y="0"/>
                </a:lnTo>
                <a:close/>
              </a:path>
            </a:pathLst>
          </a:cu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Vrije vorm 18"/>
          <p:cNvSpPr/>
          <p:nvPr/>
        </p:nvSpPr>
        <p:spPr>
          <a:xfrm rot="21079913">
            <a:off x="146930" y="-116720"/>
            <a:ext cx="10653745" cy="6490852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821" h="5953328">
                <a:moveTo>
                  <a:pt x="2363821" y="0"/>
                </a:moveTo>
                <a:lnTo>
                  <a:pt x="340468" y="0"/>
                </a:lnTo>
                <a:lnTo>
                  <a:pt x="0" y="5826868"/>
                </a:lnTo>
                <a:lnTo>
                  <a:pt x="2363821" y="5953328"/>
                </a:lnTo>
                <a:lnTo>
                  <a:pt x="2363821" y="0"/>
                </a:lnTo>
                <a:close/>
              </a:path>
            </a:pathLst>
          </a:cu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527538" y="5486401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4000" b="1" dirty="0">
              <a:solidFill>
                <a:srgbClr val="FF00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92421" y="6156083"/>
            <a:ext cx="640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Titel</a:t>
            </a:r>
          </a:p>
        </p:txBody>
      </p:sp>
      <p:grpSp>
        <p:nvGrpSpPr>
          <p:cNvPr id="22" name="Groep 21">
            <a:extLst>
              <a:ext uri="{FF2B5EF4-FFF2-40B4-BE49-F238E27FC236}">
                <a16:creationId xmlns:a16="http://schemas.microsoft.com/office/drawing/2014/main" id="{071016CE-DCE0-4F48-ABC3-0796F6A54270}"/>
              </a:ext>
            </a:extLst>
          </p:cNvPr>
          <p:cNvGrpSpPr/>
          <p:nvPr/>
        </p:nvGrpSpPr>
        <p:grpSpPr>
          <a:xfrm>
            <a:off x="0" y="5480764"/>
            <a:ext cx="11841780" cy="1392572"/>
            <a:chOff x="0" y="5480764"/>
            <a:chExt cx="11841780" cy="1392572"/>
          </a:xfrm>
        </p:grpSpPr>
        <p:sp>
          <p:nvSpPr>
            <p:cNvPr id="23" name="Vrije vorm 2">
              <a:extLst>
                <a:ext uri="{FF2B5EF4-FFF2-40B4-BE49-F238E27FC236}">
                  <a16:creationId xmlns:a16="http://schemas.microsoft.com/office/drawing/2014/main" id="{3F9682D3-639E-40C9-84BD-29A1CD706F1F}"/>
                </a:ext>
              </a:extLst>
            </p:cNvPr>
            <p:cNvSpPr/>
            <p:nvPr/>
          </p:nvSpPr>
          <p:spPr>
            <a:xfrm>
              <a:off x="0" y="5480764"/>
              <a:ext cx="10167457" cy="1392572"/>
            </a:xfrm>
            <a:custGeom>
              <a:avLst/>
              <a:gdLst>
                <a:gd name="connsiteX0" fmla="*/ 0 w 9706062"/>
                <a:gd name="connsiteY0" fmla="*/ 8389 h 1392572"/>
                <a:gd name="connsiteX1" fmla="*/ 0 w 9706062"/>
                <a:gd name="connsiteY1" fmla="*/ 8389 h 1392572"/>
                <a:gd name="connsiteX2" fmla="*/ 75501 w 9706062"/>
                <a:gd name="connsiteY2" fmla="*/ 0 h 1392572"/>
                <a:gd name="connsiteX3" fmla="*/ 9706062 w 9706062"/>
                <a:gd name="connsiteY3" fmla="*/ 302004 h 1392572"/>
                <a:gd name="connsiteX4" fmla="*/ 9706062 w 9706062"/>
                <a:gd name="connsiteY4" fmla="*/ 1392572 h 1392572"/>
                <a:gd name="connsiteX5" fmla="*/ 8389 w 9706062"/>
                <a:gd name="connsiteY5" fmla="*/ 1384183 h 1392572"/>
                <a:gd name="connsiteX6" fmla="*/ 0 w 9706062"/>
                <a:gd name="connsiteY6" fmla="*/ 8389 h 139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6062" h="1392572">
                  <a:moveTo>
                    <a:pt x="0" y="8389"/>
                  </a:moveTo>
                  <a:lnTo>
                    <a:pt x="0" y="8389"/>
                  </a:lnTo>
                  <a:lnTo>
                    <a:pt x="75501" y="0"/>
                  </a:lnTo>
                  <a:lnTo>
                    <a:pt x="9706062" y="302004"/>
                  </a:lnTo>
                  <a:lnTo>
                    <a:pt x="9706062" y="1392572"/>
                  </a:lnTo>
                  <a:lnTo>
                    <a:pt x="8389" y="1384183"/>
                  </a:lnTo>
                  <a:cubicBezTo>
                    <a:pt x="5593" y="922789"/>
                    <a:pt x="2796" y="461394"/>
                    <a:pt x="0" y="8389"/>
                  </a:cubicBezTo>
                  <a:close/>
                </a:path>
              </a:pathLst>
            </a:custGeom>
            <a:solidFill>
              <a:srgbClr val="233B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A0D4D9B2-9F8F-480A-8C51-AD4CF916E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6612" y="5861543"/>
              <a:ext cx="1475168" cy="834186"/>
            </a:xfrm>
            <a:prstGeom prst="rect">
              <a:avLst/>
            </a:prstGeom>
          </p:spPr>
        </p:pic>
      </p:grpSp>
      <p:sp>
        <p:nvSpPr>
          <p:cNvPr id="3" name="Rechthoek 2">
            <a:extLst>
              <a:ext uri="{FF2B5EF4-FFF2-40B4-BE49-F238E27FC236}">
                <a16:creationId xmlns:a16="http://schemas.microsoft.com/office/drawing/2014/main" id="{E61FBABA-083E-D82B-13C5-D98C588B75B9}"/>
              </a:ext>
            </a:extLst>
          </p:cNvPr>
          <p:cNvSpPr/>
          <p:nvPr/>
        </p:nvSpPr>
        <p:spPr>
          <a:xfrm rot="179820">
            <a:off x="-108824" y="293454"/>
            <a:ext cx="3717083" cy="814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5B1B25D-DD2B-C840-0311-C19AF1253C1A}"/>
              </a:ext>
            </a:extLst>
          </p:cNvPr>
          <p:cNvSpPr/>
          <p:nvPr/>
        </p:nvSpPr>
        <p:spPr>
          <a:xfrm rot="21169032">
            <a:off x="9793984" y="5262524"/>
            <a:ext cx="2581096" cy="1790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20EC5D61-CE94-44A9-5813-6949521B91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659" y="5683936"/>
            <a:ext cx="1345393" cy="892460"/>
          </a:xfrm>
          <a:prstGeom prst="rect">
            <a:avLst/>
          </a:prstGeom>
        </p:spPr>
      </p:pic>
      <p:sp>
        <p:nvSpPr>
          <p:cNvPr id="17" name="Rechthoek 16">
            <a:extLst>
              <a:ext uri="{FF2B5EF4-FFF2-40B4-BE49-F238E27FC236}">
                <a16:creationId xmlns:a16="http://schemas.microsoft.com/office/drawing/2014/main" id="{C204CE9E-695F-440D-A166-8BE8A7E48348}"/>
              </a:ext>
            </a:extLst>
          </p:cNvPr>
          <p:cNvSpPr/>
          <p:nvPr/>
        </p:nvSpPr>
        <p:spPr>
          <a:xfrm>
            <a:off x="2111748" y="1405506"/>
            <a:ext cx="1958346" cy="16597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1200" dirty="0">
                <a:solidFill>
                  <a:schemeClr val="tx1"/>
                </a:solidFill>
              </a:rPr>
              <a:t>Zonder dralen aan een taak beginnen, ook als je de taak niet leuk vindt. </a:t>
            </a:r>
          </a:p>
          <a:p>
            <a:endParaRPr lang="nl-NL" sz="1200" dirty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r>
              <a:rPr lang="nl-NL" sz="1100" dirty="0">
                <a:solidFill>
                  <a:schemeClr val="tx1"/>
                </a:solidFill>
              </a:rPr>
              <a:t>Op tijd starten</a:t>
            </a:r>
          </a:p>
          <a:p>
            <a:pPr marL="171450" indent="-171450">
              <a:buFontTx/>
              <a:buChar char="-"/>
            </a:pPr>
            <a:r>
              <a:rPr lang="nl-NL" sz="1100" dirty="0">
                <a:solidFill>
                  <a:schemeClr val="tx1"/>
                </a:solidFill>
              </a:rPr>
              <a:t>Routine ontwikkelen</a:t>
            </a:r>
          </a:p>
          <a:p>
            <a:pPr marL="171450" indent="-171450">
              <a:buFontTx/>
              <a:buChar char="-"/>
            </a:pPr>
            <a:r>
              <a:rPr lang="nl-NL" sz="1100" dirty="0">
                <a:solidFill>
                  <a:schemeClr val="tx1"/>
                </a:solidFill>
              </a:rPr>
              <a:t>Een strategie gebruiken om gemotiveerd te blijven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E2C1F435-F5DC-41F4-9307-338EEF8E4162}"/>
              </a:ext>
            </a:extLst>
          </p:cNvPr>
          <p:cNvSpPr/>
          <p:nvPr/>
        </p:nvSpPr>
        <p:spPr>
          <a:xfrm>
            <a:off x="5785783" y="1405507"/>
            <a:ext cx="1958346" cy="16761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1200" dirty="0">
                <a:solidFill>
                  <a:schemeClr val="tx1"/>
                </a:solidFill>
              </a:rPr>
              <a:t>Doelen kunnen formuleren en deze binnen een gestelde tijd kunnen behalen. </a:t>
            </a:r>
          </a:p>
          <a:p>
            <a:pPr marL="171450" indent="-171450">
              <a:buFontTx/>
              <a:buChar char="-"/>
            </a:pPr>
            <a:endParaRPr lang="nl-NL" sz="1100" dirty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r>
              <a:rPr lang="nl-NL" sz="1100" dirty="0">
                <a:solidFill>
                  <a:schemeClr val="tx1"/>
                </a:solidFill>
              </a:rPr>
              <a:t>Stappen kunnen volgen </a:t>
            </a:r>
          </a:p>
          <a:p>
            <a:pPr marL="171450" indent="-171450">
              <a:buFontTx/>
              <a:buChar char="-"/>
            </a:pPr>
            <a:r>
              <a:rPr lang="nl-NL" sz="1100" dirty="0">
                <a:solidFill>
                  <a:schemeClr val="tx1"/>
                </a:solidFill>
              </a:rPr>
              <a:t>Niet opgeven </a:t>
            </a:r>
          </a:p>
          <a:p>
            <a:pPr marL="171450" indent="-171450">
              <a:buFontTx/>
              <a:buChar char="-"/>
            </a:pPr>
            <a:r>
              <a:rPr lang="nl-NL" sz="1100" dirty="0">
                <a:solidFill>
                  <a:schemeClr val="tx1"/>
                </a:solidFill>
              </a:rPr>
              <a:t>Doorwerken ondanks uitdagingen en obstakels</a:t>
            </a:r>
          </a:p>
          <a:p>
            <a:pPr marL="171450" indent="-171450">
              <a:buFontTx/>
              <a:buChar char="-"/>
            </a:pPr>
            <a:r>
              <a:rPr lang="nl-NL" sz="1100" dirty="0">
                <a:solidFill>
                  <a:schemeClr val="tx1"/>
                </a:solidFill>
              </a:rPr>
              <a:t>Taken afmaken </a:t>
            </a:r>
          </a:p>
          <a:p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730C5AA1-AB38-48AE-9855-E373BB2EDEB5}"/>
              </a:ext>
            </a:extLst>
          </p:cNvPr>
          <p:cNvSpPr/>
          <p:nvPr/>
        </p:nvSpPr>
        <p:spPr>
          <a:xfrm>
            <a:off x="9441203" y="1446385"/>
            <a:ext cx="1958346" cy="2337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1200" dirty="0">
                <a:solidFill>
                  <a:schemeClr val="tx1"/>
                </a:solidFill>
              </a:rPr>
              <a:t>Een stapje terug doen om je eigen handelen en de situatie te overzien</a:t>
            </a:r>
          </a:p>
          <a:p>
            <a:pPr marL="171450" indent="-171450">
              <a:buFontTx/>
              <a:buChar char="-"/>
            </a:pPr>
            <a:endParaRPr lang="nl-NL" sz="1100" dirty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r>
              <a:rPr lang="nl-NL" sz="1100" dirty="0">
                <a:solidFill>
                  <a:schemeClr val="tx1"/>
                </a:solidFill>
              </a:rPr>
              <a:t>Kijken naar je voortgang </a:t>
            </a:r>
          </a:p>
          <a:p>
            <a:pPr marL="171450" indent="-171450">
              <a:buFontTx/>
              <a:buChar char="-"/>
            </a:pPr>
            <a:r>
              <a:rPr lang="nl-NL" sz="1100" dirty="0">
                <a:solidFill>
                  <a:schemeClr val="tx1"/>
                </a:solidFill>
              </a:rPr>
              <a:t>Je werk controleren</a:t>
            </a:r>
          </a:p>
          <a:p>
            <a:pPr marL="171450" indent="-171450">
              <a:buFontTx/>
              <a:buChar char="-"/>
            </a:pPr>
            <a:r>
              <a:rPr lang="nl-NL" sz="1100" dirty="0">
                <a:solidFill>
                  <a:schemeClr val="tx1"/>
                </a:solidFill>
              </a:rPr>
              <a:t>Bewust zijn van je eigen gedrag, gevoelens</a:t>
            </a:r>
          </a:p>
          <a:p>
            <a:pPr marL="171450" indent="-171450">
              <a:buFontTx/>
              <a:buChar char="-"/>
            </a:pPr>
            <a:r>
              <a:rPr lang="nl-NL" sz="1100" dirty="0">
                <a:solidFill>
                  <a:schemeClr val="tx1"/>
                </a:solidFill>
              </a:rPr>
              <a:t>Begrijpen wat nodig is om succesvol te zijn</a:t>
            </a:r>
          </a:p>
          <a:p>
            <a:pPr marL="171450" indent="-171450">
              <a:buFontTx/>
              <a:buChar char="-"/>
            </a:pPr>
            <a:r>
              <a:rPr lang="nl-NL" sz="1100" dirty="0">
                <a:solidFill>
                  <a:schemeClr val="tx1"/>
                </a:solidFill>
              </a:rPr>
              <a:t>Begrijpen hoe jouw gedrag en acties anderen beïnvloeden</a:t>
            </a: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5F85A939-A115-4087-88A4-D61598263958}"/>
              </a:ext>
            </a:extLst>
          </p:cNvPr>
          <p:cNvSpPr/>
          <p:nvPr/>
        </p:nvSpPr>
        <p:spPr>
          <a:xfrm>
            <a:off x="3938134" y="3283901"/>
            <a:ext cx="1958346" cy="16392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1200" dirty="0">
                <a:solidFill>
                  <a:schemeClr val="tx1"/>
                </a:solidFill>
              </a:rPr>
              <a:t>Je aandacht erbij houden, ondanks afleidingen, vermoeidheid of verveling. </a:t>
            </a:r>
          </a:p>
          <a:p>
            <a:endParaRPr lang="nl-NL" sz="1100" dirty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r>
              <a:rPr lang="nl-NL" sz="1100" dirty="0">
                <a:solidFill>
                  <a:schemeClr val="tx1"/>
                </a:solidFill>
              </a:rPr>
              <a:t>Geconcentreerd blijven</a:t>
            </a:r>
          </a:p>
          <a:p>
            <a:pPr marL="171450" indent="-171450">
              <a:buFontTx/>
              <a:buChar char="-"/>
            </a:pPr>
            <a:r>
              <a:rPr lang="nl-NL" sz="1100" dirty="0">
                <a:solidFill>
                  <a:schemeClr val="tx1"/>
                </a:solidFill>
              </a:rPr>
              <a:t>Afleidingen herkennen en deze negeren / verwijderen</a:t>
            </a:r>
          </a:p>
          <a:p>
            <a:pPr marL="171450" indent="-171450">
              <a:buFontTx/>
              <a:buChar char="-"/>
            </a:pPr>
            <a:r>
              <a:rPr lang="nl-NL" sz="1100" dirty="0">
                <a:solidFill>
                  <a:schemeClr val="tx1"/>
                </a:solidFill>
              </a:rPr>
              <a:t>Aandacht verplaatsen van de ene taak naar de andere</a:t>
            </a: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6F5A9015-67D2-4EA6-88B9-308F94EBD7A2}"/>
              </a:ext>
            </a:extLst>
          </p:cNvPr>
          <p:cNvSpPr/>
          <p:nvPr/>
        </p:nvSpPr>
        <p:spPr>
          <a:xfrm>
            <a:off x="7617090" y="3283902"/>
            <a:ext cx="1958346" cy="19781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1200" dirty="0">
                <a:solidFill>
                  <a:schemeClr val="tx1"/>
                </a:solidFill>
              </a:rPr>
              <a:t>Je emoties kunnen reguleren om doelen te bereiken, taken af te maken en gedrag aan te passen</a:t>
            </a:r>
            <a:endParaRPr lang="nl-NL" sz="1100" dirty="0">
              <a:solidFill>
                <a:schemeClr val="tx1"/>
              </a:solidFill>
            </a:endParaRPr>
          </a:p>
          <a:p>
            <a:endParaRPr lang="nl-NL" sz="1100" dirty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r>
              <a:rPr lang="nl-NL" sz="1100" dirty="0">
                <a:solidFill>
                  <a:schemeClr val="tx1"/>
                </a:solidFill>
              </a:rPr>
              <a:t>Jezelf kalm houden wanneer je je boos maakt</a:t>
            </a:r>
          </a:p>
          <a:p>
            <a:pPr marL="171450" indent="-171450">
              <a:buFontTx/>
              <a:buChar char="-"/>
            </a:pPr>
            <a:r>
              <a:rPr lang="nl-NL" sz="1100" dirty="0">
                <a:solidFill>
                  <a:schemeClr val="tx1"/>
                </a:solidFill>
              </a:rPr>
              <a:t>De tijd nemen om taken te voltooien</a:t>
            </a:r>
          </a:p>
          <a:p>
            <a:pPr marL="171450" indent="-171450">
              <a:buFontTx/>
              <a:buChar char="-"/>
            </a:pPr>
            <a:r>
              <a:rPr lang="nl-NL" sz="1100" dirty="0">
                <a:solidFill>
                  <a:schemeClr val="tx1"/>
                </a:solidFill>
              </a:rPr>
              <a:t>Je emoties in bedwang houden</a:t>
            </a:r>
          </a:p>
          <a:p>
            <a:endParaRPr lang="nl-NL" sz="1200" dirty="0">
              <a:solidFill>
                <a:schemeClr val="tx1"/>
              </a:solidFill>
            </a:endParaRPr>
          </a:p>
        </p:txBody>
      </p: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792DAF5D-9B0F-4B77-B717-0D9B271791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163" y="1311518"/>
            <a:ext cx="1213209" cy="1774090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2D2912E9-EA1E-4E6E-B88E-578780BB53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3171" y="1311518"/>
            <a:ext cx="1211627" cy="1774090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DE0E9BF2-B8C7-45C2-8BA3-009B226247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5114" y="1308473"/>
            <a:ext cx="1195104" cy="1777135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E311C21A-BBC7-42D8-8A9A-DDBFA36C08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843" y="3149035"/>
            <a:ext cx="1180156" cy="1774090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37A477F0-2396-4425-BD71-E01AF42345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615" y="3149035"/>
            <a:ext cx="1206340" cy="1774090"/>
          </a:xfrm>
          <a:prstGeom prst="rect">
            <a:avLst/>
          </a:prstGeom>
        </p:spPr>
      </p:pic>
      <p:sp>
        <p:nvSpPr>
          <p:cNvPr id="35" name="Tekstvak 34">
            <a:extLst>
              <a:ext uri="{FF2B5EF4-FFF2-40B4-BE49-F238E27FC236}">
                <a16:creationId xmlns:a16="http://schemas.microsoft.com/office/drawing/2014/main" id="{43D0BAB7-E387-4BCF-8257-5C4EB984D749}"/>
              </a:ext>
            </a:extLst>
          </p:cNvPr>
          <p:cNvSpPr txBox="1"/>
          <p:nvPr/>
        </p:nvSpPr>
        <p:spPr>
          <a:xfrm rot="182258">
            <a:off x="302961" y="484394"/>
            <a:ext cx="3143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233B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Executieve Functies</a:t>
            </a:r>
          </a:p>
        </p:txBody>
      </p:sp>
    </p:spTree>
    <p:extLst>
      <p:ext uri="{BB962C8B-B14F-4D97-AF65-F5344CB8AC3E}">
        <p14:creationId xmlns:p14="http://schemas.microsoft.com/office/powerpoint/2010/main" val="35412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Afbeelding 24" descr="Afbeelding met kleding, gebouw, schoeisel, persoon&#10;&#10;Automatisch gegenereerde beschrijving">
            <a:extLst>
              <a:ext uri="{FF2B5EF4-FFF2-40B4-BE49-F238E27FC236}">
                <a16:creationId xmlns:a16="http://schemas.microsoft.com/office/drawing/2014/main" id="{F704D495-1336-C92D-5BBB-315B59C9EB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52"/>
            <a:ext cx="12192000" cy="6869284"/>
          </a:xfrm>
          <a:prstGeom prst="rect">
            <a:avLst/>
          </a:prstGeom>
        </p:spPr>
      </p:pic>
      <p:sp>
        <p:nvSpPr>
          <p:cNvPr id="18" name="Vrije vorm 17"/>
          <p:cNvSpPr/>
          <p:nvPr/>
        </p:nvSpPr>
        <p:spPr>
          <a:xfrm>
            <a:off x="137909" y="-15921"/>
            <a:ext cx="11526553" cy="5953328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  <a:gd name="connsiteX0" fmla="*/ 2363821 w 2363821"/>
              <a:gd name="connsiteY0" fmla="*/ 0 h 5953328"/>
              <a:gd name="connsiteX1" fmla="*/ 145831 w 2363821"/>
              <a:gd name="connsiteY1" fmla="*/ 233464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821" h="5953328">
                <a:moveTo>
                  <a:pt x="2363821" y="0"/>
                </a:moveTo>
                <a:lnTo>
                  <a:pt x="145831" y="233464"/>
                </a:lnTo>
                <a:lnTo>
                  <a:pt x="0" y="5826868"/>
                </a:lnTo>
                <a:lnTo>
                  <a:pt x="2363821" y="5953328"/>
                </a:lnTo>
                <a:lnTo>
                  <a:pt x="2363821" y="0"/>
                </a:lnTo>
                <a:close/>
              </a:path>
            </a:pathLst>
          </a:cu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Vrije vorm 18"/>
          <p:cNvSpPr/>
          <p:nvPr/>
        </p:nvSpPr>
        <p:spPr>
          <a:xfrm rot="21079913">
            <a:off x="146930" y="-116720"/>
            <a:ext cx="10653745" cy="6490852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821" h="5953328">
                <a:moveTo>
                  <a:pt x="2363821" y="0"/>
                </a:moveTo>
                <a:lnTo>
                  <a:pt x="340468" y="0"/>
                </a:lnTo>
                <a:lnTo>
                  <a:pt x="0" y="5826868"/>
                </a:lnTo>
                <a:lnTo>
                  <a:pt x="2363821" y="5953328"/>
                </a:lnTo>
                <a:lnTo>
                  <a:pt x="2363821" y="0"/>
                </a:lnTo>
                <a:close/>
              </a:path>
            </a:pathLst>
          </a:cu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527538" y="5486401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4000" b="1" dirty="0">
              <a:solidFill>
                <a:srgbClr val="FF00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92421" y="6156083"/>
            <a:ext cx="640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Titel</a:t>
            </a:r>
          </a:p>
        </p:txBody>
      </p:sp>
      <p:grpSp>
        <p:nvGrpSpPr>
          <p:cNvPr id="22" name="Groep 21">
            <a:extLst>
              <a:ext uri="{FF2B5EF4-FFF2-40B4-BE49-F238E27FC236}">
                <a16:creationId xmlns:a16="http://schemas.microsoft.com/office/drawing/2014/main" id="{071016CE-DCE0-4F48-ABC3-0796F6A54270}"/>
              </a:ext>
            </a:extLst>
          </p:cNvPr>
          <p:cNvGrpSpPr/>
          <p:nvPr/>
        </p:nvGrpSpPr>
        <p:grpSpPr>
          <a:xfrm>
            <a:off x="0" y="5480764"/>
            <a:ext cx="11841780" cy="1392572"/>
            <a:chOff x="0" y="5480764"/>
            <a:chExt cx="11841780" cy="1392572"/>
          </a:xfrm>
        </p:grpSpPr>
        <p:sp>
          <p:nvSpPr>
            <p:cNvPr id="23" name="Vrije vorm 2">
              <a:extLst>
                <a:ext uri="{FF2B5EF4-FFF2-40B4-BE49-F238E27FC236}">
                  <a16:creationId xmlns:a16="http://schemas.microsoft.com/office/drawing/2014/main" id="{3F9682D3-639E-40C9-84BD-29A1CD706F1F}"/>
                </a:ext>
              </a:extLst>
            </p:cNvPr>
            <p:cNvSpPr/>
            <p:nvPr/>
          </p:nvSpPr>
          <p:spPr>
            <a:xfrm>
              <a:off x="0" y="5480764"/>
              <a:ext cx="10167457" cy="1392572"/>
            </a:xfrm>
            <a:custGeom>
              <a:avLst/>
              <a:gdLst>
                <a:gd name="connsiteX0" fmla="*/ 0 w 9706062"/>
                <a:gd name="connsiteY0" fmla="*/ 8389 h 1392572"/>
                <a:gd name="connsiteX1" fmla="*/ 0 w 9706062"/>
                <a:gd name="connsiteY1" fmla="*/ 8389 h 1392572"/>
                <a:gd name="connsiteX2" fmla="*/ 75501 w 9706062"/>
                <a:gd name="connsiteY2" fmla="*/ 0 h 1392572"/>
                <a:gd name="connsiteX3" fmla="*/ 9706062 w 9706062"/>
                <a:gd name="connsiteY3" fmla="*/ 302004 h 1392572"/>
                <a:gd name="connsiteX4" fmla="*/ 9706062 w 9706062"/>
                <a:gd name="connsiteY4" fmla="*/ 1392572 h 1392572"/>
                <a:gd name="connsiteX5" fmla="*/ 8389 w 9706062"/>
                <a:gd name="connsiteY5" fmla="*/ 1384183 h 1392572"/>
                <a:gd name="connsiteX6" fmla="*/ 0 w 9706062"/>
                <a:gd name="connsiteY6" fmla="*/ 8389 h 139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6062" h="1392572">
                  <a:moveTo>
                    <a:pt x="0" y="8389"/>
                  </a:moveTo>
                  <a:lnTo>
                    <a:pt x="0" y="8389"/>
                  </a:lnTo>
                  <a:lnTo>
                    <a:pt x="75501" y="0"/>
                  </a:lnTo>
                  <a:lnTo>
                    <a:pt x="9706062" y="302004"/>
                  </a:lnTo>
                  <a:lnTo>
                    <a:pt x="9706062" y="1392572"/>
                  </a:lnTo>
                  <a:lnTo>
                    <a:pt x="8389" y="1384183"/>
                  </a:lnTo>
                  <a:cubicBezTo>
                    <a:pt x="5593" y="922789"/>
                    <a:pt x="2796" y="461394"/>
                    <a:pt x="0" y="8389"/>
                  </a:cubicBezTo>
                  <a:close/>
                </a:path>
              </a:pathLst>
            </a:custGeom>
            <a:solidFill>
              <a:srgbClr val="233B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A0D4D9B2-9F8F-480A-8C51-AD4CF916E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6612" y="5861543"/>
              <a:ext cx="1475168" cy="834186"/>
            </a:xfrm>
            <a:prstGeom prst="rect">
              <a:avLst/>
            </a:prstGeom>
          </p:spPr>
        </p:pic>
      </p:grpSp>
      <p:sp>
        <p:nvSpPr>
          <p:cNvPr id="3" name="Rechthoek 2">
            <a:extLst>
              <a:ext uri="{FF2B5EF4-FFF2-40B4-BE49-F238E27FC236}">
                <a16:creationId xmlns:a16="http://schemas.microsoft.com/office/drawing/2014/main" id="{E61FBABA-083E-D82B-13C5-D98C588B75B9}"/>
              </a:ext>
            </a:extLst>
          </p:cNvPr>
          <p:cNvSpPr/>
          <p:nvPr/>
        </p:nvSpPr>
        <p:spPr>
          <a:xfrm rot="21169032">
            <a:off x="9793984" y="5262524"/>
            <a:ext cx="2581096" cy="1790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20EC5D61-CE94-44A9-5813-6949521B91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659" y="5683936"/>
            <a:ext cx="1345393" cy="892460"/>
          </a:xfrm>
          <a:prstGeom prst="rect">
            <a:avLst/>
          </a:prstGeom>
        </p:spPr>
      </p:pic>
      <p:pic>
        <p:nvPicPr>
          <p:cNvPr id="14" name="Tijdelijke aanduiding voor inhoud 13">
            <a:extLst>
              <a:ext uri="{FF2B5EF4-FFF2-40B4-BE49-F238E27FC236}">
                <a16:creationId xmlns:a16="http://schemas.microsoft.com/office/drawing/2014/main" id="{5EFCD801-AA81-4356-B260-908532732F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836" y="1332598"/>
            <a:ext cx="5801784" cy="4351338"/>
          </a:xfrm>
          <a:prstGeom prst="rect">
            <a:avLst/>
          </a:prstGeom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0F144CD9-65ED-4A82-A73C-0FD9B9B5B27C}"/>
              </a:ext>
            </a:extLst>
          </p:cNvPr>
          <p:cNvSpPr/>
          <p:nvPr/>
        </p:nvSpPr>
        <p:spPr>
          <a:xfrm rot="179820">
            <a:off x="-108824" y="293454"/>
            <a:ext cx="3717083" cy="814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77DAFB0-016C-4A44-8007-A10869B9395E}"/>
              </a:ext>
            </a:extLst>
          </p:cNvPr>
          <p:cNvSpPr txBox="1"/>
          <p:nvPr/>
        </p:nvSpPr>
        <p:spPr>
          <a:xfrm rot="182258">
            <a:off x="260481" y="484394"/>
            <a:ext cx="3228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233B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Executieve Functies</a:t>
            </a:r>
          </a:p>
        </p:txBody>
      </p:sp>
    </p:spTree>
    <p:extLst>
      <p:ext uri="{BB962C8B-B14F-4D97-AF65-F5344CB8AC3E}">
        <p14:creationId xmlns:p14="http://schemas.microsoft.com/office/powerpoint/2010/main" val="109759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Afbeelding 24" descr="Afbeelding met kleding, gebouw, schoeisel, persoon&#10;&#10;Automatisch gegenereerde beschrijving">
            <a:extLst>
              <a:ext uri="{FF2B5EF4-FFF2-40B4-BE49-F238E27FC236}">
                <a16:creationId xmlns:a16="http://schemas.microsoft.com/office/drawing/2014/main" id="{F704D495-1336-C92D-5BBB-315B59C9EB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52"/>
            <a:ext cx="12192000" cy="6869284"/>
          </a:xfrm>
          <a:prstGeom prst="rect">
            <a:avLst/>
          </a:prstGeom>
        </p:spPr>
      </p:pic>
      <p:sp>
        <p:nvSpPr>
          <p:cNvPr id="18" name="Vrije vorm 17"/>
          <p:cNvSpPr/>
          <p:nvPr/>
        </p:nvSpPr>
        <p:spPr>
          <a:xfrm>
            <a:off x="137909" y="-15921"/>
            <a:ext cx="11526553" cy="5953328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  <a:gd name="connsiteX0" fmla="*/ 2363821 w 2363821"/>
              <a:gd name="connsiteY0" fmla="*/ 0 h 5953328"/>
              <a:gd name="connsiteX1" fmla="*/ 145831 w 2363821"/>
              <a:gd name="connsiteY1" fmla="*/ 233464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821" h="5953328">
                <a:moveTo>
                  <a:pt x="2363821" y="0"/>
                </a:moveTo>
                <a:lnTo>
                  <a:pt x="145831" y="233464"/>
                </a:lnTo>
                <a:lnTo>
                  <a:pt x="0" y="5826868"/>
                </a:lnTo>
                <a:lnTo>
                  <a:pt x="2363821" y="5953328"/>
                </a:lnTo>
                <a:lnTo>
                  <a:pt x="2363821" y="0"/>
                </a:lnTo>
                <a:close/>
              </a:path>
            </a:pathLst>
          </a:cu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Vrije vorm 18"/>
          <p:cNvSpPr/>
          <p:nvPr/>
        </p:nvSpPr>
        <p:spPr>
          <a:xfrm rot="21079913">
            <a:off x="146930" y="-116720"/>
            <a:ext cx="10653745" cy="6490852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821" h="5953328">
                <a:moveTo>
                  <a:pt x="2363821" y="0"/>
                </a:moveTo>
                <a:lnTo>
                  <a:pt x="340468" y="0"/>
                </a:lnTo>
                <a:lnTo>
                  <a:pt x="0" y="5826868"/>
                </a:lnTo>
                <a:lnTo>
                  <a:pt x="2363821" y="5953328"/>
                </a:lnTo>
                <a:lnTo>
                  <a:pt x="2363821" y="0"/>
                </a:lnTo>
                <a:close/>
              </a:path>
            </a:pathLst>
          </a:cu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527538" y="5486401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4000" b="1" dirty="0">
              <a:solidFill>
                <a:srgbClr val="FF00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92421" y="6156083"/>
            <a:ext cx="640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Titel</a:t>
            </a:r>
          </a:p>
        </p:txBody>
      </p:sp>
      <p:grpSp>
        <p:nvGrpSpPr>
          <p:cNvPr id="22" name="Groep 21">
            <a:extLst>
              <a:ext uri="{FF2B5EF4-FFF2-40B4-BE49-F238E27FC236}">
                <a16:creationId xmlns:a16="http://schemas.microsoft.com/office/drawing/2014/main" id="{071016CE-DCE0-4F48-ABC3-0796F6A54270}"/>
              </a:ext>
            </a:extLst>
          </p:cNvPr>
          <p:cNvGrpSpPr/>
          <p:nvPr/>
        </p:nvGrpSpPr>
        <p:grpSpPr>
          <a:xfrm>
            <a:off x="0" y="5480764"/>
            <a:ext cx="11841780" cy="1392572"/>
            <a:chOff x="0" y="5480764"/>
            <a:chExt cx="11841780" cy="1392572"/>
          </a:xfrm>
        </p:grpSpPr>
        <p:sp>
          <p:nvSpPr>
            <p:cNvPr id="23" name="Vrije vorm 2">
              <a:extLst>
                <a:ext uri="{FF2B5EF4-FFF2-40B4-BE49-F238E27FC236}">
                  <a16:creationId xmlns:a16="http://schemas.microsoft.com/office/drawing/2014/main" id="{3F9682D3-639E-40C9-84BD-29A1CD706F1F}"/>
                </a:ext>
              </a:extLst>
            </p:cNvPr>
            <p:cNvSpPr/>
            <p:nvPr/>
          </p:nvSpPr>
          <p:spPr>
            <a:xfrm>
              <a:off x="0" y="5480764"/>
              <a:ext cx="10167457" cy="1392572"/>
            </a:xfrm>
            <a:custGeom>
              <a:avLst/>
              <a:gdLst>
                <a:gd name="connsiteX0" fmla="*/ 0 w 9706062"/>
                <a:gd name="connsiteY0" fmla="*/ 8389 h 1392572"/>
                <a:gd name="connsiteX1" fmla="*/ 0 w 9706062"/>
                <a:gd name="connsiteY1" fmla="*/ 8389 h 1392572"/>
                <a:gd name="connsiteX2" fmla="*/ 75501 w 9706062"/>
                <a:gd name="connsiteY2" fmla="*/ 0 h 1392572"/>
                <a:gd name="connsiteX3" fmla="*/ 9706062 w 9706062"/>
                <a:gd name="connsiteY3" fmla="*/ 302004 h 1392572"/>
                <a:gd name="connsiteX4" fmla="*/ 9706062 w 9706062"/>
                <a:gd name="connsiteY4" fmla="*/ 1392572 h 1392572"/>
                <a:gd name="connsiteX5" fmla="*/ 8389 w 9706062"/>
                <a:gd name="connsiteY5" fmla="*/ 1384183 h 1392572"/>
                <a:gd name="connsiteX6" fmla="*/ 0 w 9706062"/>
                <a:gd name="connsiteY6" fmla="*/ 8389 h 139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6062" h="1392572">
                  <a:moveTo>
                    <a:pt x="0" y="8389"/>
                  </a:moveTo>
                  <a:lnTo>
                    <a:pt x="0" y="8389"/>
                  </a:lnTo>
                  <a:lnTo>
                    <a:pt x="75501" y="0"/>
                  </a:lnTo>
                  <a:lnTo>
                    <a:pt x="9706062" y="302004"/>
                  </a:lnTo>
                  <a:lnTo>
                    <a:pt x="9706062" y="1392572"/>
                  </a:lnTo>
                  <a:lnTo>
                    <a:pt x="8389" y="1384183"/>
                  </a:lnTo>
                  <a:cubicBezTo>
                    <a:pt x="5593" y="922789"/>
                    <a:pt x="2796" y="461394"/>
                    <a:pt x="0" y="8389"/>
                  </a:cubicBezTo>
                  <a:close/>
                </a:path>
              </a:pathLst>
            </a:custGeom>
            <a:solidFill>
              <a:srgbClr val="233B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A0D4D9B2-9F8F-480A-8C51-AD4CF916E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6612" y="5861543"/>
              <a:ext cx="1475168" cy="834186"/>
            </a:xfrm>
            <a:prstGeom prst="rect">
              <a:avLst/>
            </a:prstGeom>
          </p:spPr>
        </p:pic>
      </p:grpSp>
      <p:sp>
        <p:nvSpPr>
          <p:cNvPr id="3" name="Rechthoek 2">
            <a:extLst>
              <a:ext uri="{FF2B5EF4-FFF2-40B4-BE49-F238E27FC236}">
                <a16:creationId xmlns:a16="http://schemas.microsoft.com/office/drawing/2014/main" id="{E61FBABA-083E-D82B-13C5-D98C588B75B9}"/>
              </a:ext>
            </a:extLst>
          </p:cNvPr>
          <p:cNvSpPr/>
          <p:nvPr/>
        </p:nvSpPr>
        <p:spPr>
          <a:xfrm rot="179820">
            <a:off x="-108824" y="293454"/>
            <a:ext cx="3717083" cy="814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 rot="182258">
            <a:off x="313062" y="299728"/>
            <a:ext cx="31236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233B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Verandering tijdens </a:t>
            </a:r>
          </a:p>
          <a:p>
            <a:r>
              <a:rPr lang="nl-NL" sz="2400" b="1" dirty="0">
                <a:solidFill>
                  <a:srgbClr val="233B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puberteit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5B1B25D-DD2B-C840-0311-C19AF1253C1A}"/>
              </a:ext>
            </a:extLst>
          </p:cNvPr>
          <p:cNvSpPr/>
          <p:nvPr/>
        </p:nvSpPr>
        <p:spPr>
          <a:xfrm rot="21169032">
            <a:off x="9793984" y="5262524"/>
            <a:ext cx="2581096" cy="1790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20EC5D61-CE94-44A9-5813-6949521B91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659" y="5683936"/>
            <a:ext cx="1345393" cy="89246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CF2ED99-FBA9-FD1B-86E4-B394FC08F7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31628">
            <a:off x="8967000" y="615808"/>
            <a:ext cx="3405428" cy="2268015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B298F1D8-EE06-4E94-B9EE-018CD32D2754}"/>
              </a:ext>
            </a:extLst>
          </p:cNvPr>
          <p:cNvSpPr txBox="1"/>
          <p:nvPr/>
        </p:nvSpPr>
        <p:spPr>
          <a:xfrm>
            <a:off x="1079660" y="1520386"/>
            <a:ext cx="63078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- Veel veranderingen op verschillende momenten</a:t>
            </a:r>
          </a:p>
          <a:p>
            <a:r>
              <a:rPr lang="nl-NL" dirty="0"/>
              <a:t>- Emotie en rationeel denken zijn uit balans</a:t>
            </a:r>
          </a:p>
        </p:txBody>
      </p:sp>
      <p:pic>
        <p:nvPicPr>
          <p:cNvPr id="20" name="Tijdelijke aanduiding voor inhoud 10">
            <a:extLst>
              <a:ext uri="{FF2B5EF4-FFF2-40B4-BE49-F238E27FC236}">
                <a16:creationId xmlns:a16="http://schemas.microsoft.com/office/drawing/2014/main" id="{CA188CF0-5AC1-44D5-8C20-8D0F43981C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1610" y="2517301"/>
            <a:ext cx="4944236" cy="261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23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Afbeelding 24" descr="Afbeelding met kleding, gebouw, schoeisel, persoon&#10;&#10;Automatisch gegenereerde beschrijving">
            <a:extLst>
              <a:ext uri="{FF2B5EF4-FFF2-40B4-BE49-F238E27FC236}">
                <a16:creationId xmlns:a16="http://schemas.microsoft.com/office/drawing/2014/main" id="{F704D495-1336-C92D-5BBB-315B59C9EB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52"/>
            <a:ext cx="12192000" cy="6869284"/>
          </a:xfrm>
          <a:prstGeom prst="rect">
            <a:avLst/>
          </a:prstGeom>
        </p:spPr>
      </p:pic>
      <p:sp>
        <p:nvSpPr>
          <p:cNvPr id="18" name="Vrije vorm 17"/>
          <p:cNvSpPr/>
          <p:nvPr/>
        </p:nvSpPr>
        <p:spPr>
          <a:xfrm>
            <a:off x="137909" y="-15921"/>
            <a:ext cx="11526553" cy="5953328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  <a:gd name="connsiteX0" fmla="*/ 2363821 w 2363821"/>
              <a:gd name="connsiteY0" fmla="*/ 0 h 5953328"/>
              <a:gd name="connsiteX1" fmla="*/ 145831 w 2363821"/>
              <a:gd name="connsiteY1" fmla="*/ 233464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821" h="5953328">
                <a:moveTo>
                  <a:pt x="2363821" y="0"/>
                </a:moveTo>
                <a:lnTo>
                  <a:pt x="145831" y="233464"/>
                </a:lnTo>
                <a:lnTo>
                  <a:pt x="0" y="5826868"/>
                </a:lnTo>
                <a:lnTo>
                  <a:pt x="2363821" y="5953328"/>
                </a:lnTo>
                <a:lnTo>
                  <a:pt x="2363821" y="0"/>
                </a:lnTo>
                <a:close/>
              </a:path>
            </a:pathLst>
          </a:cu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Vrije vorm 18"/>
          <p:cNvSpPr/>
          <p:nvPr/>
        </p:nvSpPr>
        <p:spPr>
          <a:xfrm rot="21079913">
            <a:off x="146930" y="-116720"/>
            <a:ext cx="10653745" cy="6490852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821" h="5953328">
                <a:moveTo>
                  <a:pt x="2363821" y="0"/>
                </a:moveTo>
                <a:lnTo>
                  <a:pt x="340468" y="0"/>
                </a:lnTo>
                <a:lnTo>
                  <a:pt x="0" y="5826868"/>
                </a:lnTo>
                <a:lnTo>
                  <a:pt x="2363821" y="5953328"/>
                </a:lnTo>
                <a:lnTo>
                  <a:pt x="2363821" y="0"/>
                </a:lnTo>
                <a:close/>
              </a:path>
            </a:pathLst>
          </a:cu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527538" y="5486401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4000" b="1" dirty="0">
              <a:solidFill>
                <a:srgbClr val="FF00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92421" y="6156083"/>
            <a:ext cx="640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Titel</a:t>
            </a:r>
          </a:p>
        </p:txBody>
      </p:sp>
      <p:grpSp>
        <p:nvGrpSpPr>
          <p:cNvPr id="22" name="Groep 21">
            <a:extLst>
              <a:ext uri="{FF2B5EF4-FFF2-40B4-BE49-F238E27FC236}">
                <a16:creationId xmlns:a16="http://schemas.microsoft.com/office/drawing/2014/main" id="{071016CE-DCE0-4F48-ABC3-0796F6A54270}"/>
              </a:ext>
            </a:extLst>
          </p:cNvPr>
          <p:cNvGrpSpPr/>
          <p:nvPr/>
        </p:nvGrpSpPr>
        <p:grpSpPr>
          <a:xfrm>
            <a:off x="0" y="5480764"/>
            <a:ext cx="11841780" cy="1392572"/>
            <a:chOff x="0" y="5480764"/>
            <a:chExt cx="11841780" cy="1392572"/>
          </a:xfrm>
        </p:grpSpPr>
        <p:sp>
          <p:nvSpPr>
            <p:cNvPr id="23" name="Vrije vorm 2">
              <a:extLst>
                <a:ext uri="{FF2B5EF4-FFF2-40B4-BE49-F238E27FC236}">
                  <a16:creationId xmlns:a16="http://schemas.microsoft.com/office/drawing/2014/main" id="{3F9682D3-639E-40C9-84BD-29A1CD706F1F}"/>
                </a:ext>
              </a:extLst>
            </p:cNvPr>
            <p:cNvSpPr/>
            <p:nvPr/>
          </p:nvSpPr>
          <p:spPr>
            <a:xfrm>
              <a:off x="0" y="5480764"/>
              <a:ext cx="10167457" cy="1392572"/>
            </a:xfrm>
            <a:custGeom>
              <a:avLst/>
              <a:gdLst>
                <a:gd name="connsiteX0" fmla="*/ 0 w 9706062"/>
                <a:gd name="connsiteY0" fmla="*/ 8389 h 1392572"/>
                <a:gd name="connsiteX1" fmla="*/ 0 w 9706062"/>
                <a:gd name="connsiteY1" fmla="*/ 8389 h 1392572"/>
                <a:gd name="connsiteX2" fmla="*/ 75501 w 9706062"/>
                <a:gd name="connsiteY2" fmla="*/ 0 h 1392572"/>
                <a:gd name="connsiteX3" fmla="*/ 9706062 w 9706062"/>
                <a:gd name="connsiteY3" fmla="*/ 302004 h 1392572"/>
                <a:gd name="connsiteX4" fmla="*/ 9706062 w 9706062"/>
                <a:gd name="connsiteY4" fmla="*/ 1392572 h 1392572"/>
                <a:gd name="connsiteX5" fmla="*/ 8389 w 9706062"/>
                <a:gd name="connsiteY5" fmla="*/ 1384183 h 1392572"/>
                <a:gd name="connsiteX6" fmla="*/ 0 w 9706062"/>
                <a:gd name="connsiteY6" fmla="*/ 8389 h 139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6062" h="1392572">
                  <a:moveTo>
                    <a:pt x="0" y="8389"/>
                  </a:moveTo>
                  <a:lnTo>
                    <a:pt x="0" y="8389"/>
                  </a:lnTo>
                  <a:lnTo>
                    <a:pt x="75501" y="0"/>
                  </a:lnTo>
                  <a:lnTo>
                    <a:pt x="9706062" y="302004"/>
                  </a:lnTo>
                  <a:lnTo>
                    <a:pt x="9706062" y="1392572"/>
                  </a:lnTo>
                  <a:lnTo>
                    <a:pt x="8389" y="1384183"/>
                  </a:lnTo>
                  <a:cubicBezTo>
                    <a:pt x="5593" y="922789"/>
                    <a:pt x="2796" y="461394"/>
                    <a:pt x="0" y="8389"/>
                  </a:cubicBezTo>
                  <a:close/>
                </a:path>
              </a:pathLst>
            </a:custGeom>
            <a:solidFill>
              <a:srgbClr val="233B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A0D4D9B2-9F8F-480A-8C51-AD4CF916E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6612" y="5861543"/>
              <a:ext cx="1475168" cy="834186"/>
            </a:xfrm>
            <a:prstGeom prst="rect">
              <a:avLst/>
            </a:prstGeom>
          </p:spPr>
        </p:pic>
      </p:grpSp>
      <p:sp>
        <p:nvSpPr>
          <p:cNvPr id="3" name="Rechthoek 2">
            <a:extLst>
              <a:ext uri="{FF2B5EF4-FFF2-40B4-BE49-F238E27FC236}">
                <a16:creationId xmlns:a16="http://schemas.microsoft.com/office/drawing/2014/main" id="{E61FBABA-083E-D82B-13C5-D98C588B75B9}"/>
              </a:ext>
            </a:extLst>
          </p:cNvPr>
          <p:cNvSpPr/>
          <p:nvPr/>
        </p:nvSpPr>
        <p:spPr>
          <a:xfrm rot="179820">
            <a:off x="-108824" y="293454"/>
            <a:ext cx="3717083" cy="814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 rot="182258">
            <a:off x="133526" y="299728"/>
            <a:ext cx="34826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233B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Veranderingen tijdens </a:t>
            </a:r>
          </a:p>
          <a:p>
            <a:r>
              <a:rPr lang="nl-NL" sz="2400" b="1" dirty="0">
                <a:solidFill>
                  <a:srgbClr val="233B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puberteit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5B1B25D-DD2B-C840-0311-C19AF1253C1A}"/>
              </a:ext>
            </a:extLst>
          </p:cNvPr>
          <p:cNvSpPr/>
          <p:nvPr/>
        </p:nvSpPr>
        <p:spPr>
          <a:xfrm rot="21169032">
            <a:off x="9793984" y="5262524"/>
            <a:ext cx="2581096" cy="1790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20EC5D61-CE94-44A9-5813-6949521B91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659" y="5683936"/>
            <a:ext cx="1345393" cy="89246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D036CB3-AB17-5D14-A233-A5A011B352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09202">
            <a:off x="9599583" y="769881"/>
            <a:ext cx="2778609" cy="1850553"/>
          </a:xfrm>
          <a:prstGeom prst="rect">
            <a:avLst/>
          </a:prstGeom>
        </p:spPr>
      </p:pic>
      <p:sp>
        <p:nvSpPr>
          <p:cNvPr id="17" name="Ovaal 16">
            <a:extLst>
              <a:ext uri="{FF2B5EF4-FFF2-40B4-BE49-F238E27FC236}">
                <a16:creationId xmlns:a16="http://schemas.microsoft.com/office/drawing/2014/main" id="{48B60D5A-AA5B-46B4-AC77-E717E86B0E85}"/>
              </a:ext>
            </a:extLst>
          </p:cNvPr>
          <p:cNvSpPr/>
          <p:nvPr/>
        </p:nvSpPr>
        <p:spPr>
          <a:xfrm>
            <a:off x="524933" y="2743200"/>
            <a:ext cx="3014133" cy="2506133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2000" b="1" dirty="0">
                <a:latin typeface="+mj-lt"/>
              </a:rPr>
              <a:t>10 tot 14 jaar</a:t>
            </a:r>
          </a:p>
          <a:p>
            <a:pPr marL="285750" indent="-285750">
              <a:buFontTx/>
              <a:buChar char="-"/>
            </a:pPr>
            <a:r>
              <a:rPr lang="nl-NL" sz="1400" dirty="0">
                <a:latin typeface="+mj-lt"/>
              </a:rPr>
              <a:t>Invloed van hormonen het grootst</a:t>
            </a:r>
          </a:p>
          <a:p>
            <a:pPr marL="285750" indent="-285750">
              <a:buFontTx/>
              <a:buChar char="-"/>
            </a:pPr>
            <a:r>
              <a:rPr lang="nl-NL" sz="1400" dirty="0">
                <a:latin typeface="+mj-lt"/>
              </a:rPr>
              <a:t>Emoties sterk</a:t>
            </a:r>
          </a:p>
          <a:p>
            <a:pPr marL="285750" indent="-285750">
              <a:buFontTx/>
              <a:buChar char="-"/>
            </a:pPr>
            <a:r>
              <a:rPr lang="nl-NL" sz="1400" dirty="0">
                <a:latin typeface="+mj-lt"/>
              </a:rPr>
              <a:t>Impulsiever handelen</a:t>
            </a:r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27723DC0-4E5B-4FFC-B906-952C937C9895}"/>
              </a:ext>
            </a:extLst>
          </p:cNvPr>
          <p:cNvSpPr/>
          <p:nvPr/>
        </p:nvSpPr>
        <p:spPr>
          <a:xfrm>
            <a:off x="4377266" y="2743200"/>
            <a:ext cx="3014133" cy="2506133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2000" b="1" dirty="0">
                <a:latin typeface="+mj-lt"/>
              </a:rPr>
              <a:t>14 tot 16 jaar</a:t>
            </a:r>
          </a:p>
          <a:p>
            <a:pPr marL="285750" indent="-285750">
              <a:buFontTx/>
              <a:buChar char="-"/>
            </a:pPr>
            <a:r>
              <a:rPr lang="nl-NL" sz="1400" dirty="0">
                <a:latin typeface="+mj-lt"/>
              </a:rPr>
              <a:t>Meer gericht op risicogedrag</a:t>
            </a:r>
          </a:p>
          <a:p>
            <a:pPr marL="285750" indent="-285750">
              <a:buFontTx/>
              <a:buChar char="-"/>
            </a:pPr>
            <a:r>
              <a:rPr lang="nl-NL" sz="1400" dirty="0">
                <a:latin typeface="+mj-lt"/>
              </a:rPr>
              <a:t>Meer experimenteren</a:t>
            </a:r>
          </a:p>
          <a:p>
            <a:pPr algn="ctr"/>
            <a:endParaRPr lang="nl-NL" dirty="0">
              <a:latin typeface="+mj-lt"/>
            </a:endParaRPr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D07E06E7-D5B0-4A34-9195-9B50C56128FB}"/>
              </a:ext>
            </a:extLst>
          </p:cNvPr>
          <p:cNvSpPr/>
          <p:nvPr/>
        </p:nvSpPr>
        <p:spPr>
          <a:xfrm>
            <a:off x="8229599" y="2753070"/>
            <a:ext cx="3014133" cy="2506133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nl-NL" sz="2000" b="1" dirty="0">
              <a:latin typeface="+mj-lt"/>
            </a:endParaRPr>
          </a:p>
          <a:p>
            <a:r>
              <a:rPr lang="nl-NL" sz="2000" b="1" dirty="0">
                <a:latin typeface="+mj-lt"/>
              </a:rPr>
              <a:t>16 tot 22 jaar</a:t>
            </a:r>
          </a:p>
          <a:p>
            <a:pPr marL="285750" indent="-285750">
              <a:buFontTx/>
              <a:buChar char="-"/>
            </a:pPr>
            <a:r>
              <a:rPr lang="nl-NL" sz="1400" dirty="0">
                <a:latin typeface="+mj-lt"/>
              </a:rPr>
              <a:t>Ontwikkeling komt in balans</a:t>
            </a:r>
          </a:p>
          <a:p>
            <a:pPr marL="285750" indent="-285750">
              <a:buFontTx/>
              <a:buChar char="-"/>
            </a:pPr>
            <a:r>
              <a:rPr lang="nl-NL" sz="1400" dirty="0">
                <a:latin typeface="+mj-lt"/>
              </a:rPr>
              <a:t>Weloverwogen keuzes maken</a:t>
            </a:r>
          </a:p>
          <a:p>
            <a:pPr marL="285750" indent="-285750">
              <a:buFontTx/>
              <a:buChar char="-"/>
            </a:pPr>
            <a:r>
              <a:rPr lang="nl-NL" sz="1400" dirty="0">
                <a:latin typeface="+mj-lt"/>
              </a:rPr>
              <a:t>Nadenken over effecten op lange termijn</a:t>
            </a:r>
          </a:p>
        </p:txBody>
      </p:sp>
    </p:spTree>
    <p:extLst>
      <p:ext uri="{BB962C8B-B14F-4D97-AF65-F5344CB8AC3E}">
        <p14:creationId xmlns:p14="http://schemas.microsoft.com/office/powerpoint/2010/main" val="318028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Afbeelding 24" descr="Afbeelding met kleding, gebouw, schoeisel, persoon&#10;&#10;Automatisch gegenereerde beschrijving">
            <a:extLst>
              <a:ext uri="{FF2B5EF4-FFF2-40B4-BE49-F238E27FC236}">
                <a16:creationId xmlns:a16="http://schemas.microsoft.com/office/drawing/2014/main" id="{F704D495-1336-C92D-5BBB-315B59C9EB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52"/>
            <a:ext cx="12192000" cy="6869284"/>
          </a:xfrm>
          <a:prstGeom prst="rect">
            <a:avLst/>
          </a:prstGeom>
        </p:spPr>
      </p:pic>
      <p:sp>
        <p:nvSpPr>
          <p:cNvPr id="18" name="Vrije vorm 17"/>
          <p:cNvSpPr/>
          <p:nvPr/>
        </p:nvSpPr>
        <p:spPr>
          <a:xfrm>
            <a:off x="137909" y="-15921"/>
            <a:ext cx="11526553" cy="5953328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  <a:gd name="connsiteX0" fmla="*/ 2363821 w 2363821"/>
              <a:gd name="connsiteY0" fmla="*/ 0 h 5953328"/>
              <a:gd name="connsiteX1" fmla="*/ 145831 w 2363821"/>
              <a:gd name="connsiteY1" fmla="*/ 233464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821" h="5953328">
                <a:moveTo>
                  <a:pt x="2363821" y="0"/>
                </a:moveTo>
                <a:lnTo>
                  <a:pt x="145831" y="233464"/>
                </a:lnTo>
                <a:lnTo>
                  <a:pt x="0" y="5826868"/>
                </a:lnTo>
                <a:lnTo>
                  <a:pt x="2363821" y="5953328"/>
                </a:lnTo>
                <a:lnTo>
                  <a:pt x="2363821" y="0"/>
                </a:lnTo>
                <a:close/>
              </a:path>
            </a:pathLst>
          </a:cu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Vrije vorm 18"/>
          <p:cNvSpPr/>
          <p:nvPr/>
        </p:nvSpPr>
        <p:spPr>
          <a:xfrm rot="21079913">
            <a:off x="146930" y="-116720"/>
            <a:ext cx="10653745" cy="6490852"/>
          </a:xfrm>
          <a:custGeom>
            <a:avLst/>
            <a:gdLst>
              <a:gd name="connsiteX0" fmla="*/ 2363821 w 2363821"/>
              <a:gd name="connsiteY0" fmla="*/ 0 h 5953328"/>
              <a:gd name="connsiteX1" fmla="*/ 340468 w 2363821"/>
              <a:gd name="connsiteY1" fmla="*/ 0 h 5953328"/>
              <a:gd name="connsiteX2" fmla="*/ 0 w 2363821"/>
              <a:gd name="connsiteY2" fmla="*/ 5826868 h 5953328"/>
              <a:gd name="connsiteX3" fmla="*/ 2363821 w 2363821"/>
              <a:gd name="connsiteY3" fmla="*/ 5953328 h 5953328"/>
              <a:gd name="connsiteX4" fmla="*/ 2363821 w 2363821"/>
              <a:gd name="connsiteY4" fmla="*/ 0 h 595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3821" h="5953328">
                <a:moveTo>
                  <a:pt x="2363821" y="0"/>
                </a:moveTo>
                <a:lnTo>
                  <a:pt x="340468" y="0"/>
                </a:lnTo>
                <a:lnTo>
                  <a:pt x="0" y="5826868"/>
                </a:lnTo>
                <a:lnTo>
                  <a:pt x="2363821" y="5953328"/>
                </a:lnTo>
                <a:lnTo>
                  <a:pt x="2363821" y="0"/>
                </a:lnTo>
                <a:close/>
              </a:path>
            </a:pathLst>
          </a:cu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527538" y="5486401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4000" b="1" dirty="0">
              <a:solidFill>
                <a:srgbClr val="FF00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92421" y="6156083"/>
            <a:ext cx="640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Titel</a:t>
            </a:r>
          </a:p>
        </p:txBody>
      </p:sp>
      <p:grpSp>
        <p:nvGrpSpPr>
          <p:cNvPr id="22" name="Groep 21">
            <a:extLst>
              <a:ext uri="{FF2B5EF4-FFF2-40B4-BE49-F238E27FC236}">
                <a16:creationId xmlns:a16="http://schemas.microsoft.com/office/drawing/2014/main" id="{071016CE-DCE0-4F48-ABC3-0796F6A54270}"/>
              </a:ext>
            </a:extLst>
          </p:cNvPr>
          <p:cNvGrpSpPr/>
          <p:nvPr/>
        </p:nvGrpSpPr>
        <p:grpSpPr>
          <a:xfrm>
            <a:off x="0" y="5480764"/>
            <a:ext cx="11841780" cy="1392572"/>
            <a:chOff x="0" y="5480764"/>
            <a:chExt cx="11841780" cy="1392572"/>
          </a:xfrm>
        </p:grpSpPr>
        <p:sp>
          <p:nvSpPr>
            <p:cNvPr id="23" name="Vrije vorm 2">
              <a:extLst>
                <a:ext uri="{FF2B5EF4-FFF2-40B4-BE49-F238E27FC236}">
                  <a16:creationId xmlns:a16="http://schemas.microsoft.com/office/drawing/2014/main" id="{3F9682D3-639E-40C9-84BD-29A1CD706F1F}"/>
                </a:ext>
              </a:extLst>
            </p:cNvPr>
            <p:cNvSpPr/>
            <p:nvPr/>
          </p:nvSpPr>
          <p:spPr>
            <a:xfrm>
              <a:off x="0" y="5480764"/>
              <a:ext cx="10167457" cy="1392572"/>
            </a:xfrm>
            <a:custGeom>
              <a:avLst/>
              <a:gdLst>
                <a:gd name="connsiteX0" fmla="*/ 0 w 9706062"/>
                <a:gd name="connsiteY0" fmla="*/ 8389 h 1392572"/>
                <a:gd name="connsiteX1" fmla="*/ 0 w 9706062"/>
                <a:gd name="connsiteY1" fmla="*/ 8389 h 1392572"/>
                <a:gd name="connsiteX2" fmla="*/ 75501 w 9706062"/>
                <a:gd name="connsiteY2" fmla="*/ 0 h 1392572"/>
                <a:gd name="connsiteX3" fmla="*/ 9706062 w 9706062"/>
                <a:gd name="connsiteY3" fmla="*/ 302004 h 1392572"/>
                <a:gd name="connsiteX4" fmla="*/ 9706062 w 9706062"/>
                <a:gd name="connsiteY4" fmla="*/ 1392572 h 1392572"/>
                <a:gd name="connsiteX5" fmla="*/ 8389 w 9706062"/>
                <a:gd name="connsiteY5" fmla="*/ 1384183 h 1392572"/>
                <a:gd name="connsiteX6" fmla="*/ 0 w 9706062"/>
                <a:gd name="connsiteY6" fmla="*/ 8389 h 139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6062" h="1392572">
                  <a:moveTo>
                    <a:pt x="0" y="8389"/>
                  </a:moveTo>
                  <a:lnTo>
                    <a:pt x="0" y="8389"/>
                  </a:lnTo>
                  <a:lnTo>
                    <a:pt x="75501" y="0"/>
                  </a:lnTo>
                  <a:lnTo>
                    <a:pt x="9706062" y="302004"/>
                  </a:lnTo>
                  <a:lnTo>
                    <a:pt x="9706062" y="1392572"/>
                  </a:lnTo>
                  <a:lnTo>
                    <a:pt x="8389" y="1384183"/>
                  </a:lnTo>
                  <a:cubicBezTo>
                    <a:pt x="5593" y="922789"/>
                    <a:pt x="2796" y="461394"/>
                    <a:pt x="0" y="8389"/>
                  </a:cubicBezTo>
                  <a:close/>
                </a:path>
              </a:pathLst>
            </a:custGeom>
            <a:solidFill>
              <a:srgbClr val="233B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A0D4D9B2-9F8F-480A-8C51-AD4CF916E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6612" y="5861543"/>
              <a:ext cx="1475168" cy="834186"/>
            </a:xfrm>
            <a:prstGeom prst="rect">
              <a:avLst/>
            </a:prstGeom>
          </p:spPr>
        </p:pic>
      </p:grpSp>
      <p:sp>
        <p:nvSpPr>
          <p:cNvPr id="3" name="Rechthoek 2">
            <a:extLst>
              <a:ext uri="{FF2B5EF4-FFF2-40B4-BE49-F238E27FC236}">
                <a16:creationId xmlns:a16="http://schemas.microsoft.com/office/drawing/2014/main" id="{E61FBABA-083E-D82B-13C5-D98C588B75B9}"/>
              </a:ext>
            </a:extLst>
          </p:cNvPr>
          <p:cNvSpPr/>
          <p:nvPr/>
        </p:nvSpPr>
        <p:spPr>
          <a:xfrm rot="179820">
            <a:off x="-108824" y="293454"/>
            <a:ext cx="3717083" cy="814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 rot="182258">
            <a:off x="-55468" y="294419"/>
            <a:ext cx="37048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b="1" dirty="0">
                <a:solidFill>
                  <a:srgbClr val="233B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Basisbegeleiding vanuit</a:t>
            </a:r>
          </a:p>
          <a:p>
            <a:pPr algn="ctr"/>
            <a:r>
              <a:rPr lang="nl-NL" sz="2400" b="1" dirty="0">
                <a:solidFill>
                  <a:srgbClr val="233B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</a:p>
        </p:txBody>
      </p:sp>
      <p:pic>
        <p:nvPicPr>
          <p:cNvPr id="17" name="Afbeelding 16" descr="Afbeelding met persoon, Menselijk gezicht, computer, computer&#10;&#10;Automatisch gegenereerde beschrijving">
            <a:extLst>
              <a:ext uri="{FF2B5EF4-FFF2-40B4-BE49-F238E27FC236}">
                <a16:creationId xmlns:a16="http://schemas.microsoft.com/office/drawing/2014/main" id="{2F3826AA-D2BD-D6BC-450F-CCBC5FBCD5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932" y="3033689"/>
            <a:ext cx="3631510" cy="2421007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B5B1B25D-DD2B-C840-0311-C19AF1253C1A}"/>
              </a:ext>
            </a:extLst>
          </p:cNvPr>
          <p:cNvSpPr/>
          <p:nvPr/>
        </p:nvSpPr>
        <p:spPr>
          <a:xfrm rot="21169032">
            <a:off x="9793984" y="5262524"/>
            <a:ext cx="2581096" cy="1790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20EC5D61-CE94-44A9-5813-6949521B91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659" y="5683936"/>
            <a:ext cx="1345393" cy="89246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D78E1406-50DF-40BC-AE48-2E121164E8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0284" y="1493352"/>
            <a:ext cx="4400461" cy="37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69502216DFF84E80BE2D5C9FCE0DDF" ma:contentTypeVersion="22" ma:contentTypeDescription="Een nieuw document maken." ma:contentTypeScope="" ma:versionID="8dcf5eed8f2e810dfb9b35fdb369578b">
  <xsd:schema xmlns:xsd="http://www.w3.org/2001/XMLSchema" xmlns:xs="http://www.w3.org/2001/XMLSchema" xmlns:p="http://schemas.microsoft.com/office/2006/metadata/properties" xmlns:ns2="fd7f3d1b-9061-4e3d-8971-a4032b6af5b1" xmlns:ns3="2c771a74-4317-46a6-8ced-da5d2ef7259a" xmlns:ns4="76bdc3f7-83cd-4d04-87b0-b68e2b7b2e69" targetNamespace="http://schemas.microsoft.com/office/2006/metadata/properties" ma:root="true" ma:fieldsID="393ed8648775198b4695f06074a46b73" ns2:_="" ns3:_="" ns4:_="">
    <xsd:import namespace="fd7f3d1b-9061-4e3d-8971-a4032b6af5b1"/>
    <xsd:import namespace="2c771a74-4317-46a6-8ced-da5d2ef7259a"/>
    <xsd:import namespace="76bdc3f7-83cd-4d04-87b0-b68e2b7b2e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f3d1b-9061-4e3d-8971-a4032b6af5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Afbeeldingtags" ma:readOnly="false" ma:fieldId="{5cf76f15-5ced-4ddc-b409-7134ff3c332f}" ma:taxonomyMulti="true" ma:sspId="3153aec5-dab0-412c-a26b-19958fe4d4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71a74-4317-46a6-8ced-da5d2ef7259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bdc3f7-83cd-4d04-87b0-b68e2b7b2e69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38642099-ff50-45a0-9d4e-70f021b2dcfb}" ma:internalName="TaxCatchAll" ma:showField="CatchAllData" ma:web="76bdc3f7-83cd-4d04-87b0-b68e2b7b2e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d7f3d1b-9061-4e3d-8971-a4032b6af5b1">
      <Terms xmlns="http://schemas.microsoft.com/office/infopath/2007/PartnerControls"/>
    </lcf76f155ced4ddcb4097134ff3c332f>
    <TaxCatchAll xmlns="76bdc3f7-83cd-4d04-87b0-b68e2b7b2e69" xsi:nil="true"/>
  </documentManagement>
</p:properties>
</file>

<file path=customXml/itemProps1.xml><?xml version="1.0" encoding="utf-8"?>
<ds:datastoreItem xmlns:ds="http://schemas.openxmlformats.org/officeDocument/2006/customXml" ds:itemID="{92C3C5DE-6649-49C6-9EEC-99879F7CE6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7f3d1b-9061-4e3d-8971-a4032b6af5b1"/>
    <ds:schemaRef ds:uri="2c771a74-4317-46a6-8ced-da5d2ef7259a"/>
    <ds:schemaRef ds:uri="76bdc3f7-83cd-4d04-87b0-b68e2b7b2e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CB00CF-2C43-4834-85C4-952F591E9E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AE5D43-EB13-42D4-9CAD-BA9D17EAF0E1}">
  <ds:schemaRefs>
    <ds:schemaRef ds:uri="http://schemas.openxmlformats.org/package/2006/metadata/core-properties"/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de5a9575-229b-4282-9d98-dac6120d6e39"/>
    <ds:schemaRef ds:uri="http://schemas.microsoft.com/office/2006/metadata/properties"/>
    <ds:schemaRef ds:uri="fd7f3d1b-9061-4e3d-8971-a4032b6af5b1"/>
    <ds:schemaRef ds:uri="76bdc3f7-83cd-4d04-87b0-b68e2b7b2e6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1855</TotalTime>
  <Words>1425</Words>
  <Application>Microsoft Office PowerPoint</Application>
  <PresentationFormat>Breedbeeld</PresentationFormat>
  <Paragraphs>296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Mariska</dc:creator>
  <cp:lastModifiedBy>Mechteld van de Rijt | Udens College</cp:lastModifiedBy>
  <cp:revision>112</cp:revision>
  <cp:lastPrinted>2019-11-11T15:45:10Z</cp:lastPrinted>
  <dcterms:created xsi:type="dcterms:W3CDTF">2015-12-01T15:42:11Z</dcterms:created>
  <dcterms:modified xsi:type="dcterms:W3CDTF">2024-11-21T15:45:26Z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0x0101001869502216DFF84E80BE2D5C9FCE0DDF</vt:lpwstr>
  </property>
</Properties>
</file>